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411" r:id="rId6"/>
    <p:sldId id="456" r:id="rId7"/>
    <p:sldId id="462" r:id="rId8"/>
    <p:sldId id="459" r:id="rId9"/>
    <p:sldId id="461" r:id="rId10"/>
    <p:sldId id="463" r:id="rId11"/>
    <p:sldId id="460" r:id="rId12"/>
    <p:sldId id="450" r:id="rId13"/>
    <p:sldId id="453" r:id="rId14"/>
    <p:sldId id="451" r:id="rId15"/>
    <p:sldId id="452" r:id="rId16"/>
    <p:sldId id="455" r:id="rId17"/>
    <p:sldId id="427" r:id="rId18"/>
    <p:sldId id="454"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871322-992F-5CB0-3E18-60A20C460B7A}" name="Ali Ahmad" initials="AA" userId="S::AliA@youngkinforgovernor.com::6ef487fa-88ff-4e31-a444-7597420f06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8F0"/>
    <a:srgbClr val="FFFFCC"/>
    <a:srgbClr val="C00000"/>
    <a:srgbClr val="E6E6E6"/>
    <a:srgbClr val="A039A8"/>
    <a:srgbClr val="577399"/>
    <a:srgbClr val="FEC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6" autoAdjust="0"/>
    <p:restoredTop sz="77844" autoAdjust="0"/>
  </p:normalViewPr>
  <p:slideViewPr>
    <p:cSldViewPr snapToGrid="0">
      <p:cViewPr varScale="1">
        <p:scale>
          <a:sx n="52" d="100"/>
          <a:sy n="52" d="100"/>
        </p:scale>
        <p:origin x="996" y="66"/>
      </p:cViewPr>
      <p:guideLst/>
    </p:cSldViewPr>
  </p:slideViewPr>
  <p:notesTextViewPr>
    <p:cViewPr>
      <p:scale>
        <a:sx n="3" d="2"/>
        <a:sy n="3" d="2"/>
      </p:scale>
      <p:origin x="0" y="0"/>
    </p:cViewPr>
  </p:notesTextViewPr>
  <p:sorterViewPr>
    <p:cViewPr varScale="1">
      <p:scale>
        <a:sx n="100" d="100"/>
        <a:sy n="100" d="100"/>
      </p:scale>
      <p:origin x="0" y="-4575"/>
    </p:cViewPr>
  </p:sorterViewPr>
  <p:notesViewPr>
    <p:cSldViewPr snapToGrid="0">
      <p:cViewPr>
        <p:scale>
          <a:sx n="100" d="100"/>
          <a:sy n="100" d="100"/>
        </p:scale>
        <p:origin x="1758" y="-13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dirty="0">
                <a:solidFill>
                  <a:schemeClr val="tx1"/>
                </a:solidFill>
                <a:latin typeface="Franklin Gothic Demi" panose="020B0703020102020204" pitchFamily="34" charset="0"/>
              </a:rPr>
              <a:t>State Supported Capital </a:t>
            </a:r>
            <a:r>
              <a:rPr lang="en-US" sz="1600" dirty="0" smtClean="0">
                <a:solidFill>
                  <a:schemeClr val="tx1"/>
                </a:solidFill>
                <a:latin typeface="Franklin Gothic Demi" panose="020B0703020102020204" pitchFamily="34" charset="0"/>
              </a:rPr>
              <a:t>Expenditures</a:t>
            </a:r>
            <a:endParaRPr lang="en-US" sz="1600" dirty="0">
              <a:solidFill>
                <a:schemeClr val="tx1"/>
              </a:solidFill>
              <a:latin typeface="Franklin Gothic Demi" panose="020B0703020102020204" pitchFamily="34" charset="0"/>
            </a:endParaRPr>
          </a:p>
          <a:p>
            <a:pPr>
              <a:defRPr>
                <a:solidFill>
                  <a:schemeClr val="tx1"/>
                </a:solidFill>
              </a:defRPr>
            </a:pPr>
            <a:r>
              <a:rPr lang="en-US" dirty="0">
                <a:solidFill>
                  <a:schemeClr val="tx1"/>
                </a:solidFill>
              </a:rPr>
              <a:t>By Secretariat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259514435695535"/>
          <c:y val="0.17233637270181346"/>
          <c:w val="0.78546041119860022"/>
          <c:h val="0.61901449898449734"/>
        </c:manualLayout>
      </c:layout>
      <c:barChart>
        <c:barDir val="col"/>
        <c:grouping val="stacked"/>
        <c:varyColors val="0"/>
        <c:ser>
          <c:idx val="0"/>
          <c:order val="0"/>
          <c:tx>
            <c:strRef>
              <c:f>All!$A$18</c:f>
              <c:strCache>
                <c:ptCount val="1"/>
                <c:pt idx="0">
                  <c:v>Education</c:v>
                </c:pt>
              </c:strCache>
            </c:strRef>
          </c:tx>
          <c:spPr>
            <a:solidFill>
              <a:schemeClr val="accent1"/>
            </a:solidFill>
            <a:ln>
              <a:noFill/>
            </a:ln>
            <a:effectLst/>
          </c:spPr>
          <c:invertIfNegative val="0"/>
          <c:dLbls>
            <c:spPr>
              <a:solidFill>
                <a:schemeClr val="bg1"/>
              </a:solidFill>
              <a:ln w="12700">
                <a:solidFill>
                  <a:srgbClr val="C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All!$B$18:$K$18</c:f>
              <c:numCache>
                <c:formatCode>_("$"* #,##0_);_("$"* \(#,##0\);_("$"* "-"??_);_(@_)</c:formatCode>
                <c:ptCount val="10"/>
                <c:pt idx="0">
                  <c:v>510.38881554999995</c:v>
                </c:pt>
                <c:pt idx="1">
                  <c:v>421.38105395000002</c:v>
                </c:pt>
                <c:pt idx="2">
                  <c:v>519.11403099000006</c:v>
                </c:pt>
                <c:pt idx="3">
                  <c:v>525.59499202000018</c:v>
                </c:pt>
                <c:pt idx="4">
                  <c:v>369.45815233000002</c:v>
                </c:pt>
                <c:pt idx="5">
                  <c:v>328.64177142000005</c:v>
                </c:pt>
                <c:pt idx="6">
                  <c:v>443.51932791999991</c:v>
                </c:pt>
                <c:pt idx="7">
                  <c:v>558.07505098000013</c:v>
                </c:pt>
                <c:pt idx="8">
                  <c:v>575.70245012999999</c:v>
                </c:pt>
                <c:pt idx="9">
                  <c:v>612.31911995000007</c:v>
                </c:pt>
              </c:numCache>
            </c:numRef>
          </c:val>
          <c:extLst>
            <c:ext xmlns:c16="http://schemas.microsoft.com/office/drawing/2014/chart" uri="{C3380CC4-5D6E-409C-BE32-E72D297353CC}">
              <c16:uniqueId val="{00000000-787F-4AC8-AD3E-F918D6E3FAB7}"/>
            </c:ext>
          </c:extLst>
        </c:ser>
        <c:ser>
          <c:idx val="1"/>
          <c:order val="1"/>
          <c:tx>
            <c:strRef>
              <c:f>All!$A$19</c:f>
              <c:strCache>
                <c:ptCount val="1"/>
                <c:pt idx="0">
                  <c:v>Health and Human Res.</c:v>
                </c:pt>
              </c:strCache>
            </c:strRef>
          </c:tx>
          <c:spPr>
            <a:solidFill>
              <a:schemeClr val="accent2"/>
            </a:solidFill>
            <a:ln>
              <a:noFill/>
            </a:ln>
            <a:effectLst/>
          </c:spPr>
          <c:invertIfNegative val="0"/>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All!$B$19:$K$19</c:f>
              <c:numCache>
                <c:formatCode>_("$"* #,##0_);_("$"* \(#,##0\);_("$"* "-"??_);_(@_)</c:formatCode>
                <c:ptCount val="10"/>
                <c:pt idx="0">
                  <c:v>47.950750530000001</c:v>
                </c:pt>
                <c:pt idx="1">
                  <c:v>40.152832650000008</c:v>
                </c:pt>
                <c:pt idx="2">
                  <c:v>12.439032859999999</c:v>
                </c:pt>
                <c:pt idx="3">
                  <c:v>16.425730520000002</c:v>
                </c:pt>
                <c:pt idx="4">
                  <c:v>9.2724123999999986</c:v>
                </c:pt>
                <c:pt idx="5">
                  <c:v>6.6502900500000006</c:v>
                </c:pt>
                <c:pt idx="6">
                  <c:v>32.360567099999997</c:v>
                </c:pt>
                <c:pt idx="7">
                  <c:v>91.074409549999999</c:v>
                </c:pt>
                <c:pt idx="8">
                  <c:v>77.774486209999992</c:v>
                </c:pt>
                <c:pt idx="9">
                  <c:v>29.561620550000001</c:v>
                </c:pt>
              </c:numCache>
            </c:numRef>
          </c:val>
          <c:extLst>
            <c:ext xmlns:c16="http://schemas.microsoft.com/office/drawing/2014/chart" uri="{C3380CC4-5D6E-409C-BE32-E72D297353CC}">
              <c16:uniqueId val="{00000001-787F-4AC8-AD3E-F918D6E3FAB7}"/>
            </c:ext>
          </c:extLst>
        </c:ser>
        <c:ser>
          <c:idx val="2"/>
          <c:order val="2"/>
          <c:tx>
            <c:strRef>
              <c:f>All!$A$20</c:f>
              <c:strCache>
                <c:ptCount val="1"/>
                <c:pt idx="0">
                  <c:v>Public Safety</c:v>
                </c:pt>
              </c:strCache>
            </c:strRef>
          </c:tx>
          <c:spPr>
            <a:solidFill>
              <a:schemeClr val="bg1">
                <a:lumMod val="65000"/>
              </a:schemeClr>
            </a:solidFill>
            <a:ln>
              <a:noFill/>
            </a:ln>
            <a:effectLst/>
          </c:spPr>
          <c:invertIfNegative val="0"/>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All!$B$20:$K$20</c:f>
              <c:numCache>
                <c:formatCode>_("$"* #,##0_);_("$"* \(#,##0\);_("$"* "-"??_);_(@_)</c:formatCode>
                <c:ptCount val="10"/>
                <c:pt idx="0">
                  <c:v>29.984145800000004</c:v>
                </c:pt>
                <c:pt idx="1">
                  <c:v>34.684094159999994</c:v>
                </c:pt>
                <c:pt idx="2">
                  <c:v>37.582666769999996</c:v>
                </c:pt>
                <c:pt idx="3">
                  <c:v>38.296752209999994</c:v>
                </c:pt>
                <c:pt idx="4">
                  <c:v>34.627686160000003</c:v>
                </c:pt>
                <c:pt idx="5">
                  <c:v>31.583059830000007</c:v>
                </c:pt>
                <c:pt idx="6">
                  <c:v>30.635299869999997</c:v>
                </c:pt>
                <c:pt idx="7">
                  <c:v>29.511825209999998</c:v>
                </c:pt>
                <c:pt idx="8">
                  <c:v>43.47062471000001</c:v>
                </c:pt>
                <c:pt idx="9">
                  <c:v>35.750458369999997</c:v>
                </c:pt>
              </c:numCache>
            </c:numRef>
          </c:val>
          <c:extLst>
            <c:ext xmlns:c16="http://schemas.microsoft.com/office/drawing/2014/chart" uri="{C3380CC4-5D6E-409C-BE32-E72D297353CC}">
              <c16:uniqueId val="{00000002-787F-4AC8-AD3E-F918D6E3FAB7}"/>
            </c:ext>
          </c:extLst>
        </c:ser>
        <c:ser>
          <c:idx val="3"/>
          <c:order val="3"/>
          <c:tx>
            <c:strRef>
              <c:f>All!$A$21</c:f>
              <c:strCache>
                <c:ptCount val="1"/>
                <c:pt idx="0">
                  <c:v>Transportation</c:v>
                </c:pt>
              </c:strCache>
            </c:strRef>
          </c:tx>
          <c:spPr>
            <a:solidFill>
              <a:schemeClr val="accent4"/>
            </a:solidFill>
            <a:ln>
              <a:noFill/>
            </a:ln>
            <a:effectLst/>
          </c:spPr>
          <c:invertIfNegative val="0"/>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All!$B$21:$K$21</c:f>
              <c:numCache>
                <c:formatCode>_("$"* #,##0_);_("$"* \(#,##0\);_("$"* "-"??_);_(@_)</c:formatCode>
                <c:ptCount val="10"/>
                <c:pt idx="0">
                  <c:v>0</c:v>
                </c:pt>
                <c:pt idx="1">
                  <c:v>0</c:v>
                </c:pt>
                <c:pt idx="2">
                  <c:v>0</c:v>
                </c:pt>
                <c:pt idx="3">
                  <c:v>0</c:v>
                </c:pt>
                <c:pt idx="4">
                  <c:v>84.66113249</c:v>
                </c:pt>
                <c:pt idx="5">
                  <c:v>54.707123549999999</c:v>
                </c:pt>
                <c:pt idx="6">
                  <c:v>103.99296525</c:v>
                </c:pt>
                <c:pt idx="7">
                  <c:v>123.5032413</c:v>
                </c:pt>
                <c:pt idx="8">
                  <c:v>66.817351470000006</c:v>
                </c:pt>
                <c:pt idx="9">
                  <c:v>12.81377913</c:v>
                </c:pt>
              </c:numCache>
            </c:numRef>
          </c:val>
          <c:extLst>
            <c:ext xmlns:c16="http://schemas.microsoft.com/office/drawing/2014/chart" uri="{C3380CC4-5D6E-409C-BE32-E72D297353CC}">
              <c16:uniqueId val="{00000003-787F-4AC8-AD3E-F918D6E3FAB7}"/>
            </c:ext>
          </c:extLst>
        </c:ser>
        <c:ser>
          <c:idx val="4"/>
          <c:order val="4"/>
          <c:tx>
            <c:strRef>
              <c:f>All!$A$22</c:f>
              <c:strCache>
                <c:ptCount val="1"/>
                <c:pt idx="0">
                  <c:v>Administration</c:v>
                </c:pt>
              </c:strCache>
            </c:strRef>
          </c:tx>
          <c:spPr>
            <a:solidFill>
              <a:schemeClr val="accent5"/>
            </a:solidFill>
            <a:ln>
              <a:noFill/>
            </a:ln>
            <a:effectLst/>
          </c:spPr>
          <c:invertIfNegative val="0"/>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All!$B$22:$K$22</c:f>
              <c:numCache>
                <c:formatCode>_("$"* #,##0_);_("$"* \(#,##0\);_("$"* "-"??_);_(@_)</c:formatCode>
                <c:ptCount val="10"/>
                <c:pt idx="0">
                  <c:v>12.454366690000001</c:v>
                </c:pt>
                <c:pt idx="1">
                  <c:v>12.11158891</c:v>
                </c:pt>
                <c:pt idx="2">
                  <c:v>47.154290490000008</c:v>
                </c:pt>
                <c:pt idx="3">
                  <c:v>43.138903019999987</c:v>
                </c:pt>
                <c:pt idx="4">
                  <c:v>31.6958913</c:v>
                </c:pt>
                <c:pt idx="5">
                  <c:v>35.380408930000002</c:v>
                </c:pt>
                <c:pt idx="6">
                  <c:v>35.166991469999999</c:v>
                </c:pt>
                <c:pt idx="7">
                  <c:v>99.194577869999989</c:v>
                </c:pt>
                <c:pt idx="8">
                  <c:v>203.24186985</c:v>
                </c:pt>
                <c:pt idx="9">
                  <c:v>175.03107618000001</c:v>
                </c:pt>
              </c:numCache>
            </c:numRef>
          </c:val>
          <c:extLst>
            <c:ext xmlns:c16="http://schemas.microsoft.com/office/drawing/2014/chart" uri="{C3380CC4-5D6E-409C-BE32-E72D297353CC}">
              <c16:uniqueId val="{00000004-787F-4AC8-AD3E-F918D6E3FAB7}"/>
            </c:ext>
          </c:extLst>
        </c:ser>
        <c:ser>
          <c:idx val="5"/>
          <c:order val="5"/>
          <c:tx>
            <c:strRef>
              <c:f>All!$A$23</c:f>
              <c:strCache>
                <c:ptCount val="1"/>
                <c:pt idx="0">
                  <c:v>Other</c:v>
                </c:pt>
              </c:strCache>
            </c:strRef>
          </c:tx>
          <c:spPr>
            <a:solidFill>
              <a:schemeClr val="accent6"/>
            </a:solidFill>
            <a:ln>
              <a:noFill/>
            </a:ln>
            <a:effectLst/>
          </c:spPr>
          <c:invertIfNegative val="0"/>
          <c:cat>
            <c:strRef>
              <c:f>All!$B$17:$K$17</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All!$B$23:$K$23</c:f>
              <c:numCache>
                <c:formatCode>_("$"* #,##0_);_("$"* \(#,##0\);_("$"* "-"??_);_(@_)</c:formatCode>
                <c:ptCount val="10"/>
                <c:pt idx="0">
                  <c:v>17.460320650000085</c:v>
                </c:pt>
                <c:pt idx="1">
                  <c:v>8.6465411800000425</c:v>
                </c:pt>
                <c:pt idx="2">
                  <c:v>8.3184627200000705</c:v>
                </c:pt>
                <c:pt idx="3">
                  <c:v>24.288060939999923</c:v>
                </c:pt>
                <c:pt idx="4">
                  <c:v>18.80536281000002</c:v>
                </c:pt>
                <c:pt idx="5">
                  <c:v>22.938919749999911</c:v>
                </c:pt>
                <c:pt idx="6">
                  <c:v>26.575322409999899</c:v>
                </c:pt>
                <c:pt idx="7">
                  <c:v>21.664614009999809</c:v>
                </c:pt>
                <c:pt idx="8">
                  <c:v>72.084430150000344</c:v>
                </c:pt>
                <c:pt idx="9">
                  <c:v>30.125879749999854</c:v>
                </c:pt>
              </c:numCache>
            </c:numRef>
          </c:val>
          <c:extLst>
            <c:ext xmlns:c16="http://schemas.microsoft.com/office/drawing/2014/chart" uri="{C3380CC4-5D6E-409C-BE32-E72D297353CC}">
              <c16:uniqueId val="{00000005-787F-4AC8-AD3E-F918D6E3FAB7}"/>
            </c:ext>
          </c:extLst>
        </c:ser>
        <c:dLbls>
          <c:showLegendKey val="0"/>
          <c:showVal val="0"/>
          <c:showCatName val="0"/>
          <c:showSerName val="0"/>
          <c:showPercent val="0"/>
          <c:showBubbleSize val="0"/>
        </c:dLbls>
        <c:gapWidth val="150"/>
        <c:overlap val="100"/>
        <c:axId val="369957871"/>
        <c:axId val="369948719"/>
      </c:barChart>
      <c:catAx>
        <c:axId val="36995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9948719"/>
        <c:crosses val="autoZero"/>
        <c:auto val="1"/>
        <c:lblAlgn val="ctr"/>
        <c:lblOffset val="100"/>
        <c:noMultiLvlLbl val="0"/>
      </c:catAx>
      <c:valAx>
        <c:axId val="369948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Franklin Gothic Demi" panose="020B0703020102020204" pitchFamily="34" charset="0"/>
                    <a:ea typeface="+mn-ea"/>
                    <a:cs typeface="+mn-cs"/>
                  </a:defRPr>
                </a:pPr>
                <a:r>
                  <a:rPr lang="en-US" sz="1400" dirty="0">
                    <a:solidFill>
                      <a:schemeClr val="tx1"/>
                    </a:solidFill>
                    <a:latin typeface="Franklin Gothic Demi" panose="020B0703020102020204" pitchFamily="34" charset="0"/>
                  </a:rPr>
                  <a:t>In Millions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Franklin Gothic Demi" panose="020B0703020102020204" pitchFamily="34" charset="0"/>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9957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a:latin typeface="Franklin Gothic Demi" panose="020B0703020102020204" pitchFamily="34" charset="0"/>
              </a:rPr>
              <a:t>U.S. Corporate Profits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7077911481260374"/>
          <c:y val="0.15701259988778205"/>
          <c:w val="0.79537360346648633"/>
          <c:h val="0.61878541102723461"/>
        </c:manualLayout>
      </c:layout>
      <c:barChart>
        <c:barDir val="col"/>
        <c:grouping val="clustered"/>
        <c:varyColors val="0"/>
        <c:ser>
          <c:idx val="0"/>
          <c:order val="0"/>
          <c:spPr>
            <a:solidFill>
              <a:srgbClr val="C00000"/>
            </a:solidFill>
            <a:ln w="22225">
              <a:solidFill>
                <a:srgbClr val="C00000"/>
              </a:solidFill>
            </a:ln>
            <a:effectLst/>
          </c:spPr>
          <c:invertIfNegative val="0"/>
          <c:cat>
            <c:strRef>
              <c:f>'Corp Profits'!$D$57:$D$69</c:f>
              <c:strCache>
                <c:ptCount val="13"/>
                <c:pt idx="0">
                  <c:v>2Q2019</c:v>
                </c:pt>
                <c:pt idx="1">
                  <c:v>3Q2019</c:v>
                </c:pt>
                <c:pt idx="2">
                  <c:v>4Q2019</c:v>
                </c:pt>
                <c:pt idx="3">
                  <c:v>1Q2020</c:v>
                </c:pt>
                <c:pt idx="4">
                  <c:v>2Q2020</c:v>
                </c:pt>
                <c:pt idx="5">
                  <c:v>3Q2020</c:v>
                </c:pt>
                <c:pt idx="6">
                  <c:v>4Q2020</c:v>
                </c:pt>
                <c:pt idx="7">
                  <c:v>1Q2021</c:v>
                </c:pt>
                <c:pt idx="8">
                  <c:v>2Q2021</c:v>
                </c:pt>
                <c:pt idx="9">
                  <c:v>3Q2021</c:v>
                </c:pt>
                <c:pt idx="10">
                  <c:v>4Q2021</c:v>
                </c:pt>
                <c:pt idx="11">
                  <c:v>1Q2022</c:v>
                </c:pt>
                <c:pt idx="12">
                  <c:v>2Q2022</c:v>
                </c:pt>
              </c:strCache>
            </c:strRef>
          </c:cat>
          <c:val>
            <c:numRef>
              <c:f>'Corp Profits'!$E$57:$E$69</c:f>
              <c:numCache>
                <c:formatCode>0.000</c:formatCode>
                <c:ptCount val="13"/>
                <c:pt idx="0">
                  <c:v>2419.2820000000002</c:v>
                </c:pt>
                <c:pt idx="1">
                  <c:v>2413.7049999999999</c:v>
                </c:pt>
                <c:pt idx="2">
                  <c:v>2434.3409999999999</c:v>
                </c:pt>
                <c:pt idx="3">
                  <c:v>2229.971</c:v>
                </c:pt>
                <c:pt idx="4">
                  <c:v>2001.5250000000001</c:v>
                </c:pt>
                <c:pt idx="5">
                  <c:v>2466.2750000000001</c:v>
                </c:pt>
                <c:pt idx="6">
                  <c:v>2342.6289999999999</c:v>
                </c:pt>
                <c:pt idx="7">
                  <c:v>2588.1660000000002</c:v>
                </c:pt>
                <c:pt idx="8">
                  <c:v>2786.7779999999998</c:v>
                </c:pt>
                <c:pt idx="9">
                  <c:v>2843.4769999999999</c:v>
                </c:pt>
                <c:pt idx="10">
                  <c:v>2865.8989999999999</c:v>
                </c:pt>
                <c:pt idx="11">
                  <c:v>2869.6260000000002</c:v>
                </c:pt>
                <c:pt idx="12">
                  <c:v>3001.2739999999999</c:v>
                </c:pt>
              </c:numCache>
            </c:numRef>
          </c:val>
          <c:extLst>
            <c:ext xmlns:c16="http://schemas.microsoft.com/office/drawing/2014/chart" uri="{C3380CC4-5D6E-409C-BE32-E72D297353CC}">
              <c16:uniqueId val="{00000000-68FF-433B-BE66-9C60EB0E6ADA}"/>
            </c:ext>
          </c:extLst>
        </c:ser>
        <c:dLbls>
          <c:showLegendKey val="0"/>
          <c:showVal val="0"/>
          <c:showCatName val="0"/>
          <c:showSerName val="0"/>
          <c:showPercent val="0"/>
          <c:showBubbleSize val="0"/>
        </c:dLbls>
        <c:gapWidth val="150"/>
        <c:axId val="822552960"/>
        <c:axId val="822545472"/>
      </c:barChart>
      <c:catAx>
        <c:axId val="822552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45472"/>
        <c:crosses val="autoZero"/>
        <c:auto val="1"/>
        <c:lblAlgn val="ctr"/>
        <c:lblOffset val="100"/>
        <c:noMultiLvlLbl val="0"/>
      </c:catAx>
      <c:valAx>
        <c:axId val="822545472"/>
        <c:scaling>
          <c:orientation val="minMax"/>
          <c:max val="3200"/>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Billions of Doallrs, SAAR</a:t>
                </a:r>
              </a:p>
            </c:rich>
          </c:tx>
          <c:layout>
            <c:manualLayout>
              <c:xMode val="edge"/>
              <c:yMode val="edge"/>
              <c:x val="1.6677766938931578E-2"/>
              <c:y val="0.243738788191044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52960"/>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solidFill>
            <a:schemeClr val="tx1"/>
          </a:solidFill>
          <a:latin typeface="Franklin Gothic Book" panose="020B05030201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a:solidFill>
                  <a:schemeClr val="tx1"/>
                </a:solidFill>
                <a:latin typeface="Franklin Gothic Demi" panose="020B0703020102020204" pitchFamily="34" charset="0"/>
              </a:rPr>
              <a:t>S&amp;P 500 Index</a:t>
            </a:r>
          </a:p>
        </c:rich>
      </c:tx>
      <c:layout>
        <c:manualLayout>
          <c:xMode val="edge"/>
          <c:yMode val="edge"/>
          <c:x val="0.38309781983796765"/>
          <c:y val="4.871322295505150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3240543417803924"/>
          <c:y val="0.15145094444199383"/>
          <c:w val="0.83712357830271222"/>
          <c:h val="0.60155345317297604"/>
        </c:manualLayout>
      </c:layout>
      <c:lineChart>
        <c:grouping val="standard"/>
        <c:varyColors val="0"/>
        <c:ser>
          <c:idx val="0"/>
          <c:order val="0"/>
          <c:spPr>
            <a:ln w="28575" cap="rnd">
              <a:solidFill>
                <a:srgbClr val="C00000"/>
              </a:solidFill>
              <a:round/>
            </a:ln>
            <a:effectLst/>
          </c:spPr>
          <c:marker>
            <c:symbol val="none"/>
          </c:marker>
          <c:cat>
            <c:strRef>
              <c:f>'[SP500 (5).xls]FRED Graph'!$D$12:$D$44</c:f>
              <c:strCache>
                <c:ptCount val="33"/>
                <c:pt idx="0">
                  <c:v>Jan 2020</c:v>
                </c:pt>
                <c:pt idx="1">
                  <c:v>Feb</c:v>
                </c:pt>
                <c:pt idx="2">
                  <c:v>Mar</c:v>
                </c:pt>
                <c:pt idx="3">
                  <c:v>Apr</c:v>
                </c:pt>
                <c:pt idx="4">
                  <c:v>May</c:v>
                </c:pt>
                <c:pt idx="5">
                  <c:v>Jun</c:v>
                </c:pt>
                <c:pt idx="6">
                  <c:v>Jul</c:v>
                </c:pt>
                <c:pt idx="7">
                  <c:v>Aug</c:v>
                </c:pt>
                <c:pt idx="8">
                  <c:v>Sep</c:v>
                </c:pt>
                <c:pt idx="9">
                  <c:v>Oct</c:v>
                </c:pt>
                <c:pt idx="10">
                  <c:v>Nov</c:v>
                </c:pt>
                <c:pt idx="11">
                  <c:v>Dec</c:v>
                </c:pt>
                <c:pt idx="12">
                  <c:v>Jan 2021</c:v>
                </c:pt>
                <c:pt idx="13">
                  <c:v>Feb</c:v>
                </c:pt>
                <c:pt idx="14">
                  <c:v>Mar</c:v>
                </c:pt>
                <c:pt idx="15">
                  <c:v>Apr</c:v>
                </c:pt>
                <c:pt idx="16">
                  <c:v>May</c:v>
                </c:pt>
                <c:pt idx="17">
                  <c:v>Jun</c:v>
                </c:pt>
                <c:pt idx="18">
                  <c:v>Jul</c:v>
                </c:pt>
                <c:pt idx="19">
                  <c:v>Aug</c:v>
                </c:pt>
                <c:pt idx="20">
                  <c:v>Sep</c:v>
                </c:pt>
                <c:pt idx="21">
                  <c:v>Oct</c:v>
                </c:pt>
                <c:pt idx="22">
                  <c:v>Nov</c:v>
                </c:pt>
                <c:pt idx="23">
                  <c:v>Dec</c:v>
                </c:pt>
                <c:pt idx="24">
                  <c:v>Jan 2022</c:v>
                </c:pt>
                <c:pt idx="25">
                  <c:v>Feb</c:v>
                </c:pt>
                <c:pt idx="26">
                  <c:v>Mar</c:v>
                </c:pt>
                <c:pt idx="27">
                  <c:v>Apr</c:v>
                </c:pt>
                <c:pt idx="28">
                  <c:v>May</c:v>
                </c:pt>
                <c:pt idx="29">
                  <c:v>Jun</c:v>
                </c:pt>
                <c:pt idx="30">
                  <c:v>Jul</c:v>
                </c:pt>
                <c:pt idx="31">
                  <c:v>Aug</c:v>
                </c:pt>
                <c:pt idx="32">
                  <c:v>Sep</c:v>
                </c:pt>
              </c:strCache>
            </c:strRef>
          </c:cat>
          <c:val>
            <c:numRef>
              <c:f>'[SP500 (5).xls]FRED Graph'!$E$12:$E$44</c:f>
              <c:numCache>
                <c:formatCode>0.00</c:formatCode>
                <c:ptCount val="33"/>
                <c:pt idx="0">
                  <c:v>3225.52</c:v>
                </c:pt>
                <c:pt idx="1">
                  <c:v>2954.22</c:v>
                </c:pt>
                <c:pt idx="2">
                  <c:v>2584.59</c:v>
                </c:pt>
                <c:pt idx="3">
                  <c:v>2912.43</c:v>
                </c:pt>
                <c:pt idx="4">
                  <c:v>3044.31</c:v>
                </c:pt>
                <c:pt idx="5">
                  <c:v>3100.29</c:v>
                </c:pt>
                <c:pt idx="6">
                  <c:v>3271.12</c:v>
                </c:pt>
                <c:pt idx="7">
                  <c:v>3500.31</c:v>
                </c:pt>
                <c:pt idx="8">
                  <c:v>3363</c:v>
                </c:pt>
                <c:pt idx="9">
                  <c:v>3269.96</c:v>
                </c:pt>
                <c:pt idx="10">
                  <c:v>3621.63</c:v>
                </c:pt>
                <c:pt idx="11">
                  <c:v>3756.07</c:v>
                </c:pt>
                <c:pt idx="12">
                  <c:v>3714.24</c:v>
                </c:pt>
                <c:pt idx="13">
                  <c:v>3811.15</c:v>
                </c:pt>
                <c:pt idx="14">
                  <c:v>3972.89</c:v>
                </c:pt>
                <c:pt idx="15">
                  <c:v>4181.17</c:v>
                </c:pt>
                <c:pt idx="16">
                  <c:v>4204.1099999999997</c:v>
                </c:pt>
                <c:pt idx="17">
                  <c:v>4297.5</c:v>
                </c:pt>
                <c:pt idx="18">
                  <c:v>4395.26</c:v>
                </c:pt>
                <c:pt idx="19">
                  <c:v>4522.68</c:v>
                </c:pt>
                <c:pt idx="20">
                  <c:v>4307.54</c:v>
                </c:pt>
                <c:pt idx="21">
                  <c:v>4605.38</c:v>
                </c:pt>
                <c:pt idx="22">
                  <c:v>4567</c:v>
                </c:pt>
                <c:pt idx="23">
                  <c:v>4766.18</c:v>
                </c:pt>
                <c:pt idx="24">
                  <c:v>4515.55</c:v>
                </c:pt>
                <c:pt idx="25">
                  <c:v>4373.9399999999996</c:v>
                </c:pt>
                <c:pt idx="26">
                  <c:v>4530.41</c:v>
                </c:pt>
                <c:pt idx="27">
                  <c:v>4131.93</c:v>
                </c:pt>
                <c:pt idx="28">
                  <c:v>4132.1499999999996</c:v>
                </c:pt>
                <c:pt idx="29">
                  <c:v>3785.38</c:v>
                </c:pt>
                <c:pt idx="30">
                  <c:v>4130.29</c:v>
                </c:pt>
                <c:pt idx="31">
                  <c:v>3955</c:v>
                </c:pt>
                <c:pt idx="32">
                  <c:v>3585.62</c:v>
                </c:pt>
              </c:numCache>
            </c:numRef>
          </c:val>
          <c:smooth val="0"/>
          <c:extLst>
            <c:ext xmlns:c16="http://schemas.microsoft.com/office/drawing/2014/chart" uri="{C3380CC4-5D6E-409C-BE32-E72D297353CC}">
              <c16:uniqueId val="{00000000-79B8-4E0B-B5DF-1B60A44AA183}"/>
            </c:ext>
          </c:extLst>
        </c:ser>
        <c:dLbls>
          <c:showLegendKey val="0"/>
          <c:showVal val="0"/>
          <c:showCatName val="0"/>
          <c:showSerName val="0"/>
          <c:showPercent val="0"/>
          <c:showBubbleSize val="0"/>
        </c:dLbls>
        <c:smooth val="0"/>
        <c:axId val="268978848"/>
        <c:axId val="268976352"/>
      </c:lineChart>
      <c:catAx>
        <c:axId val="26897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68976352"/>
        <c:crosses val="autoZero"/>
        <c:auto val="1"/>
        <c:lblAlgn val="ctr"/>
        <c:lblOffset val="100"/>
        <c:tickLblSkip val="2"/>
        <c:noMultiLvlLbl val="0"/>
      </c:catAx>
      <c:valAx>
        <c:axId val="268976352"/>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Index</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2689788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smtClean="0">
                <a:solidFill>
                  <a:schemeClr val="tx1"/>
                </a:solidFill>
                <a:latin typeface="Franklin Gothic Demi" panose="020B0703020102020204" pitchFamily="34" charset="0"/>
              </a:rPr>
              <a:t>Virginia Home Sales (Dollar</a:t>
            </a:r>
            <a:r>
              <a:rPr lang="en-US" sz="1200" baseline="0" dirty="0" smtClean="0">
                <a:solidFill>
                  <a:schemeClr val="tx1"/>
                </a:solidFill>
                <a:latin typeface="Franklin Gothic Demi" panose="020B0703020102020204" pitchFamily="34" charset="0"/>
              </a:rPr>
              <a:t> Volume)</a:t>
            </a:r>
            <a:r>
              <a:rPr lang="en-US" sz="1200" dirty="0" smtClean="0">
                <a:solidFill>
                  <a:schemeClr val="tx1"/>
                </a:solidFill>
                <a:latin typeface="Franklin Gothic Demi" panose="020B0703020102020204" pitchFamily="34" charset="0"/>
              </a:rPr>
              <a:t>, August</a:t>
            </a:r>
            <a:endParaRPr lang="en-US" sz="1200" dirty="0">
              <a:solidFill>
                <a:schemeClr val="tx1"/>
              </a:solidFill>
              <a:latin typeface="Franklin Gothic Demi" panose="020B0703020102020204" pitchFamily="34" charset="0"/>
            </a:endParaRPr>
          </a:p>
        </c:rich>
      </c:tx>
      <c:layout>
        <c:manualLayout>
          <c:xMode val="edge"/>
          <c:yMode val="edge"/>
          <c:x val="0.2169832799851531"/>
          <c:y val="2.8880462672410639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3142572400570324"/>
          <c:y val="0.12241117881239101"/>
          <c:w val="0.83887616568271739"/>
          <c:h val="0.72769517648096249"/>
        </c:manualLayout>
      </c:layout>
      <c:barChart>
        <c:barDir val="col"/>
        <c:grouping val="clustered"/>
        <c:varyColors val="0"/>
        <c:ser>
          <c:idx val="0"/>
          <c:order val="0"/>
          <c:tx>
            <c:strRef>
              <c:f>Housing!$D$2</c:f>
              <c:strCache>
                <c:ptCount val="1"/>
                <c:pt idx="0">
                  <c:v>Sales Volume, August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Housing!$B$3:$B$7</c:f>
              <c:numCache>
                <c:formatCode>General</c:formatCode>
                <c:ptCount val="5"/>
                <c:pt idx="0">
                  <c:v>2018</c:v>
                </c:pt>
                <c:pt idx="1">
                  <c:v>2019</c:v>
                </c:pt>
                <c:pt idx="2">
                  <c:v>2020</c:v>
                </c:pt>
                <c:pt idx="3">
                  <c:v>2021</c:v>
                </c:pt>
                <c:pt idx="4">
                  <c:v>2022</c:v>
                </c:pt>
              </c:numCache>
            </c:numRef>
          </c:cat>
          <c:val>
            <c:numRef>
              <c:f>Housing!$D$3:$D$7</c:f>
              <c:numCache>
                <c:formatCode>_("$"* #,##0.0_);_("$"* \(#,##0.0\);_("$"* "-"??_);_(@_)</c:formatCode>
                <c:ptCount val="5"/>
                <c:pt idx="0">
                  <c:v>4.2</c:v>
                </c:pt>
                <c:pt idx="1">
                  <c:v>4.5</c:v>
                </c:pt>
                <c:pt idx="2">
                  <c:v>5.6</c:v>
                </c:pt>
                <c:pt idx="3">
                  <c:v>6.3</c:v>
                </c:pt>
                <c:pt idx="4">
                  <c:v>5.3</c:v>
                </c:pt>
              </c:numCache>
            </c:numRef>
          </c:val>
          <c:extLst>
            <c:ext xmlns:c16="http://schemas.microsoft.com/office/drawing/2014/chart" uri="{C3380CC4-5D6E-409C-BE32-E72D297353CC}">
              <c16:uniqueId val="{00000000-5D96-4DD8-A864-942208B64E6B}"/>
            </c:ext>
          </c:extLst>
        </c:ser>
        <c:dLbls>
          <c:showLegendKey val="0"/>
          <c:showVal val="0"/>
          <c:showCatName val="0"/>
          <c:showSerName val="0"/>
          <c:showPercent val="0"/>
          <c:showBubbleSize val="0"/>
        </c:dLbls>
        <c:gapWidth val="80"/>
        <c:axId val="1838719760"/>
        <c:axId val="1838720176"/>
      </c:barChart>
      <c:catAx>
        <c:axId val="183871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crossAx val="1838720176"/>
        <c:crosses val="autoZero"/>
        <c:auto val="1"/>
        <c:lblAlgn val="ctr"/>
        <c:lblOffset val="100"/>
        <c:noMultiLvlLbl val="0"/>
      </c:catAx>
      <c:valAx>
        <c:axId val="1838720176"/>
        <c:scaling>
          <c:orientation val="minMax"/>
          <c:max val="8"/>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Franklin Gothic Demi" panose="020B0703020102020204" pitchFamily="34" charset="0"/>
                    <a:ea typeface="+mn-ea"/>
                    <a:cs typeface="+mn-cs"/>
                  </a:defRPr>
                </a:pPr>
                <a:r>
                  <a:rPr lang="en-US" sz="1050" dirty="0">
                    <a:solidFill>
                      <a:schemeClr val="tx1"/>
                    </a:solidFill>
                    <a:latin typeface="Franklin Gothic Demi" panose="020B0703020102020204" pitchFamily="34" charset="0"/>
                  </a:rPr>
                  <a:t>Billions of Dollars</a:t>
                </a:r>
              </a:p>
            </c:rich>
          </c:tx>
          <c:layout>
            <c:manualLayout>
              <c:xMode val="edge"/>
              <c:yMode val="edge"/>
              <c:x val="5.8673431968474504E-3"/>
              <c:y val="0.27174863587775916"/>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Franklin Gothic Demi" panose="020B0703020102020204" pitchFamily="34" charset="0"/>
                  <a:ea typeface="+mn-ea"/>
                  <a:cs typeface="+mn-cs"/>
                </a:defRPr>
              </a:pPr>
              <a:endParaRPr lang="en-US"/>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18387197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smtClean="0">
                <a:solidFill>
                  <a:sysClr val="windowText" lastClr="000000"/>
                </a:solidFill>
                <a:latin typeface="Franklin Gothic Demi Cond" panose="020B0706030402020204" pitchFamily="34" charset="0"/>
              </a:rPr>
              <a:t>U.S. Real </a:t>
            </a:r>
            <a:r>
              <a:rPr lang="en-US" dirty="0">
                <a:solidFill>
                  <a:sysClr val="windowText" lastClr="000000"/>
                </a:solidFill>
                <a:latin typeface="Franklin Gothic Demi Cond" panose="020B0706030402020204" pitchFamily="34" charset="0"/>
              </a:rPr>
              <a:t>GDP Growth</a:t>
            </a:r>
            <a:r>
              <a:rPr lang="en-US" baseline="0" dirty="0">
                <a:solidFill>
                  <a:sysClr val="windowText" lastClr="000000"/>
                </a:solidFill>
                <a:latin typeface="Franklin Gothic Demi Cond" panose="020B0706030402020204" pitchFamily="34" charset="0"/>
              </a:rPr>
              <a:t> Forecast, State Fiscal Quarter</a:t>
            </a:r>
          </a:p>
          <a:p>
            <a:pPr>
              <a:defRPr>
                <a:solidFill>
                  <a:sysClr val="windowText" lastClr="000000"/>
                </a:solidFill>
              </a:defRPr>
            </a:pPr>
            <a:r>
              <a:rPr lang="en-US" baseline="0" dirty="0">
                <a:solidFill>
                  <a:sysClr val="windowText" lastClr="000000"/>
                </a:solidFill>
                <a:latin typeface="Franklin Gothic Book" panose="020B0503020102020204" pitchFamily="34" charset="0"/>
              </a:rPr>
              <a:t>IHS Markit Standard Forecast</a:t>
            </a:r>
            <a:endParaRPr lang="en-US" dirty="0">
              <a:solidFill>
                <a:sysClr val="windowText" lastClr="000000"/>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2220603674540682"/>
          <c:y val="0.21614657798702575"/>
          <c:w val="0.84723840769903747"/>
          <c:h val="0.57894317073510027"/>
        </c:manualLayout>
      </c:layout>
      <c:barChart>
        <c:barDir val="col"/>
        <c:grouping val="clustered"/>
        <c:varyColors val="0"/>
        <c:ser>
          <c:idx val="0"/>
          <c:order val="0"/>
          <c:tx>
            <c:strRef>
              <c:f>Sheet1!$B$8</c:f>
              <c:strCache>
                <c:ptCount val="1"/>
                <c:pt idx="0">
                  <c:v>GDP</c:v>
                </c:pt>
              </c:strCache>
            </c:strRef>
          </c:tx>
          <c:spPr>
            <a:solidFill>
              <a:srgbClr val="C00000"/>
            </a:solidFill>
            <a:ln>
              <a:solidFill>
                <a:srgbClr val="C00000"/>
              </a:solidFill>
            </a:ln>
            <a:effectLst/>
          </c:spPr>
          <c:invertIfNegative val="0"/>
          <c:dPt>
            <c:idx val="5"/>
            <c:invertIfNegative val="0"/>
            <c:bubble3D val="0"/>
            <c:spPr>
              <a:solidFill>
                <a:srgbClr val="C00000"/>
              </a:solidFill>
              <a:ln>
                <a:solidFill>
                  <a:srgbClr val="C00000"/>
                </a:solidFill>
              </a:ln>
              <a:effectLst/>
            </c:spPr>
            <c:extLst>
              <c:ext xmlns:c16="http://schemas.microsoft.com/office/drawing/2014/chart" uri="{C3380CC4-5D6E-409C-BE32-E72D297353CC}">
                <c16:uniqueId val="{00000001-3503-49A9-8AA9-D819744B8CD3}"/>
              </c:ext>
            </c:extLst>
          </c:dPt>
          <c:dPt>
            <c:idx val="6"/>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3-3503-49A9-8AA9-D819744B8CD3}"/>
              </c:ext>
            </c:extLst>
          </c:dPt>
          <c:dPt>
            <c:idx val="7"/>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5-3503-49A9-8AA9-D819744B8CD3}"/>
              </c:ext>
            </c:extLst>
          </c:dPt>
          <c:dPt>
            <c:idx val="8"/>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7-3503-49A9-8AA9-D819744B8CD3}"/>
              </c:ext>
            </c:extLst>
          </c:dPt>
          <c:dPt>
            <c:idx val="9"/>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9-3503-49A9-8AA9-D819744B8CD3}"/>
              </c:ext>
            </c:extLst>
          </c:dPt>
          <c:dPt>
            <c:idx val="10"/>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B-3503-49A9-8AA9-D819744B8CD3}"/>
              </c:ext>
            </c:extLst>
          </c:dPt>
          <c:dPt>
            <c:idx val="11"/>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D-3503-49A9-8AA9-D819744B8CD3}"/>
              </c:ext>
            </c:extLst>
          </c:dPt>
          <c:dPt>
            <c:idx val="12"/>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0F-3503-49A9-8AA9-D819744B8CD3}"/>
              </c:ext>
            </c:extLst>
          </c:dPt>
          <c:dPt>
            <c:idx val="13"/>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11-3503-49A9-8AA9-D819744B8CD3}"/>
              </c:ext>
            </c:extLst>
          </c:dPt>
          <c:dPt>
            <c:idx val="14"/>
            <c:invertIfNegative val="0"/>
            <c:bubble3D val="0"/>
            <c:spPr>
              <a:pattFill prst="wdUpDiag">
                <a:fgClr>
                  <a:srgbClr val="C00000"/>
                </a:fgClr>
                <a:bgClr>
                  <a:schemeClr val="bg1"/>
                </a:bgClr>
              </a:pattFill>
              <a:ln>
                <a:solidFill>
                  <a:srgbClr val="C00000"/>
                </a:solidFill>
              </a:ln>
              <a:effectLst/>
            </c:spPr>
            <c:extLst>
              <c:ext xmlns:c16="http://schemas.microsoft.com/office/drawing/2014/chart" uri="{C3380CC4-5D6E-409C-BE32-E72D297353CC}">
                <c16:uniqueId val="{00000013-3503-49A9-8AA9-D819744B8CD3}"/>
              </c:ext>
            </c:extLst>
          </c:dPt>
          <c:dLbls>
            <c:dLbl>
              <c:idx val="0"/>
              <c:delete val="1"/>
              <c:extLst>
                <c:ext xmlns:c15="http://schemas.microsoft.com/office/drawing/2012/chart" uri="{CE6537A1-D6FC-4f65-9D91-7224C49458BB}"/>
                <c:ext xmlns:c16="http://schemas.microsoft.com/office/drawing/2014/chart" uri="{C3380CC4-5D6E-409C-BE32-E72D297353CC}">
                  <c16:uniqueId val="{00000014-3503-49A9-8AA9-D819744B8CD3}"/>
                </c:ext>
              </c:extLst>
            </c:dLbl>
            <c:dLbl>
              <c:idx val="1"/>
              <c:delete val="1"/>
              <c:extLst>
                <c:ext xmlns:c15="http://schemas.microsoft.com/office/drawing/2012/chart" uri="{CE6537A1-D6FC-4f65-9D91-7224C49458BB}"/>
                <c:ext xmlns:c16="http://schemas.microsoft.com/office/drawing/2014/chart" uri="{C3380CC4-5D6E-409C-BE32-E72D297353CC}">
                  <c16:uniqueId val="{00000015-3503-49A9-8AA9-D819744B8CD3}"/>
                </c:ext>
              </c:extLst>
            </c:dLbl>
            <c:dLbl>
              <c:idx val="2"/>
              <c:delete val="1"/>
              <c:extLst>
                <c:ext xmlns:c15="http://schemas.microsoft.com/office/drawing/2012/chart" uri="{CE6537A1-D6FC-4f65-9D91-7224C49458BB}"/>
                <c:ext xmlns:c16="http://schemas.microsoft.com/office/drawing/2014/chart" uri="{C3380CC4-5D6E-409C-BE32-E72D297353CC}">
                  <c16:uniqueId val="{00000016-3503-49A9-8AA9-D819744B8CD3}"/>
                </c:ext>
              </c:extLst>
            </c:dLbl>
            <c:dLbl>
              <c:idx val="3"/>
              <c:delete val="1"/>
              <c:extLst>
                <c:ext xmlns:c15="http://schemas.microsoft.com/office/drawing/2012/chart" uri="{CE6537A1-D6FC-4f65-9D91-7224C49458BB}"/>
                <c:ext xmlns:c16="http://schemas.microsoft.com/office/drawing/2014/chart" uri="{C3380CC4-5D6E-409C-BE32-E72D297353CC}">
                  <c16:uniqueId val="{00000017-3503-49A9-8AA9-D819744B8CD3}"/>
                </c:ext>
              </c:extLst>
            </c:dLbl>
            <c:dLbl>
              <c:idx val="4"/>
              <c:delete val="1"/>
              <c:extLst>
                <c:ext xmlns:c15="http://schemas.microsoft.com/office/drawing/2012/chart" uri="{CE6537A1-D6FC-4f65-9D91-7224C49458BB}"/>
                <c:ext xmlns:c16="http://schemas.microsoft.com/office/drawing/2014/chart" uri="{C3380CC4-5D6E-409C-BE32-E72D297353CC}">
                  <c16:uniqueId val="{00000018-3503-49A9-8AA9-D819744B8CD3}"/>
                </c:ext>
              </c:extLst>
            </c:dLbl>
            <c:dLbl>
              <c:idx val="5"/>
              <c:delete val="1"/>
              <c:extLst>
                <c:ext xmlns:c15="http://schemas.microsoft.com/office/drawing/2012/chart" uri="{CE6537A1-D6FC-4f65-9D91-7224C49458BB}"/>
                <c:ext xmlns:c16="http://schemas.microsoft.com/office/drawing/2014/chart" uri="{C3380CC4-5D6E-409C-BE32-E72D297353CC}">
                  <c16:uniqueId val="{00000001-3503-49A9-8AA9-D819744B8CD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Sheet1!$A$10:$A$19</c:f>
              <c:strCache>
                <c:ptCount val="10"/>
                <c:pt idx="0">
                  <c:v>FY 2020</c:v>
                </c:pt>
                <c:pt idx="1">
                  <c:v>FY 2021</c:v>
                </c:pt>
                <c:pt idx="2">
                  <c:v>1Q22</c:v>
                </c:pt>
                <c:pt idx="3">
                  <c:v>2Q22</c:v>
                </c:pt>
                <c:pt idx="4">
                  <c:v>3Q22</c:v>
                </c:pt>
                <c:pt idx="5">
                  <c:v>4Q22</c:v>
                </c:pt>
                <c:pt idx="6">
                  <c:v>1Q23</c:v>
                </c:pt>
                <c:pt idx="7">
                  <c:v>2Q23</c:v>
                </c:pt>
                <c:pt idx="8">
                  <c:v>3Q23</c:v>
                </c:pt>
                <c:pt idx="9">
                  <c:v>4Q23</c:v>
                </c:pt>
              </c:strCache>
            </c:strRef>
          </c:cat>
          <c:val>
            <c:numRef>
              <c:f>Sheet1!$B$10:$B$19</c:f>
              <c:numCache>
                <c:formatCode>0.0</c:formatCode>
                <c:ptCount val="10"/>
                <c:pt idx="0">
                  <c:v>0.7</c:v>
                </c:pt>
                <c:pt idx="1">
                  <c:v>2.2999999999999998</c:v>
                </c:pt>
                <c:pt idx="2">
                  <c:v>2.6527699999999999</c:v>
                </c:pt>
                <c:pt idx="3">
                  <c:v>6.9572599999999998</c:v>
                </c:pt>
                <c:pt idx="4">
                  <c:v>-1.6312800000000001</c:v>
                </c:pt>
                <c:pt idx="5">
                  <c:v>-0.57728000000000002</c:v>
                </c:pt>
                <c:pt idx="6">
                  <c:v>2.2999999999999998</c:v>
                </c:pt>
                <c:pt idx="7">
                  <c:v>-1.2</c:v>
                </c:pt>
                <c:pt idx="8">
                  <c:v>-2.2999999999999998</c:v>
                </c:pt>
                <c:pt idx="9">
                  <c:v>-0.7</c:v>
                </c:pt>
              </c:numCache>
            </c:numRef>
          </c:val>
          <c:extLst>
            <c:ext xmlns:c16="http://schemas.microsoft.com/office/drawing/2014/chart" uri="{C3380CC4-5D6E-409C-BE32-E72D297353CC}">
              <c16:uniqueId val="{00000019-3503-49A9-8AA9-D819744B8CD3}"/>
            </c:ext>
          </c:extLst>
        </c:ser>
        <c:dLbls>
          <c:showLegendKey val="0"/>
          <c:showVal val="0"/>
          <c:showCatName val="0"/>
          <c:showSerName val="0"/>
          <c:showPercent val="0"/>
          <c:showBubbleSize val="0"/>
        </c:dLbls>
        <c:gapWidth val="100"/>
        <c:overlap val="-27"/>
        <c:axId val="1944227903"/>
        <c:axId val="1944221663"/>
      </c:barChart>
      <c:catAx>
        <c:axId val="194422790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44221663"/>
        <c:crosses val="autoZero"/>
        <c:auto val="1"/>
        <c:lblAlgn val="ctr"/>
        <c:lblOffset val="100"/>
        <c:noMultiLvlLbl val="0"/>
      </c:catAx>
      <c:valAx>
        <c:axId val="1944221663"/>
        <c:scaling>
          <c:orientation val="minMax"/>
          <c:max val="8"/>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r>
                  <a:rPr lang="en-US" sz="1200" dirty="0">
                    <a:solidFill>
                      <a:sysClr val="windowText" lastClr="000000"/>
                    </a:solidFill>
                    <a:latin typeface="Franklin Gothic Demi Cond" panose="020B0706030402020204" pitchFamily="34" charset="0"/>
                  </a:rPr>
                  <a:t>% Chg, SAAR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442279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r>
              <a:rPr lang="en-US" dirty="0" smtClean="0">
                <a:latin typeface="Franklin Gothic Demi" panose="020B0703020102020204" pitchFamily="34" charset="0"/>
              </a:rPr>
              <a:t>Payroll</a:t>
            </a:r>
            <a:r>
              <a:rPr lang="en-US" baseline="0" dirty="0" smtClean="0">
                <a:latin typeface="Franklin Gothic Demi" panose="020B0703020102020204" pitchFamily="34" charset="0"/>
              </a:rPr>
              <a:t> </a:t>
            </a:r>
            <a:r>
              <a:rPr lang="en-US" baseline="0" dirty="0">
                <a:latin typeface="Franklin Gothic Demi" panose="020B0703020102020204" pitchFamily="34" charset="0"/>
              </a:rPr>
              <a:t>Employment</a:t>
            </a:r>
            <a:endParaRPr lang="en-US" dirty="0">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5539669681339346"/>
          <c:y val="0.18753702480121362"/>
          <c:w val="0.81516325004699453"/>
          <c:h val="0.52250428654057135"/>
        </c:manualLayout>
      </c:layout>
      <c:lineChart>
        <c:grouping val="standard"/>
        <c:varyColors val="0"/>
        <c:ser>
          <c:idx val="0"/>
          <c:order val="0"/>
          <c:tx>
            <c:strRef>
              <c:f>Empl!$F$12</c:f>
              <c:strCache>
                <c:ptCount val="1"/>
                <c:pt idx="0">
                  <c:v>US</c:v>
                </c:pt>
              </c:strCache>
            </c:strRef>
          </c:tx>
          <c:spPr>
            <a:ln w="22225" cap="rnd">
              <a:solidFill>
                <a:schemeClr val="bg1">
                  <a:lumMod val="50000"/>
                </a:schemeClr>
              </a:solidFill>
              <a:prstDash val="sysDash"/>
              <a:round/>
            </a:ln>
            <a:effectLst/>
          </c:spPr>
          <c:marker>
            <c:symbol val="none"/>
          </c:marker>
          <c:dLbls>
            <c:dLbl>
              <c:idx val="29"/>
              <c:layout>
                <c:manualLayout>
                  <c:x val="-6.4876338547007043E-2"/>
                  <c:y val="-5.751065717349734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ranklin Gothic Book" panose="020B0503020102020204" pitchFamily="34" charset="0"/>
                        <a:ea typeface="+mn-ea"/>
                        <a:cs typeface="+mn-cs"/>
                      </a:defRPr>
                    </a:pPr>
                    <a:r>
                      <a:rPr lang="en-US" sz="1200" dirty="0" smtClean="0"/>
                      <a:t>U.S.</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F-45CD-9DC0-028090564C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Empl!$E$13:$E$44</c:f>
              <c:strCache>
                <c:ptCount val="32"/>
                <c:pt idx="0">
                  <c:v>2020 Feb</c:v>
                </c:pt>
                <c:pt idx="1">
                  <c:v>Mar</c:v>
                </c:pt>
                <c:pt idx="2">
                  <c:v>Apr</c:v>
                </c:pt>
                <c:pt idx="3">
                  <c:v>May</c:v>
                </c:pt>
                <c:pt idx="4">
                  <c:v>Jun</c:v>
                </c:pt>
                <c:pt idx="5">
                  <c:v>Jul</c:v>
                </c:pt>
                <c:pt idx="6">
                  <c:v>Aug</c:v>
                </c:pt>
                <c:pt idx="7">
                  <c:v>Sep</c:v>
                </c:pt>
                <c:pt idx="8">
                  <c:v>Oct</c:v>
                </c:pt>
                <c:pt idx="9">
                  <c:v>Nov</c:v>
                </c:pt>
                <c:pt idx="10">
                  <c:v>Dec</c:v>
                </c:pt>
                <c:pt idx="11">
                  <c:v>2021 Jan</c:v>
                </c:pt>
                <c:pt idx="12">
                  <c:v>Feb</c:v>
                </c:pt>
                <c:pt idx="13">
                  <c:v>Mar</c:v>
                </c:pt>
                <c:pt idx="14">
                  <c:v>Apr</c:v>
                </c:pt>
                <c:pt idx="15">
                  <c:v>May</c:v>
                </c:pt>
                <c:pt idx="16">
                  <c:v>Jun</c:v>
                </c:pt>
                <c:pt idx="17">
                  <c:v>Jul</c:v>
                </c:pt>
                <c:pt idx="18">
                  <c:v>Aug</c:v>
                </c:pt>
                <c:pt idx="19">
                  <c:v>Sep</c:v>
                </c:pt>
                <c:pt idx="20">
                  <c:v>Oct</c:v>
                </c:pt>
                <c:pt idx="21">
                  <c:v>Nov</c:v>
                </c:pt>
                <c:pt idx="22">
                  <c:v>Dec</c:v>
                </c:pt>
                <c:pt idx="23">
                  <c:v>2022 Jan</c:v>
                </c:pt>
                <c:pt idx="24">
                  <c:v>Feb</c:v>
                </c:pt>
                <c:pt idx="25">
                  <c:v>Mar</c:v>
                </c:pt>
                <c:pt idx="26">
                  <c:v>Apr</c:v>
                </c:pt>
                <c:pt idx="27">
                  <c:v>May</c:v>
                </c:pt>
                <c:pt idx="28">
                  <c:v>Jun</c:v>
                </c:pt>
                <c:pt idx="29">
                  <c:v>Jul</c:v>
                </c:pt>
                <c:pt idx="30">
                  <c:v>Aug</c:v>
                </c:pt>
                <c:pt idx="31">
                  <c:v>Sep</c:v>
                </c:pt>
              </c:strCache>
            </c:strRef>
          </c:cat>
          <c:val>
            <c:numRef>
              <c:f>Empl!$F$13:$F$44</c:f>
              <c:numCache>
                <c:formatCode>0.0</c:formatCode>
                <c:ptCount val="32"/>
                <c:pt idx="0">
                  <c:v>100</c:v>
                </c:pt>
                <c:pt idx="1">
                  <c:v>99.01773</c:v>
                </c:pt>
                <c:pt idx="2">
                  <c:v>85.58005</c:v>
                </c:pt>
                <c:pt idx="3">
                  <c:v>87.312460000000002</c:v>
                </c:pt>
                <c:pt idx="4">
                  <c:v>90.266480000000001</c:v>
                </c:pt>
                <c:pt idx="5">
                  <c:v>91.17662</c:v>
                </c:pt>
                <c:pt idx="6">
                  <c:v>92.2684</c:v>
                </c:pt>
                <c:pt idx="7">
                  <c:v>92.871009999999998</c:v>
                </c:pt>
                <c:pt idx="8">
                  <c:v>93.295259999999999</c:v>
                </c:pt>
                <c:pt idx="9">
                  <c:v>93.51361</c:v>
                </c:pt>
                <c:pt idx="10">
                  <c:v>93.438199999999995</c:v>
                </c:pt>
                <c:pt idx="11">
                  <c:v>93.779179999999997</c:v>
                </c:pt>
                <c:pt idx="12">
                  <c:v>94.244739999999993</c:v>
                </c:pt>
                <c:pt idx="13">
                  <c:v>94.706370000000007</c:v>
                </c:pt>
                <c:pt idx="14">
                  <c:v>94.878820000000005</c:v>
                </c:pt>
                <c:pt idx="15">
                  <c:v>95.171930000000003</c:v>
                </c:pt>
                <c:pt idx="16">
                  <c:v>95.537170000000003</c:v>
                </c:pt>
                <c:pt idx="17">
                  <c:v>95.988960000000006</c:v>
                </c:pt>
                <c:pt idx="18">
                  <c:v>96.327969999999993</c:v>
                </c:pt>
                <c:pt idx="19">
                  <c:v>96.605990000000006</c:v>
                </c:pt>
                <c:pt idx="20">
                  <c:v>97.049909999999997</c:v>
                </c:pt>
                <c:pt idx="21">
                  <c:v>97.474159999999998</c:v>
                </c:pt>
                <c:pt idx="22">
                  <c:v>97.859729999999999</c:v>
                </c:pt>
                <c:pt idx="23">
                  <c:v>98.190209999999993</c:v>
                </c:pt>
                <c:pt idx="24">
                  <c:v>98.6584</c:v>
                </c:pt>
                <c:pt idx="25">
                  <c:v>98.919370000000001</c:v>
                </c:pt>
                <c:pt idx="26">
                  <c:v>99.160679999999999</c:v>
                </c:pt>
                <c:pt idx="27">
                  <c:v>99.413790000000006</c:v>
                </c:pt>
                <c:pt idx="28">
                  <c:v>99.605909999999994</c:v>
                </c:pt>
                <c:pt idx="29">
                  <c:v>99.958029999999994</c:v>
                </c:pt>
                <c:pt idx="30">
                  <c:v>100.16459</c:v>
                </c:pt>
                <c:pt idx="31">
                  <c:v>100.33704</c:v>
                </c:pt>
              </c:numCache>
            </c:numRef>
          </c:val>
          <c:smooth val="0"/>
          <c:extLst>
            <c:ext xmlns:c16="http://schemas.microsoft.com/office/drawing/2014/chart" uri="{C3380CC4-5D6E-409C-BE32-E72D297353CC}">
              <c16:uniqueId val="{00000000-11B6-4932-B238-C26A167E64B1}"/>
            </c:ext>
          </c:extLst>
        </c:ser>
        <c:ser>
          <c:idx val="1"/>
          <c:order val="1"/>
          <c:tx>
            <c:strRef>
              <c:f>Empl!$G$12</c:f>
              <c:strCache>
                <c:ptCount val="1"/>
                <c:pt idx="0">
                  <c:v>Virginia</c:v>
                </c:pt>
              </c:strCache>
            </c:strRef>
          </c:tx>
          <c:spPr>
            <a:ln w="22225" cap="rnd">
              <a:solidFill>
                <a:srgbClr val="C00000"/>
              </a:solidFill>
              <a:prstDash val="solid"/>
              <a:round/>
            </a:ln>
            <a:effectLst/>
          </c:spPr>
          <c:marker>
            <c:symbol val="none"/>
          </c:marker>
          <c:dLbls>
            <c:dLbl>
              <c:idx val="28"/>
              <c:layout>
                <c:manualLayout>
                  <c:x val="-1.903017280227528E-16"/>
                  <c:y val="7.3195381857178388E-2"/>
                </c:manualLayout>
              </c:layout>
              <c:tx>
                <c:rich>
                  <a:bodyPr/>
                  <a:lstStyle/>
                  <a:p>
                    <a:r>
                      <a:rPr lang="en-US" dirty="0" smtClean="0"/>
                      <a:t>Virginia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8F-45CD-9DC0-028090564C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Empl!$E$13:$E$44</c:f>
              <c:strCache>
                <c:ptCount val="32"/>
                <c:pt idx="0">
                  <c:v>2020 Feb</c:v>
                </c:pt>
                <c:pt idx="1">
                  <c:v>Mar</c:v>
                </c:pt>
                <c:pt idx="2">
                  <c:v>Apr</c:v>
                </c:pt>
                <c:pt idx="3">
                  <c:v>May</c:v>
                </c:pt>
                <c:pt idx="4">
                  <c:v>Jun</c:v>
                </c:pt>
                <c:pt idx="5">
                  <c:v>Jul</c:v>
                </c:pt>
                <c:pt idx="6">
                  <c:v>Aug</c:v>
                </c:pt>
                <c:pt idx="7">
                  <c:v>Sep</c:v>
                </c:pt>
                <c:pt idx="8">
                  <c:v>Oct</c:v>
                </c:pt>
                <c:pt idx="9">
                  <c:v>Nov</c:v>
                </c:pt>
                <c:pt idx="10">
                  <c:v>Dec</c:v>
                </c:pt>
                <c:pt idx="11">
                  <c:v>2021 Jan</c:v>
                </c:pt>
                <c:pt idx="12">
                  <c:v>Feb</c:v>
                </c:pt>
                <c:pt idx="13">
                  <c:v>Mar</c:v>
                </c:pt>
                <c:pt idx="14">
                  <c:v>Apr</c:v>
                </c:pt>
                <c:pt idx="15">
                  <c:v>May</c:v>
                </c:pt>
                <c:pt idx="16">
                  <c:v>Jun</c:v>
                </c:pt>
                <c:pt idx="17">
                  <c:v>Jul</c:v>
                </c:pt>
                <c:pt idx="18">
                  <c:v>Aug</c:v>
                </c:pt>
                <c:pt idx="19">
                  <c:v>Sep</c:v>
                </c:pt>
                <c:pt idx="20">
                  <c:v>Oct</c:v>
                </c:pt>
                <c:pt idx="21">
                  <c:v>Nov</c:v>
                </c:pt>
                <c:pt idx="22">
                  <c:v>Dec</c:v>
                </c:pt>
                <c:pt idx="23">
                  <c:v>2022 Jan</c:v>
                </c:pt>
                <c:pt idx="24">
                  <c:v>Feb</c:v>
                </c:pt>
                <c:pt idx="25">
                  <c:v>Mar</c:v>
                </c:pt>
                <c:pt idx="26">
                  <c:v>Apr</c:v>
                </c:pt>
                <c:pt idx="27">
                  <c:v>May</c:v>
                </c:pt>
                <c:pt idx="28">
                  <c:v>Jun</c:v>
                </c:pt>
                <c:pt idx="29">
                  <c:v>Jul</c:v>
                </c:pt>
                <c:pt idx="30">
                  <c:v>Aug</c:v>
                </c:pt>
                <c:pt idx="31">
                  <c:v>Sep</c:v>
                </c:pt>
              </c:strCache>
            </c:strRef>
          </c:cat>
          <c:val>
            <c:numRef>
              <c:f>Empl!$G$13:$G$44</c:f>
              <c:numCache>
                <c:formatCode>0.0</c:formatCode>
                <c:ptCount val="32"/>
                <c:pt idx="0">
                  <c:v>100</c:v>
                </c:pt>
                <c:pt idx="1">
                  <c:v>99.435580000000002</c:v>
                </c:pt>
                <c:pt idx="2">
                  <c:v>88.269360000000006</c:v>
                </c:pt>
                <c:pt idx="3">
                  <c:v>88.660300000000007</c:v>
                </c:pt>
                <c:pt idx="4">
                  <c:v>90.458619999999996</c:v>
                </c:pt>
                <c:pt idx="5">
                  <c:v>91.802480000000003</c:v>
                </c:pt>
                <c:pt idx="6">
                  <c:v>93.459090000000003</c:v>
                </c:pt>
                <c:pt idx="7">
                  <c:v>94.214089999999999</c:v>
                </c:pt>
                <c:pt idx="8">
                  <c:v>94.631910000000005</c:v>
                </c:pt>
                <c:pt idx="9">
                  <c:v>94.844480000000004</c:v>
                </c:pt>
                <c:pt idx="10">
                  <c:v>95.047280000000001</c:v>
                </c:pt>
                <c:pt idx="11">
                  <c:v>95.284289999999999</c:v>
                </c:pt>
                <c:pt idx="12">
                  <c:v>95.364919999999998</c:v>
                </c:pt>
                <c:pt idx="13">
                  <c:v>95.577489999999997</c:v>
                </c:pt>
                <c:pt idx="14">
                  <c:v>95.616590000000002</c:v>
                </c:pt>
                <c:pt idx="15">
                  <c:v>95.765630000000002</c:v>
                </c:pt>
                <c:pt idx="16">
                  <c:v>95.821830000000006</c:v>
                </c:pt>
                <c:pt idx="17">
                  <c:v>96.523079999999993</c:v>
                </c:pt>
                <c:pt idx="18">
                  <c:v>96.93356</c:v>
                </c:pt>
                <c:pt idx="19">
                  <c:v>96.730760000000004</c:v>
                </c:pt>
                <c:pt idx="20">
                  <c:v>97.085049999999995</c:v>
                </c:pt>
                <c:pt idx="21">
                  <c:v>97.412469999999999</c:v>
                </c:pt>
                <c:pt idx="22">
                  <c:v>97.598159999999993</c:v>
                </c:pt>
                <c:pt idx="23">
                  <c:v>97.578620000000001</c:v>
                </c:pt>
                <c:pt idx="24">
                  <c:v>98.179689999999994</c:v>
                </c:pt>
                <c:pt idx="25">
                  <c:v>98.32629</c:v>
                </c:pt>
                <c:pt idx="26">
                  <c:v>98.648809999999997</c:v>
                </c:pt>
                <c:pt idx="27">
                  <c:v>98.902919999999995</c:v>
                </c:pt>
                <c:pt idx="28">
                  <c:v>98.961569999999995</c:v>
                </c:pt>
                <c:pt idx="29">
                  <c:v>99.411150000000006</c:v>
                </c:pt>
                <c:pt idx="30">
                  <c:v>99.819190000000006</c:v>
                </c:pt>
              </c:numCache>
            </c:numRef>
          </c:val>
          <c:smooth val="0"/>
          <c:extLst>
            <c:ext xmlns:c16="http://schemas.microsoft.com/office/drawing/2014/chart" uri="{C3380CC4-5D6E-409C-BE32-E72D297353CC}">
              <c16:uniqueId val="{00000001-11B6-4932-B238-C26A167E64B1}"/>
            </c:ext>
          </c:extLst>
        </c:ser>
        <c:dLbls>
          <c:showLegendKey val="0"/>
          <c:showVal val="0"/>
          <c:showCatName val="0"/>
          <c:showSerName val="0"/>
          <c:showPercent val="0"/>
          <c:showBubbleSize val="0"/>
        </c:dLbls>
        <c:smooth val="0"/>
        <c:axId val="822552960"/>
        <c:axId val="822545472"/>
      </c:lineChart>
      <c:catAx>
        <c:axId val="8225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822545472"/>
        <c:crosses val="autoZero"/>
        <c:auto val="1"/>
        <c:lblAlgn val="ctr"/>
        <c:lblOffset val="100"/>
        <c:tickLblSkip val="1"/>
        <c:noMultiLvlLbl val="0"/>
      </c:catAx>
      <c:valAx>
        <c:axId val="822545472"/>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Index,</a:t>
                </a:r>
                <a:r>
                  <a:rPr lang="en-US" baseline="0" dirty="0">
                    <a:solidFill>
                      <a:schemeClr val="tx1"/>
                    </a:solidFill>
                    <a:latin typeface="Franklin Gothic Demi" panose="020B0703020102020204" pitchFamily="34" charset="0"/>
                  </a:rPr>
                  <a:t> Feb 2020 = 100</a:t>
                </a:r>
                <a:endParaRPr lang="en-US" dirty="0">
                  <a:solidFill>
                    <a:schemeClr val="tx1"/>
                  </a:solidFill>
                  <a:latin typeface="Franklin Gothic Demi" panose="020B0703020102020204" pitchFamily="34" charset="0"/>
                </a:endParaRPr>
              </a:p>
            </c:rich>
          </c:tx>
          <c:layout>
            <c:manualLayout>
              <c:xMode val="edge"/>
              <c:yMode val="edge"/>
              <c:x val="8.3388834694657892E-3"/>
              <c:y val="0.21979178213763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529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Franklin Gothic Book" panose="020B05030201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r>
              <a:rPr lang="en-US" dirty="0">
                <a:latin typeface="Franklin Gothic Demi" panose="020B0703020102020204" pitchFamily="34" charset="0"/>
              </a:rPr>
              <a:t>U.S. Weekly</a:t>
            </a:r>
            <a:r>
              <a:rPr lang="en-US" baseline="0" dirty="0">
                <a:latin typeface="Franklin Gothic Demi" panose="020B0703020102020204" pitchFamily="34" charset="0"/>
              </a:rPr>
              <a:t> </a:t>
            </a:r>
            <a:r>
              <a:rPr lang="en-US" dirty="0">
                <a:latin typeface="Franklin Gothic Demi" panose="020B0703020102020204" pitchFamily="34" charset="0"/>
              </a:rPr>
              <a:t>Initial Unemployment</a:t>
            </a:r>
            <a:r>
              <a:rPr lang="en-US" baseline="0" dirty="0">
                <a:latin typeface="Franklin Gothic Demi" panose="020B0703020102020204" pitchFamily="34" charset="0"/>
              </a:rPr>
              <a:t> Claims</a:t>
            </a:r>
            <a:endParaRPr lang="en-US" dirty="0">
              <a:latin typeface="Franklin Gothic Demi" panose="020B0703020102020204" pitchFamily="34" charset="0"/>
            </a:endParaRPr>
          </a:p>
        </c:rich>
      </c:tx>
      <c:layout>
        <c:manualLayout>
          <c:xMode val="edge"/>
          <c:yMode val="edge"/>
          <c:x val="0.1519278907636907"/>
          <c:y val="2.80628977188399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spPr>
            <a:ln w="22225" cap="rnd">
              <a:solidFill>
                <a:srgbClr val="C00000"/>
              </a:solidFill>
              <a:round/>
            </a:ln>
            <a:effectLst/>
          </c:spPr>
          <c:marker>
            <c:symbol val="none"/>
          </c:marker>
          <c:cat>
            <c:numRef>
              <c:f>'Initial Claims'!$D$12:$D$98</c:f>
              <c:numCache>
                <c:formatCode>yyyy\-mm\-dd</c:formatCode>
                <c:ptCount val="87"/>
                <c:pt idx="0">
                  <c:v>44233</c:v>
                </c:pt>
                <c:pt idx="1">
                  <c:v>44240</c:v>
                </c:pt>
                <c:pt idx="2">
                  <c:v>44247</c:v>
                </c:pt>
                <c:pt idx="3">
                  <c:v>44254</c:v>
                </c:pt>
                <c:pt idx="4">
                  <c:v>44261</c:v>
                </c:pt>
                <c:pt idx="5">
                  <c:v>44268</c:v>
                </c:pt>
                <c:pt idx="6">
                  <c:v>44275</c:v>
                </c:pt>
                <c:pt idx="7">
                  <c:v>44282</c:v>
                </c:pt>
                <c:pt idx="8">
                  <c:v>44289</c:v>
                </c:pt>
                <c:pt idx="9">
                  <c:v>44296</c:v>
                </c:pt>
                <c:pt idx="10">
                  <c:v>44303</c:v>
                </c:pt>
                <c:pt idx="11">
                  <c:v>44310</c:v>
                </c:pt>
                <c:pt idx="12">
                  <c:v>44317</c:v>
                </c:pt>
                <c:pt idx="13">
                  <c:v>44324</c:v>
                </c:pt>
                <c:pt idx="14">
                  <c:v>44331</c:v>
                </c:pt>
                <c:pt idx="15">
                  <c:v>44338</c:v>
                </c:pt>
                <c:pt idx="16">
                  <c:v>44345</c:v>
                </c:pt>
                <c:pt idx="17">
                  <c:v>44352</c:v>
                </c:pt>
                <c:pt idx="18">
                  <c:v>44359</c:v>
                </c:pt>
                <c:pt idx="19">
                  <c:v>44366</c:v>
                </c:pt>
                <c:pt idx="20">
                  <c:v>44373</c:v>
                </c:pt>
                <c:pt idx="21">
                  <c:v>44380</c:v>
                </c:pt>
                <c:pt idx="22">
                  <c:v>44387</c:v>
                </c:pt>
                <c:pt idx="23">
                  <c:v>44394</c:v>
                </c:pt>
                <c:pt idx="24">
                  <c:v>44401</c:v>
                </c:pt>
                <c:pt idx="25">
                  <c:v>44408</c:v>
                </c:pt>
                <c:pt idx="26">
                  <c:v>44415</c:v>
                </c:pt>
                <c:pt idx="27">
                  <c:v>44422</c:v>
                </c:pt>
                <c:pt idx="28">
                  <c:v>44429</c:v>
                </c:pt>
                <c:pt idx="29">
                  <c:v>44436</c:v>
                </c:pt>
                <c:pt idx="30">
                  <c:v>44443</c:v>
                </c:pt>
                <c:pt idx="31">
                  <c:v>44450</c:v>
                </c:pt>
                <c:pt idx="32">
                  <c:v>44457</c:v>
                </c:pt>
                <c:pt idx="33">
                  <c:v>44464</c:v>
                </c:pt>
                <c:pt idx="34">
                  <c:v>44471</c:v>
                </c:pt>
                <c:pt idx="35">
                  <c:v>44478</c:v>
                </c:pt>
                <c:pt idx="36">
                  <c:v>44485</c:v>
                </c:pt>
                <c:pt idx="37">
                  <c:v>44492</c:v>
                </c:pt>
                <c:pt idx="38">
                  <c:v>44499</c:v>
                </c:pt>
                <c:pt idx="39">
                  <c:v>44506</c:v>
                </c:pt>
                <c:pt idx="40">
                  <c:v>44513</c:v>
                </c:pt>
                <c:pt idx="41">
                  <c:v>44520</c:v>
                </c:pt>
                <c:pt idx="42">
                  <c:v>44527</c:v>
                </c:pt>
                <c:pt idx="43">
                  <c:v>44534</c:v>
                </c:pt>
                <c:pt idx="44">
                  <c:v>44541</c:v>
                </c:pt>
                <c:pt idx="45">
                  <c:v>44548</c:v>
                </c:pt>
                <c:pt idx="46">
                  <c:v>44555</c:v>
                </c:pt>
                <c:pt idx="47">
                  <c:v>44562</c:v>
                </c:pt>
                <c:pt idx="48">
                  <c:v>44569</c:v>
                </c:pt>
                <c:pt idx="49">
                  <c:v>44576</c:v>
                </c:pt>
                <c:pt idx="50">
                  <c:v>44583</c:v>
                </c:pt>
                <c:pt idx="51">
                  <c:v>44590</c:v>
                </c:pt>
                <c:pt idx="52">
                  <c:v>44597</c:v>
                </c:pt>
                <c:pt idx="53">
                  <c:v>44604</c:v>
                </c:pt>
                <c:pt idx="54">
                  <c:v>44611</c:v>
                </c:pt>
                <c:pt idx="55">
                  <c:v>44618</c:v>
                </c:pt>
                <c:pt idx="56">
                  <c:v>44625</c:v>
                </c:pt>
                <c:pt idx="57">
                  <c:v>44632</c:v>
                </c:pt>
                <c:pt idx="58">
                  <c:v>44639</c:v>
                </c:pt>
                <c:pt idx="59">
                  <c:v>44646</c:v>
                </c:pt>
                <c:pt idx="60">
                  <c:v>44653</c:v>
                </c:pt>
                <c:pt idx="61">
                  <c:v>44660</c:v>
                </c:pt>
                <c:pt idx="62">
                  <c:v>44667</c:v>
                </c:pt>
                <c:pt idx="63">
                  <c:v>44674</c:v>
                </c:pt>
                <c:pt idx="64">
                  <c:v>44681</c:v>
                </c:pt>
                <c:pt idx="65">
                  <c:v>44688</c:v>
                </c:pt>
                <c:pt idx="66">
                  <c:v>44695</c:v>
                </c:pt>
                <c:pt idx="67">
                  <c:v>44702</c:v>
                </c:pt>
                <c:pt idx="68">
                  <c:v>44709</c:v>
                </c:pt>
                <c:pt idx="69">
                  <c:v>44716</c:v>
                </c:pt>
                <c:pt idx="70">
                  <c:v>44723</c:v>
                </c:pt>
                <c:pt idx="71">
                  <c:v>44730</c:v>
                </c:pt>
                <c:pt idx="72">
                  <c:v>44737</c:v>
                </c:pt>
                <c:pt idx="73">
                  <c:v>44744</c:v>
                </c:pt>
                <c:pt idx="74">
                  <c:v>44751</c:v>
                </c:pt>
                <c:pt idx="75">
                  <c:v>44758</c:v>
                </c:pt>
                <c:pt idx="76">
                  <c:v>44765</c:v>
                </c:pt>
                <c:pt idx="77">
                  <c:v>44772</c:v>
                </c:pt>
                <c:pt idx="78">
                  <c:v>44779</c:v>
                </c:pt>
                <c:pt idx="79">
                  <c:v>44786</c:v>
                </c:pt>
                <c:pt idx="80">
                  <c:v>44793</c:v>
                </c:pt>
                <c:pt idx="81">
                  <c:v>44800</c:v>
                </c:pt>
                <c:pt idx="82">
                  <c:v>44807</c:v>
                </c:pt>
                <c:pt idx="83">
                  <c:v>44814</c:v>
                </c:pt>
                <c:pt idx="84">
                  <c:v>44821</c:v>
                </c:pt>
                <c:pt idx="85">
                  <c:v>44828</c:v>
                </c:pt>
                <c:pt idx="86">
                  <c:v>44835</c:v>
                </c:pt>
              </c:numCache>
            </c:numRef>
          </c:cat>
          <c:val>
            <c:numRef>
              <c:f>'Initial Claims'!$E$12:$E$98</c:f>
              <c:numCache>
                <c:formatCode>0.0</c:formatCode>
                <c:ptCount val="87"/>
                <c:pt idx="0">
                  <c:v>812000</c:v>
                </c:pt>
                <c:pt idx="1">
                  <c:v>802000</c:v>
                </c:pt>
                <c:pt idx="2">
                  <c:v>702000</c:v>
                </c:pt>
                <c:pt idx="3">
                  <c:v>704000</c:v>
                </c:pt>
                <c:pt idx="4">
                  <c:v>693000</c:v>
                </c:pt>
                <c:pt idx="5">
                  <c:v>699000</c:v>
                </c:pt>
                <c:pt idx="6">
                  <c:v>627000</c:v>
                </c:pt>
                <c:pt idx="7">
                  <c:v>658000</c:v>
                </c:pt>
                <c:pt idx="8">
                  <c:v>645000</c:v>
                </c:pt>
                <c:pt idx="9">
                  <c:v>571000</c:v>
                </c:pt>
                <c:pt idx="10">
                  <c:v>566000</c:v>
                </c:pt>
                <c:pt idx="11">
                  <c:v>574000</c:v>
                </c:pt>
                <c:pt idx="12">
                  <c:v>517000</c:v>
                </c:pt>
                <c:pt idx="13">
                  <c:v>494000</c:v>
                </c:pt>
                <c:pt idx="14">
                  <c:v>467000</c:v>
                </c:pt>
                <c:pt idx="15">
                  <c:v>441000</c:v>
                </c:pt>
                <c:pt idx="16">
                  <c:v>427000</c:v>
                </c:pt>
                <c:pt idx="17">
                  <c:v>420000</c:v>
                </c:pt>
                <c:pt idx="18">
                  <c:v>429000</c:v>
                </c:pt>
                <c:pt idx="19">
                  <c:v>424000</c:v>
                </c:pt>
                <c:pt idx="20">
                  <c:v>405000</c:v>
                </c:pt>
                <c:pt idx="21">
                  <c:v>403000</c:v>
                </c:pt>
                <c:pt idx="22">
                  <c:v>391000</c:v>
                </c:pt>
                <c:pt idx="23">
                  <c:v>424000</c:v>
                </c:pt>
                <c:pt idx="24">
                  <c:v>411000</c:v>
                </c:pt>
                <c:pt idx="25">
                  <c:v>414000</c:v>
                </c:pt>
                <c:pt idx="26">
                  <c:v>416000</c:v>
                </c:pt>
                <c:pt idx="27">
                  <c:v>405000</c:v>
                </c:pt>
                <c:pt idx="28">
                  <c:v>395000</c:v>
                </c:pt>
                <c:pt idx="29">
                  <c:v>381000</c:v>
                </c:pt>
                <c:pt idx="30">
                  <c:v>361000</c:v>
                </c:pt>
                <c:pt idx="31">
                  <c:v>363000</c:v>
                </c:pt>
                <c:pt idx="32">
                  <c:v>380000</c:v>
                </c:pt>
                <c:pt idx="33">
                  <c:v>376000</c:v>
                </c:pt>
                <c:pt idx="34">
                  <c:v>340000</c:v>
                </c:pt>
                <c:pt idx="35">
                  <c:v>317000</c:v>
                </c:pt>
                <c:pt idx="36">
                  <c:v>310000</c:v>
                </c:pt>
                <c:pt idx="37">
                  <c:v>294000</c:v>
                </c:pt>
                <c:pt idx="38">
                  <c:v>280000</c:v>
                </c:pt>
                <c:pt idx="39">
                  <c:v>279000</c:v>
                </c:pt>
                <c:pt idx="40">
                  <c:v>265000</c:v>
                </c:pt>
                <c:pt idx="41">
                  <c:v>244000</c:v>
                </c:pt>
                <c:pt idx="42">
                  <c:v>240000</c:v>
                </c:pt>
                <c:pt idx="43">
                  <c:v>228000</c:v>
                </c:pt>
                <c:pt idx="44">
                  <c:v>228000</c:v>
                </c:pt>
                <c:pt idx="45">
                  <c:v>220000</c:v>
                </c:pt>
                <c:pt idx="46">
                  <c:v>211000</c:v>
                </c:pt>
                <c:pt idx="47">
                  <c:v>224000</c:v>
                </c:pt>
                <c:pt idx="48">
                  <c:v>238000</c:v>
                </c:pt>
                <c:pt idx="49">
                  <c:v>240000</c:v>
                </c:pt>
                <c:pt idx="50">
                  <c:v>222000</c:v>
                </c:pt>
                <c:pt idx="51">
                  <c:v>214000</c:v>
                </c:pt>
                <c:pt idx="52">
                  <c:v>191000</c:v>
                </c:pt>
                <c:pt idx="53">
                  <c:v>209000</c:v>
                </c:pt>
                <c:pt idx="54">
                  <c:v>198000</c:v>
                </c:pt>
                <c:pt idx="55">
                  <c:v>182000</c:v>
                </c:pt>
                <c:pt idx="56">
                  <c:v>198000</c:v>
                </c:pt>
                <c:pt idx="57">
                  <c:v>177000</c:v>
                </c:pt>
                <c:pt idx="58">
                  <c:v>166000</c:v>
                </c:pt>
                <c:pt idx="59">
                  <c:v>171000</c:v>
                </c:pt>
                <c:pt idx="60">
                  <c:v>168000</c:v>
                </c:pt>
                <c:pt idx="61">
                  <c:v>186000</c:v>
                </c:pt>
                <c:pt idx="62">
                  <c:v>185000</c:v>
                </c:pt>
                <c:pt idx="63">
                  <c:v>181000</c:v>
                </c:pt>
                <c:pt idx="64">
                  <c:v>202000</c:v>
                </c:pt>
                <c:pt idx="65">
                  <c:v>197000</c:v>
                </c:pt>
                <c:pt idx="66">
                  <c:v>218000</c:v>
                </c:pt>
                <c:pt idx="67">
                  <c:v>211000</c:v>
                </c:pt>
                <c:pt idx="68">
                  <c:v>202000</c:v>
                </c:pt>
                <c:pt idx="69">
                  <c:v>232000</c:v>
                </c:pt>
                <c:pt idx="70">
                  <c:v>231000</c:v>
                </c:pt>
                <c:pt idx="71">
                  <c:v>233000</c:v>
                </c:pt>
                <c:pt idx="72">
                  <c:v>231000</c:v>
                </c:pt>
                <c:pt idx="73">
                  <c:v>236000</c:v>
                </c:pt>
                <c:pt idx="74">
                  <c:v>244000</c:v>
                </c:pt>
                <c:pt idx="75">
                  <c:v>261000</c:v>
                </c:pt>
                <c:pt idx="76">
                  <c:v>237000</c:v>
                </c:pt>
                <c:pt idx="77">
                  <c:v>248000</c:v>
                </c:pt>
                <c:pt idx="78">
                  <c:v>252000</c:v>
                </c:pt>
                <c:pt idx="79">
                  <c:v>245000</c:v>
                </c:pt>
                <c:pt idx="80">
                  <c:v>237000</c:v>
                </c:pt>
                <c:pt idx="81">
                  <c:v>228000</c:v>
                </c:pt>
                <c:pt idx="82">
                  <c:v>218000</c:v>
                </c:pt>
                <c:pt idx="83">
                  <c:v>208000</c:v>
                </c:pt>
                <c:pt idx="84">
                  <c:v>209000</c:v>
                </c:pt>
                <c:pt idx="85">
                  <c:v>190000</c:v>
                </c:pt>
                <c:pt idx="86">
                  <c:v>219000</c:v>
                </c:pt>
              </c:numCache>
            </c:numRef>
          </c:val>
          <c:smooth val="0"/>
          <c:extLst>
            <c:ext xmlns:c16="http://schemas.microsoft.com/office/drawing/2014/chart" uri="{C3380CC4-5D6E-409C-BE32-E72D297353CC}">
              <c16:uniqueId val="{00000000-7353-4FB5-A269-12487386C595}"/>
            </c:ext>
          </c:extLst>
        </c:ser>
        <c:dLbls>
          <c:showLegendKey val="0"/>
          <c:showVal val="0"/>
          <c:showCatName val="0"/>
          <c:showSerName val="0"/>
          <c:showPercent val="0"/>
          <c:showBubbleSize val="0"/>
        </c:dLbls>
        <c:smooth val="0"/>
        <c:axId val="822552960"/>
        <c:axId val="822545472"/>
      </c:lineChart>
      <c:dateAx>
        <c:axId val="82255296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45472"/>
        <c:crosses val="autoZero"/>
        <c:auto val="1"/>
        <c:lblOffset val="100"/>
        <c:baseTimeUnit val="days"/>
      </c:dateAx>
      <c:valAx>
        <c:axId val="82254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Number of Claims, SA</a:t>
                </a:r>
              </a:p>
            </c:rich>
          </c:tx>
          <c:layout>
            <c:manualLayout>
              <c:xMode val="edge"/>
              <c:yMode val="edge"/>
              <c:x val="1.1118511292621052E-2"/>
              <c:y val="0.177080541678759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52960"/>
        <c:crosses val="autoZero"/>
        <c:crossBetween val="between"/>
        <c:majorUnit val="150000"/>
      </c:valAx>
      <c:spPr>
        <a:noFill/>
        <a:ln>
          <a:noFill/>
        </a:ln>
        <a:effectLst/>
      </c:spPr>
    </c:plotArea>
    <c:plotVisOnly val="1"/>
    <c:dispBlanksAs val="gap"/>
    <c:showDLblsOverMax val="0"/>
  </c:chart>
  <c:spPr>
    <a:noFill/>
    <a:ln>
      <a:noFill/>
    </a:ln>
    <a:effectLst/>
  </c:spPr>
  <c:txPr>
    <a:bodyPr/>
    <a:lstStyle/>
    <a:p>
      <a:pPr>
        <a:defRPr>
          <a:solidFill>
            <a:schemeClr val="tx1"/>
          </a:solidFill>
          <a:latin typeface="Franklin Gothic Book" panose="020B05030201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Franklin Gothic Demi" panose="020B0703020102020204" pitchFamily="34" charset="0"/>
                <a:ea typeface="+mn-ea"/>
                <a:cs typeface="+mn-cs"/>
              </a:defRPr>
            </a:pPr>
            <a:r>
              <a:rPr lang="en-US" sz="1200" dirty="0" smtClean="0">
                <a:latin typeface="Franklin Gothic Demi" panose="020B0703020102020204" pitchFamily="34" charset="0"/>
              </a:rPr>
              <a:t>Virginia Job Openings</a:t>
            </a:r>
            <a:endParaRPr lang="en-US" sz="1200" dirty="0">
              <a:latin typeface="Franklin Gothic Demi" panose="020B0703020102020204" pitchFamily="34" charset="0"/>
            </a:endParaRPr>
          </a:p>
        </c:rich>
      </c:tx>
      <c:layout>
        <c:manualLayout>
          <c:xMode val="edge"/>
          <c:yMode val="edge"/>
          <c:x val="0.32777701270781212"/>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2623356905989053"/>
          <c:y val="0.12237131163428389"/>
          <c:w val="0.84321102414815829"/>
          <c:h val="0.60362865296759305"/>
        </c:manualLayout>
      </c:layout>
      <c:lineChart>
        <c:grouping val="standard"/>
        <c:varyColors val="0"/>
        <c:ser>
          <c:idx val="0"/>
          <c:order val="0"/>
          <c:tx>
            <c:strRef>
              <c:f>Opens!$A$9</c:f>
              <c:strCache>
                <c:ptCount val="1"/>
                <c:pt idx="0">
                  <c:v>Job Openings</c:v>
                </c:pt>
              </c:strCache>
            </c:strRef>
          </c:tx>
          <c:spPr>
            <a:ln w="28575" cap="rnd">
              <a:solidFill>
                <a:schemeClr val="accent1"/>
              </a:solidFill>
              <a:round/>
            </a:ln>
            <a:effectLst/>
          </c:spPr>
          <c:marker>
            <c:symbol val="none"/>
          </c:marker>
          <c:dLbls>
            <c:dLbl>
              <c:idx val="17"/>
              <c:layout>
                <c:manualLayout>
                  <c:x val="-8.3333333333335362E-3"/>
                  <c:y val="-7.1058292978377582E-2"/>
                </c:manualLayout>
              </c:layout>
              <c:tx>
                <c:rich>
                  <a:bodyPr/>
                  <a:lstStyle/>
                  <a:p>
                    <a:r>
                      <a:rPr lang="en-US" dirty="0" smtClean="0"/>
                      <a:t>344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5D-44E2-9E2F-186D812E235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Opens!$B$8:$T$8</c:f>
              <c:strCache>
                <c:ptCount val="19"/>
                <c:pt idx="0">
                  <c:v>2021 Jan</c:v>
                </c:pt>
                <c:pt idx="1">
                  <c:v>Feb</c:v>
                </c:pt>
                <c:pt idx="2">
                  <c:v>Mar</c:v>
                </c:pt>
                <c:pt idx="3">
                  <c:v>Apr</c:v>
                </c:pt>
                <c:pt idx="4">
                  <c:v>May</c:v>
                </c:pt>
                <c:pt idx="5">
                  <c:v>Jun</c:v>
                </c:pt>
                <c:pt idx="6">
                  <c:v>Jul</c:v>
                </c:pt>
                <c:pt idx="7">
                  <c:v>Aug</c:v>
                </c:pt>
                <c:pt idx="8">
                  <c:v>Sep</c:v>
                </c:pt>
                <c:pt idx="9">
                  <c:v>Oct</c:v>
                </c:pt>
                <c:pt idx="10">
                  <c:v>Nov</c:v>
                </c:pt>
                <c:pt idx="11">
                  <c:v>Dec</c:v>
                </c:pt>
                <c:pt idx="12">
                  <c:v>2022 Jan</c:v>
                </c:pt>
                <c:pt idx="13">
                  <c:v>Feb</c:v>
                </c:pt>
                <c:pt idx="14">
                  <c:v>Mar</c:v>
                </c:pt>
                <c:pt idx="15">
                  <c:v>Apr</c:v>
                </c:pt>
                <c:pt idx="16">
                  <c:v>May</c:v>
                </c:pt>
                <c:pt idx="17">
                  <c:v>Jun</c:v>
                </c:pt>
                <c:pt idx="18">
                  <c:v>Jul</c:v>
                </c:pt>
              </c:strCache>
            </c:strRef>
          </c:cat>
          <c:val>
            <c:numRef>
              <c:f>Opens!$B$9:$T$9</c:f>
              <c:numCache>
                <c:formatCode>#0</c:formatCode>
                <c:ptCount val="19"/>
                <c:pt idx="0">
                  <c:v>212</c:v>
                </c:pt>
                <c:pt idx="1">
                  <c:v>260</c:v>
                </c:pt>
                <c:pt idx="2">
                  <c:v>240</c:v>
                </c:pt>
                <c:pt idx="3">
                  <c:v>264</c:v>
                </c:pt>
                <c:pt idx="4">
                  <c:v>267</c:v>
                </c:pt>
                <c:pt idx="5">
                  <c:v>268</c:v>
                </c:pt>
                <c:pt idx="6">
                  <c:v>300</c:v>
                </c:pt>
                <c:pt idx="7">
                  <c:v>293</c:v>
                </c:pt>
                <c:pt idx="8">
                  <c:v>345</c:v>
                </c:pt>
                <c:pt idx="9">
                  <c:v>283</c:v>
                </c:pt>
                <c:pt idx="10">
                  <c:v>301</c:v>
                </c:pt>
                <c:pt idx="11">
                  <c:v>303</c:v>
                </c:pt>
                <c:pt idx="12">
                  <c:v>310</c:v>
                </c:pt>
                <c:pt idx="13">
                  <c:v>305</c:v>
                </c:pt>
                <c:pt idx="14">
                  <c:v>340</c:v>
                </c:pt>
                <c:pt idx="15">
                  <c:v>316</c:v>
                </c:pt>
                <c:pt idx="16">
                  <c:v>312</c:v>
                </c:pt>
                <c:pt idx="17">
                  <c:v>330</c:v>
                </c:pt>
                <c:pt idx="18">
                  <c:v>344</c:v>
                </c:pt>
              </c:numCache>
            </c:numRef>
          </c:val>
          <c:smooth val="0"/>
          <c:extLst>
            <c:ext xmlns:c16="http://schemas.microsoft.com/office/drawing/2014/chart" uri="{C3380CC4-5D6E-409C-BE32-E72D297353CC}">
              <c16:uniqueId val="{00000001-335D-44E2-9E2F-186D812E235A}"/>
            </c:ext>
          </c:extLst>
        </c:ser>
        <c:dLbls>
          <c:showLegendKey val="0"/>
          <c:showVal val="0"/>
          <c:showCatName val="0"/>
          <c:showSerName val="0"/>
          <c:showPercent val="0"/>
          <c:showBubbleSize val="0"/>
        </c:dLbls>
        <c:smooth val="0"/>
        <c:axId val="608095295"/>
        <c:axId val="608089887"/>
      </c:lineChart>
      <c:catAx>
        <c:axId val="60809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608089887"/>
        <c:crosses val="autoZero"/>
        <c:auto val="1"/>
        <c:lblAlgn val="ctr"/>
        <c:lblOffset val="100"/>
        <c:noMultiLvlLbl val="0"/>
      </c:catAx>
      <c:valAx>
        <c:axId val="608089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Franklin Gothic Demi" panose="020B0703020102020204" pitchFamily="34" charset="0"/>
                    <a:ea typeface="+mn-ea"/>
                    <a:cs typeface="+mn-cs"/>
                  </a:defRPr>
                </a:pPr>
                <a:r>
                  <a:rPr lang="en-US" dirty="0">
                    <a:latin typeface="Franklin Gothic Demi" panose="020B0703020102020204" pitchFamily="34" charset="0"/>
                  </a:rPr>
                  <a:t>In 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Franklin Gothic Demi" panose="020B07030201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608095295"/>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Franklin Gothic Book" panose="020B05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anklin Gothic Demi Cond" panose="020B0706030402020204" pitchFamily="34" charset="0"/>
                <a:ea typeface="+mn-ea"/>
                <a:cs typeface="+mn-cs"/>
              </a:defRPr>
            </a:pPr>
            <a:r>
              <a:rPr lang="en-US" sz="1200" dirty="0">
                <a:solidFill>
                  <a:schemeClr val="tx1"/>
                </a:solidFill>
                <a:latin typeface="Franklin Gothic Demi Cond" panose="020B0706030402020204" pitchFamily="34" charset="0"/>
              </a:rPr>
              <a:t>U.S. Job Openings</a:t>
            </a:r>
          </a:p>
        </c:rich>
      </c:tx>
      <c:layout>
        <c:manualLayout>
          <c:xMode val="edge"/>
          <c:yMode val="edge"/>
          <c:x val="0.38655059353165538"/>
          <c:y val="3.13857940152810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0.154580927384077"/>
          <c:y val="0.17171296296296296"/>
          <c:w val="0.81486351706036753"/>
          <c:h val="0.5481852634159966"/>
        </c:manualLayout>
      </c:layout>
      <c:lineChart>
        <c:grouping val="standard"/>
        <c:varyColors val="0"/>
        <c:ser>
          <c:idx val="0"/>
          <c:order val="0"/>
          <c:spPr>
            <a:ln w="28575" cap="rnd">
              <a:solidFill>
                <a:srgbClr val="C00000"/>
              </a:solidFill>
              <a:round/>
            </a:ln>
            <a:effectLst/>
          </c:spPr>
          <c:marker>
            <c:symbol val="none"/>
          </c:marker>
          <c:cat>
            <c:strRef>
              <c:f>'BLS Data Series'!$A$9:$U$9</c:f>
              <c:strCache>
                <c:ptCount val="21"/>
                <c:pt idx="1">
                  <c:v>Jan 2021</c:v>
                </c:pt>
                <c:pt idx="2">
                  <c:v>Feb</c:v>
                </c:pt>
                <c:pt idx="3">
                  <c:v>Mar</c:v>
                </c:pt>
                <c:pt idx="4">
                  <c:v>Apr</c:v>
                </c:pt>
                <c:pt idx="5">
                  <c:v>May</c:v>
                </c:pt>
                <c:pt idx="6">
                  <c:v>Jun</c:v>
                </c:pt>
                <c:pt idx="7">
                  <c:v>Jul</c:v>
                </c:pt>
                <c:pt idx="8">
                  <c:v>Aug</c:v>
                </c:pt>
                <c:pt idx="9">
                  <c:v>Sep</c:v>
                </c:pt>
                <c:pt idx="10">
                  <c:v>Oct</c:v>
                </c:pt>
                <c:pt idx="11">
                  <c:v>Nov</c:v>
                </c:pt>
                <c:pt idx="12">
                  <c:v>Dec</c:v>
                </c:pt>
                <c:pt idx="13">
                  <c:v>Jan 2022</c:v>
                </c:pt>
                <c:pt idx="14">
                  <c:v>Feb</c:v>
                </c:pt>
                <c:pt idx="15">
                  <c:v>Mar</c:v>
                </c:pt>
                <c:pt idx="16">
                  <c:v>Apr</c:v>
                </c:pt>
                <c:pt idx="17">
                  <c:v>May</c:v>
                </c:pt>
                <c:pt idx="18">
                  <c:v>Jun</c:v>
                </c:pt>
                <c:pt idx="19">
                  <c:v>Jul</c:v>
                </c:pt>
                <c:pt idx="20">
                  <c:v>Aug</c:v>
                </c:pt>
              </c:strCache>
            </c:strRef>
          </c:cat>
          <c:val>
            <c:numRef>
              <c:f>'BLS Data Series'!$A$10:$U$10</c:f>
              <c:numCache>
                <c:formatCode>#0</c:formatCode>
                <c:ptCount val="21"/>
                <c:pt idx="1">
                  <c:v>7232</c:v>
                </c:pt>
                <c:pt idx="2">
                  <c:v>7860</c:v>
                </c:pt>
                <c:pt idx="3">
                  <c:v>8480</c:v>
                </c:pt>
                <c:pt idx="4">
                  <c:v>9265</c:v>
                </c:pt>
                <c:pt idx="5">
                  <c:v>9639</c:v>
                </c:pt>
                <c:pt idx="6">
                  <c:v>9852</c:v>
                </c:pt>
                <c:pt idx="7">
                  <c:v>10783</c:v>
                </c:pt>
                <c:pt idx="8">
                  <c:v>10629</c:v>
                </c:pt>
                <c:pt idx="9">
                  <c:v>10673</c:v>
                </c:pt>
                <c:pt idx="10">
                  <c:v>11094</c:v>
                </c:pt>
                <c:pt idx="11">
                  <c:v>10922</c:v>
                </c:pt>
                <c:pt idx="12">
                  <c:v>11448</c:v>
                </c:pt>
                <c:pt idx="13">
                  <c:v>11283</c:v>
                </c:pt>
                <c:pt idx="14">
                  <c:v>11344</c:v>
                </c:pt>
                <c:pt idx="15">
                  <c:v>11855</c:v>
                </c:pt>
                <c:pt idx="16">
                  <c:v>11681</c:v>
                </c:pt>
                <c:pt idx="17">
                  <c:v>11303</c:v>
                </c:pt>
                <c:pt idx="18">
                  <c:v>11040</c:v>
                </c:pt>
                <c:pt idx="19">
                  <c:v>11170</c:v>
                </c:pt>
                <c:pt idx="20">
                  <c:v>10053</c:v>
                </c:pt>
              </c:numCache>
            </c:numRef>
          </c:val>
          <c:smooth val="0"/>
          <c:extLst>
            <c:ext xmlns:c16="http://schemas.microsoft.com/office/drawing/2014/chart" uri="{C3380CC4-5D6E-409C-BE32-E72D297353CC}">
              <c16:uniqueId val="{00000000-F5A3-441F-BCE6-63B8AC755A24}"/>
            </c:ext>
          </c:extLst>
        </c:ser>
        <c:dLbls>
          <c:showLegendKey val="0"/>
          <c:showVal val="0"/>
          <c:showCatName val="0"/>
          <c:showSerName val="0"/>
          <c:showPercent val="0"/>
          <c:showBubbleSize val="0"/>
        </c:dLbls>
        <c:smooth val="0"/>
        <c:axId val="594215824"/>
        <c:axId val="594218736"/>
      </c:lineChart>
      <c:catAx>
        <c:axId val="59421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594218736"/>
        <c:crosses val="autoZero"/>
        <c:auto val="1"/>
        <c:lblAlgn val="ctr"/>
        <c:lblOffset val="100"/>
        <c:tickLblSkip val="1"/>
        <c:noMultiLvlLbl val="0"/>
      </c:catAx>
      <c:valAx>
        <c:axId val="59421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Franklin Gothic Demi" panose="020B0703020102020204" pitchFamily="34" charset="0"/>
                    <a:ea typeface="+mn-ea"/>
                    <a:cs typeface="+mn-cs"/>
                  </a:defRPr>
                </a:pPr>
                <a:r>
                  <a:rPr lang="en-US" sz="1050" dirty="0">
                    <a:solidFill>
                      <a:sysClr val="windowText" lastClr="000000"/>
                    </a:solidFill>
                    <a:latin typeface="Franklin Gothic Demi" panose="020B0703020102020204" pitchFamily="34" charset="0"/>
                  </a:rPr>
                  <a:t>In Thousands</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Franklin Gothic Demi" panose="020B07030201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594215824"/>
        <c:crosses val="autoZero"/>
        <c:crossBetween val="between"/>
        <c:majorUnit val="4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a:solidFill>
                  <a:schemeClr val="tx1"/>
                </a:solidFill>
                <a:latin typeface="Franklin Gothic Demi" panose="020B0703020102020204" pitchFamily="34" charset="0"/>
              </a:rPr>
              <a:t>U.S. Average Hourly Earnings, YoY % Change</a:t>
            </a:r>
          </a:p>
        </c:rich>
      </c:tx>
      <c:layout>
        <c:manualLayout>
          <c:xMode val="edge"/>
          <c:yMode val="edge"/>
          <c:x val="0.1709026684164479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1255577427821521"/>
          <c:y val="0.11957518662016123"/>
          <c:w val="0.85133311461067362"/>
          <c:h val="0.62114670289803764"/>
        </c:manualLayout>
      </c:layout>
      <c:lineChart>
        <c:grouping val="standard"/>
        <c:varyColors val="0"/>
        <c:ser>
          <c:idx val="0"/>
          <c:order val="0"/>
          <c:tx>
            <c:strRef>
              <c:f>'More Food'!$A$30</c:f>
              <c:strCache>
                <c:ptCount val="1"/>
                <c:pt idx="0">
                  <c:v>U.S. Average Hourly Earnings</c:v>
                </c:pt>
              </c:strCache>
            </c:strRef>
          </c:tx>
          <c:spPr>
            <a:ln w="28575" cap="rnd">
              <a:solidFill>
                <a:schemeClr val="accent1"/>
              </a:solidFill>
              <a:round/>
            </a:ln>
            <a:effectLst/>
          </c:spPr>
          <c:marker>
            <c:symbol val="none"/>
          </c:marker>
          <c:dLbls>
            <c:dLbl>
              <c:idx val="20"/>
              <c:layout>
                <c:manualLayout>
                  <c:x val="-8.3333333333333332E-3"/>
                  <c:y val="-9.5215643022142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70-4510-8647-02A8E5DCE7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'More Food'!$B$29:$V$29</c:f>
              <c:strCache>
                <c:ptCount val="21"/>
                <c:pt idx="0">
                  <c:v>2021 Jan</c:v>
                </c:pt>
                <c:pt idx="1">
                  <c:v>Feb</c:v>
                </c:pt>
                <c:pt idx="2">
                  <c:v>Mar</c:v>
                </c:pt>
                <c:pt idx="3">
                  <c:v>Apr</c:v>
                </c:pt>
                <c:pt idx="4">
                  <c:v>May</c:v>
                </c:pt>
                <c:pt idx="5">
                  <c:v>Jun</c:v>
                </c:pt>
                <c:pt idx="6">
                  <c:v>Jul</c:v>
                </c:pt>
                <c:pt idx="7">
                  <c:v>Aug</c:v>
                </c:pt>
                <c:pt idx="8">
                  <c:v>Sep</c:v>
                </c:pt>
                <c:pt idx="9">
                  <c:v>Oct</c:v>
                </c:pt>
                <c:pt idx="10">
                  <c:v>Nov</c:v>
                </c:pt>
                <c:pt idx="11">
                  <c:v>Dec</c:v>
                </c:pt>
                <c:pt idx="12">
                  <c:v>2022 Jan</c:v>
                </c:pt>
                <c:pt idx="13">
                  <c:v>Feb</c:v>
                </c:pt>
                <c:pt idx="14">
                  <c:v>Mar</c:v>
                </c:pt>
                <c:pt idx="15">
                  <c:v>Apr</c:v>
                </c:pt>
                <c:pt idx="16">
                  <c:v>May</c:v>
                </c:pt>
                <c:pt idx="17">
                  <c:v>Jun</c:v>
                </c:pt>
                <c:pt idx="18">
                  <c:v>Jul</c:v>
                </c:pt>
                <c:pt idx="19">
                  <c:v>Aug</c:v>
                </c:pt>
                <c:pt idx="20">
                  <c:v>Sep</c:v>
                </c:pt>
              </c:strCache>
            </c:strRef>
          </c:cat>
          <c:val>
            <c:numRef>
              <c:f>'More Food'!$B$30:$V$30</c:f>
              <c:numCache>
                <c:formatCode>0.0%</c:formatCode>
                <c:ptCount val="21"/>
                <c:pt idx="0">
                  <c:v>5.276116778051354E-2</c:v>
                </c:pt>
                <c:pt idx="1">
                  <c:v>5.1820728291316565E-2</c:v>
                </c:pt>
                <c:pt idx="2">
                  <c:v>4.4112539076068158E-2</c:v>
                </c:pt>
                <c:pt idx="3">
                  <c:v>6.3312229256913266E-3</c:v>
                </c:pt>
                <c:pt idx="4">
                  <c:v>2.1878155503197494E-2</c:v>
                </c:pt>
                <c:pt idx="5">
                  <c:v>3.9509536784741117E-2</c:v>
                </c:pt>
                <c:pt idx="6">
                  <c:v>4.2842570554233239E-2</c:v>
                </c:pt>
                <c:pt idx="7">
                  <c:v>4.3419267299864339E-2</c:v>
                </c:pt>
                <c:pt idx="8">
                  <c:v>4.7780413419179935E-2</c:v>
                </c:pt>
                <c:pt idx="9">
                  <c:v>5.3504910260751659E-2</c:v>
                </c:pt>
                <c:pt idx="10">
                  <c:v>5.3288364249578501E-2</c:v>
                </c:pt>
                <c:pt idx="11">
                  <c:v>4.8796791443850074E-2</c:v>
                </c:pt>
                <c:pt idx="12">
                  <c:v>5.446040761777482E-2</c:v>
                </c:pt>
                <c:pt idx="13">
                  <c:v>5.1930758988016024E-2</c:v>
                </c:pt>
                <c:pt idx="14">
                  <c:v>5.622089155023291E-2</c:v>
                </c:pt>
                <c:pt idx="15">
                  <c:v>5.4966887417218446E-2</c:v>
                </c:pt>
                <c:pt idx="16">
                  <c:v>5.3359683794466539E-2</c:v>
                </c:pt>
                <c:pt idx="17">
                  <c:v>5.2096985583224065E-2</c:v>
                </c:pt>
                <c:pt idx="18">
                  <c:v>5.2168242582327995E-2</c:v>
                </c:pt>
                <c:pt idx="19">
                  <c:v>5.2015604681404426E-2</c:v>
                </c:pt>
                <c:pt idx="20">
                  <c:v>4.9805950840879687E-2</c:v>
                </c:pt>
              </c:numCache>
            </c:numRef>
          </c:val>
          <c:smooth val="0"/>
          <c:extLst>
            <c:ext xmlns:c16="http://schemas.microsoft.com/office/drawing/2014/chart" uri="{C3380CC4-5D6E-409C-BE32-E72D297353CC}">
              <c16:uniqueId val="{00000000-9997-4E3D-ADED-1F111904CF89}"/>
            </c:ext>
          </c:extLst>
        </c:ser>
        <c:dLbls>
          <c:showLegendKey val="0"/>
          <c:showVal val="0"/>
          <c:showCatName val="0"/>
          <c:showSerName val="0"/>
          <c:showPercent val="0"/>
          <c:showBubbleSize val="0"/>
        </c:dLbls>
        <c:smooth val="0"/>
        <c:axId val="205018560"/>
        <c:axId val="205013568"/>
      </c:lineChart>
      <c:catAx>
        <c:axId val="20501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3568"/>
        <c:crosses val="autoZero"/>
        <c:auto val="1"/>
        <c:lblAlgn val="ctr"/>
        <c:lblOffset val="100"/>
        <c:noMultiLvlLbl val="0"/>
      </c:catAx>
      <c:valAx>
        <c:axId val="205013568"/>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8560"/>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a:solidFill>
                  <a:schemeClr val="tx1"/>
                </a:solidFill>
                <a:latin typeface="Franklin Gothic Demi" panose="020B0703020102020204" pitchFamily="34" charset="0"/>
              </a:rPr>
              <a:t>CPI, Gasoline</a:t>
            </a:r>
            <a:r>
              <a:rPr lang="en-US" sz="1200" b="0" i="0" u="none" strike="noStrike" baseline="0" dirty="0">
                <a:solidFill>
                  <a:schemeClr val="tx1"/>
                </a:solidFill>
                <a:effectLst/>
                <a:latin typeface="Franklin Gothic Demi" panose="020B0703020102020204" pitchFamily="34" charset="0"/>
              </a:rPr>
              <a:t>, YoY % Change</a:t>
            </a:r>
            <a:endParaRPr lang="en-US" sz="1200" dirty="0">
              <a:solidFill>
                <a:schemeClr val="tx1"/>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strRef>
              <c:f>'More Food'!$A$36</c:f>
              <c:strCache>
                <c:ptCount val="1"/>
                <c:pt idx="0">
                  <c:v>CPI, Gasoline</c:v>
                </c:pt>
              </c:strCache>
            </c:strRef>
          </c:tx>
          <c:spPr>
            <a:ln w="28575" cap="rnd">
              <a:solidFill>
                <a:schemeClr val="accent1"/>
              </a:solidFill>
              <a:round/>
            </a:ln>
            <a:effectLst/>
          </c:spPr>
          <c:marker>
            <c:symbol val="none"/>
          </c:marker>
          <c:dLbls>
            <c:dLbl>
              <c:idx val="19"/>
              <c:layout>
                <c:manualLayout>
                  <c:x val="-1.1111111111111212E-2"/>
                  <c:y val="7.6729642801503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92-4BD0-8FAF-AF41A7F813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'More Food'!$B$29:$U$29</c:f>
              <c:strCache>
                <c:ptCount val="20"/>
                <c:pt idx="0">
                  <c:v>2021 Jan</c:v>
                </c:pt>
                <c:pt idx="1">
                  <c:v>Feb</c:v>
                </c:pt>
                <c:pt idx="2">
                  <c:v>Mar</c:v>
                </c:pt>
                <c:pt idx="3">
                  <c:v>Apr</c:v>
                </c:pt>
                <c:pt idx="4">
                  <c:v>May</c:v>
                </c:pt>
                <c:pt idx="5">
                  <c:v>Jun</c:v>
                </c:pt>
                <c:pt idx="6">
                  <c:v>Jul</c:v>
                </c:pt>
                <c:pt idx="7">
                  <c:v>Aug</c:v>
                </c:pt>
                <c:pt idx="8">
                  <c:v>Sep</c:v>
                </c:pt>
                <c:pt idx="9">
                  <c:v>Oct</c:v>
                </c:pt>
                <c:pt idx="10">
                  <c:v>Nov</c:v>
                </c:pt>
                <c:pt idx="11">
                  <c:v>Dec</c:v>
                </c:pt>
                <c:pt idx="12">
                  <c:v>2022 Jan</c:v>
                </c:pt>
                <c:pt idx="13">
                  <c:v>Feb</c:v>
                </c:pt>
                <c:pt idx="14">
                  <c:v>Mar</c:v>
                </c:pt>
                <c:pt idx="15">
                  <c:v>Apr</c:v>
                </c:pt>
                <c:pt idx="16">
                  <c:v>May</c:v>
                </c:pt>
                <c:pt idx="17">
                  <c:v>Jun</c:v>
                </c:pt>
                <c:pt idx="18">
                  <c:v>Jul</c:v>
                </c:pt>
                <c:pt idx="19">
                  <c:v>Aug</c:v>
                </c:pt>
              </c:strCache>
            </c:strRef>
          </c:cat>
          <c:val>
            <c:numRef>
              <c:f>'More Food'!$B$36:$U$36</c:f>
              <c:numCache>
                <c:formatCode>0.0%</c:formatCode>
                <c:ptCount val="20"/>
                <c:pt idx="0">
                  <c:v>-8.9022828425426193E-2</c:v>
                </c:pt>
                <c:pt idx="1">
                  <c:v>1.4009913905556948E-2</c:v>
                </c:pt>
                <c:pt idx="2">
                  <c:v>0.22575189492289294</c:v>
                </c:pt>
                <c:pt idx="3">
                  <c:v>0.49675176246962294</c:v>
                </c:pt>
                <c:pt idx="4">
                  <c:v>0.5650648522219861</c:v>
                </c:pt>
                <c:pt idx="5">
                  <c:v>0.4542234317104572</c:v>
                </c:pt>
                <c:pt idx="6">
                  <c:v>0.41933411152400435</c:v>
                </c:pt>
                <c:pt idx="7">
                  <c:v>0.42759566430406615</c:v>
                </c:pt>
                <c:pt idx="8">
                  <c:v>0.41992288449213344</c:v>
                </c:pt>
                <c:pt idx="9">
                  <c:v>0.49520166536559973</c:v>
                </c:pt>
                <c:pt idx="10">
                  <c:v>0.57763117117779617</c:v>
                </c:pt>
                <c:pt idx="11">
                  <c:v>0.49337265736564984</c:v>
                </c:pt>
                <c:pt idx="12">
                  <c:v>0.40023384324151268</c:v>
                </c:pt>
                <c:pt idx="13">
                  <c:v>0.38012967298736711</c:v>
                </c:pt>
                <c:pt idx="14">
                  <c:v>0.47990392127141068</c:v>
                </c:pt>
                <c:pt idx="15">
                  <c:v>0.43625264240875161</c:v>
                </c:pt>
                <c:pt idx="16">
                  <c:v>0.48672364808976365</c:v>
                </c:pt>
                <c:pt idx="17">
                  <c:v>0.5991694955884288</c:v>
                </c:pt>
                <c:pt idx="18">
                  <c:v>0.44002384257862004</c:v>
                </c:pt>
                <c:pt idx="19">
                  <c:v>0.25642412866659314</c:v>
                </c:pt>
              </c:numCache>
            </c:numRef>
          </c:val>
          <c:smooth val="0"/>
          <c:extLst>
            <c:ext xmlns:c16="http://schemas.microsoft.com/office/drawing/2014/chart" uri="{C3380CC4-5D6E-409C-BE32-E72D297353CC}">
              <c16:uniqueId val="{00000000-C246-4CEF-9183-E841ED81AAA7}"/>
            </c:ext>
          </c:extLst>
        </c:ser>
        <c:dLbls>
          <c:showLegendKey val="0"/>
          <c:showVal val="0"/>
          <c:showCatName val="0"/>
          <c:showSerName val="0"/>
          <c:showPercent val="0"/>
          <c:showBubbleSize val="0"/>
        </c:dLbls>
        <c:smooth val="0"/>
        <c:axId val="205018560"/>
        <c:axId val="205013568"/>
      </c:lineChart>
      <c:catAx>
        <c:axId val="205018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3568"/>
        <c:crosses val="autoZero"/>
        <c:auto val="1"/>
        <c:lblAlgn val="ctr"/>
        <c:lblOffset val="100"/>
        <c:noMultiLvlLbl val="0"/>
      </c:catAx>
      <c:valAx>
        <c:axId val="205013568"/>
        <c:scaling>
          <c:orientation val="minMax"/>
          <c:max val="0.60000000000000009"/>
          <c:min val="-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85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r>
              <a:rPr lang="en-US" sz="1200" dirty="0">
                <a:solidFill>
                  <a:schemeClr val="tx1"/>
                </a:solidFill>
                <a:latin typeface="Franklin Gothic Demi" panose="020B0703020102020204" pitchFamily="34" charset="0"/>
              </a:rPr>
              <a:t>CPI, All </a:t>
            </a:r>
            <a:r>
              <a:rPr lang="en-US" sz="1200" dirty="0" smtClean="0">
                <a:solidFill>
                  <a:schemeClr val="tx1"/>
                </a:solidFill>
                <a:latin typeface="Franklin Gothic Demi" panose="020B0703020102020204" pitchFamily="34" charset="0"/>
              </a:rPr>
              <a:t>Items</a:t>
            </a:r>
            <a:r>
              <a:rPr lang="en-US" sz="1200" b="0" i="0" u="none" strike="noStrike" baseline="0" dirty="0">
                <a:solidFill>
                  <a:schemeClr val="tx1"/>
                </a:solidFill>
                <a:effectLst/>
                <a:latin typeface="Franklin Gothic Demi" panose="020B0703020102020204" pitchFamily="34" charset="0"/>
              </a:rPr>
              <a:t> </a:t>
            </a:r>
            <a:r>
              <a:rPr lang="en-US" sz="1200" b="0" i="0" u="none" strike="noStrike" baseline="0" dirty="0" smtClean="0">
                <a:solidFill>
                  <a:schemeClr val="tx1"/>
                </a:solidFill>
                <a:effectLst/>
                <a:latin typeface="Franklin Gothic Demi" panose="020B0703020102020204" pitchFamily="34" charset="0"/>
              </a:rPr>
              <a:t>and Food at Home, </a:t>
            </a:r>
            <a:r>
              <a:rPr lang="en-US" sz="1200" b="0" i="0" u="none" strike="noStrike" baseline="0" dirty="0">
                <a:solidFill>
                  <a:schemeClr val="tx1"/>
                </a:solidFill>
                <a:effectLst/>
                <a:latin typeface="Franklin Gothic Demi" panose="020B0703020102020204" pitchFamily="34" charset="0"/>
              </a:rPr>
              <a:t>YoY % Change</a:t>
            </a:r>
            <a:endParaRPr lang="en-US" sz="1200" dirty="0">
              <a:solidFill>
                <a:schemeClr val="tx1"/>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strRef>
              <c:f>More!$A$34</c:f>
              <c:strCache>
                <c:ptCount val="1"/>
                <c:pt idx="0">
                  <c:v>CPI, All Items</c:v>
                </c:pt>
              </c:strCache>
            </c:strRef>
          </c:tx>
          <c:spPr>
            <a:ln w="28575" cap="rnd">
              <a:solidFill>
                <a:schemeClr val="accent1"/>
              </a:solidFill>
              <a:round/>
            </a:ln>
            <a:effectLst/>
          </c:spPr>
          <c:marker>
            <c:symbol val="none"/>
          </c:marker>
          <c:cat>
            <c:strRef>
              <c:f>More!$B$32:$U$32</c:f>
              <c:strCache>
                <c:ptCount val="20"/>
                <c:pt idx="0">
                  <c:v>2021 Jan</c:v>
                </c:pt>
                <c:pt idx="1">
                  <c:v>Feb</c:v>
                </c:pt>
                <c:pt idx="2">
                  <c:v>Mar</c:v>
                </c:pt>
                <c:pt idx="3">
                  <c:v>Apr</c:v>
                </c:pt>
                <c:pt idx="4">
                  <c:v>May</c:v>
                </c:pt>
                <c:pt idx="5">
                  <c:v>Jun</c:v>
                </c:pt>
                <c:pt idx="6">
                  <c:v>Jul</c:v>
                </c:pt>
                <c:pt idx="7">
                  <c:v>Aug</c:v>
                </c:pt>
                <c:pt idx="8">
                  <c:v>Sep</c:v>
                </c:pt>
                <c:pt idx="9">
                  <c:v>Oct</c:v>
                </c:pt>
                <c:pt idx="10">
                  <c:v>Nov</c:v>
                </c:pt>
                <c:pt idx="11">
                  <c:v>Dec</c:v>
                </c:pt>
                <c:pt idx="12">
                  <c:v>2022 Jan</c:v>
                </c:pt>
                <c:pt idx="13">
                  <c:v>Feb</c:v>
                </c:pt>
                <c:pt idx="14">
                  <c:v>Mar</c:v>
                </c:pt>
                <c:pt idx="15">
                  <c:v>Apr</c:v>
                </c:pt>
                <c:pt idx="16">
                  <c:v>May</c:v>
                </c:pt>
                <c:pt idx="17">
                  <c:v>Jun</c:v>
                </c:pt>
                <c:pt idx="18">
                  <c:v>Jul</c:v>
                </c:pt>
                <c:pt idx="19">
                  <c:v>Aug</c:v>
                </c:pt>
              </c:strCache>
            </c:strRef>
          </c:cat>
          <c:val>
            <c:numRef>
              <c:f>More!$B$34:$U$34</c:f>
              <c:numCache>
                <c:formatCode>0.0%</c:formatCode>
                <c:ptCount val="20"/>
                <c:pt idx="0">
                  <c:v>1.3599709295582851E-2</c:v>
                </c:pt>
                <c:pt idx="1">
                  <c:v>1.6752442984166338E-2</c:v>
                </c:pt>
                <c:pt idx="2">
                  <c:v>2.6583773943021027E-2</c:v>
                </c:pt>
                <c:pt idx="3">
                  <c:v>4.1519910657805248E-2</c:v>
                </c:pt>
                <c:pt idx="4">
                  <c:v>4.9444409714625159E-2</c:v>
                </c:pt>
                <c:pt idx="5">
                  <c:v>5.3410155627349631E-2</c:v>
                </c:pt>
                <c:pt idx="6">
                  <c:v>5.2761049419245643E-2</c:v>
                </c:pt>
                <c:pt idx="7">
                  <c:v>5.2053316896525148E-2</c:v>
                </c:pt>
                <c:pt idx="8">
                  <c:v>5.3899073753795212E-2</c:v>
                </c:pt>
                <c:pt idx="9">
                  <c:v>6.2369407571288171E-2</c:v>
                </c:pt>
                <c:pt idx="10">
                  <c:v>6.8283720912392987E-2</c:v>
                </c:pt>
                <c:pt idx="11">
                  <c:v>7.0965423376305514E-2</c:v>
                </c:pt>
                <c:pt idx="12">
                  <c:v>7.5259344012204465E-2</c:v>
                </c:pt>
                <c:pt idx="13">
                  <c:v>7.9120244848982058E-2</c:v>
                </c:pt>
                <c:pt idx="14">
                  <c:v>8.5575863682327835E-2</c:v>
                </c:pt>
                <c:pt idx="15">
                  <c:v>8.2241392884859987E-2</c:v>
                </c:pt>
                <c:pt idx="16">
                  <c:v>8.516412942713858E-2</c:v>
                </c:pt>
                <c:pt idx="17">
                  <c:v>8.9952206085881281E-2</c:v>
                </c:pt>
                <c:pt idx="18">
                  <c:v>8.4821297357669856E-2</c:v>
                </c:pt>
                <c:pt idx="19">
                  <c:v>8.2492346901410496E-2</c:v>
                </c:pt>
              </c:numCache>
            </c:numRef>
          </c:val>
          <c:smooth val="0"/>
          <c:extLst>
            <c:ext xmlns:c16="http://schemas.microsoft.com/office/drawing/2014/chart" uri="{C3380CC4-5D6E-409C-BE32-E72D297353CC}">
              <c16:uniqueId val="{00000000-90CA-4CBC-9A20-F9150C8AC470}"/>
            </c:ext>
          </c:extLst>
        </c:ser>
        <c:ser>
          <c:idx val="1"/>
          <c:order val="1"/>
          <c:tx>
            <c:strRef>
              <c:f>More!$A$35</c:f>
              <c:strCache>
                <c:ptCount val="1"/>
                <c:pt idx="0">
                  <c:v>CPI, Food At Home</c:v>
                </c:pt>
              </c:strCache>
            </c:strRef>
          </c:tx>
          <c:spPr>
            <a:ln w="28575" cap="rnd">
              <a:solidFill>
                <a:schemeClr val="accent5">
                  <a:lumMod val="50000"/>
                </a:schemeClr>
              </a:solidFill>
              <a:round/>
            </a:ln>
            <a:effectLst/>
          </c:spPr>
          <c:marker>
            <c:symbol val="none"/>
          </c:marker>
          <c:cat>
            <c:strRef>
              <c:f>More!$B$32:$U$32</c:f>
              <c:strCache>
                <c:ptCount val="20"/>
                <c:pt idx="0">
                  <c:v>2021 Jan</c:v>
                </c:pt>
                <c:pt idx="1">
                  <c:v>Feb</c:v>
                </c:pt>
                <c:pt idx="2">
                  <c:v>Mar</c:v>
                </c:pt>
                <c:pt idx="3">
                  <c:v>Apr</c:v>
                </c:pt>
                <c:pt idx="4">
                  <c:v>May</c:v>
                </c:pt>
                <c:pt idx="5">
                  <c:v>Jun</c:v>
                </c:pt>
                <c:pt idx="6">
                  <c:v>Jul</c:v>
                </c:pt>
                <c:pt idx="7">
                  <c:v>Aug</c:v>
                </c:pt>
                <c:pt idx="8">
                  <c:v>Sep</c:v>
                </c:pt>
                <c:pt idx="9">
                  <c:v>Oct</c:v>
                </c:pt>
                <c:pt idx="10">
                  <c:v>Nov</c:v>
                </c:pt>
                <c:pt idx="11">
                  <c:v>Dec</c:v>
                </c:pt>
                <c:pt idx="12">
                  <c:v>2022 Jan</c:v>
                </c:pt>
                <c:pt idx="13">
                  <c:v>Feb</c:v>
                </c:pt>
                <c:pt idx="14">
                  <c:v>Mar</c:v>
                </c:pt>
                <c:pt idx="15">
                  <c:v>Apr</c:v>
                </c:pt>
                <c:pt idx="16">
                  <c:v>May</c:v>
                </c:pt>
                <c:pt idx="17">
                  <c:v>Jun</c:v>
                </c:pt>
                <c:pt idx="18">
                  <c:v>Jul</c:v>
                </c:pt>
                <c:pt idx="19">
                  <c:v>Aug</c:v>
                </c:pt>
              </c:strCache>
            </c:strRef>
          </c:cat>
          <c:val>
            <c:numRef>
              <c:f>More!$B$35:$U$35</c:f>
              <c:numCache>
                <c:formatCode>0.0%</c:formatCode>
                <c:ptCount val="20"/>
                <c:pt idx="0">
                  <c:v>3.7383984636831347E-2</c:v>
                </c:pt>
                <c:pt idx="1">
                  <c:v>3.5692194252708642E-2</c:v>
                </c:pt>
                <c:pt idx="2">
                  <c:v>3.3057783831619725E-2</c:v>
                </c:pt>
                <c:pt idx="3">
                  <c:v>1.2033905049942284E-2</c:v>
                </c:pt>
                <c:pt idx="4">
                  <c:v>6.619748851696361E-3</c:v>
                </c:pt>
                <c:pt idx="5">
                  <c:v>9.1269374141651483E-3</c:v>
                </c:pt>
                <c:pt idx="6">
                  <c:v>2.531173800130837E-2</c:v>
                </c:pt>
                <c:pt idx="7">
                  <c:v>2.9331979631010308E-2</c:v>
                </c:pt>
                <c:pt idx="8">
                  <c:v>4.5077058371766343E-2</c:v>
                </c:pt>
                <c:pt idx="9">
                  <c:v>5.3702510756408195E-2</c:v>
                </c:pt>
                <c:pt idx="10">
                  <c:v>6.3930648262027212E-2</c:v>
                </c:pt>
                <c:pt idx="11">
                  <c:v>6.4866730950085216E-2</c:v>
                </c:pt>
                <c:pt idx="12">
                  <c:v>7.4229991675585527E-2</c:v>
                </c:pt>
                <c:pt idx="13">
                  <c:v>8.669530273545667E-2</c:v>
                </c:pt>
                <c:pt idx="14">
                  <c:v>0.10035805505441897</c:v>
                </c:pt>
                <c:pt idx="15">
                  <c:v>0.10750096337598403</c:v>
                </c:pt>
                <c:pt idx="16">
                  <c:v>0.11905731765590621</c:v>
                </c:pt>
                <c:pt idx="17">
                  <c:v>0.12225868665816408</c:v>
                </c:pt>
                <c:pt idx="18">
                  <c:v>0.13107552620079743</c:v>
                </c:pt>
                <c:pt idx="19">
                  <c:v>0.1353913016675401</c:v>
                </c:pt>
              </c:numCache>
            </c:numRef>
          </c:val>
          <c:smooth val="0"/>
          <c:extLst>
            <c:ext xmlns:c16="http://schemas.microsoft.com/office/drawing/2014/chart" uri="{C3380CC4-5D6E-409C-BE32-E72D297353CC}">
              <c16:uniqueId val="{00000001-90CA-4CBC-9A20-F9150C8AC470}"/>
            </c:ext>
          </c:extLst>
        </c:ser>
        <c:dLbls>
          <c:showLegendKey val="0"/>
          <c:showVal val="0"/>
          <c:showCatName val="0"/>
          <c:showSerName val="0"/>
          <c:showPercent val="0"/>
          <c:showBubbleSize val="0"/>
        </c:dLbls>
        <c:smooth val="0"/>
        <c:axId val="205018560"/>
        <c:axId val="205013568"/>
      </c:lineChart>
      <c:catAx>
        <c:axId val="20501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3568"/>
        <c:crosses val="autoZero"/>
        <c:auto val="1"/>
        <c:lblAlgn val="ctr"/>
        <c:lblOffset val="100"/>
        <c:noMultiLvlLbl val="0"/>
      </c:catAx>
      <c:valAx>
        <c:axId val="205013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205018560"/>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r>
              <a:rPr lang="en-US" dirty="0">
                <a:latin typeface="Franklin Gothic Demi" panose="020B0703020102020204" pitchFamily="34" charset="0"/>
              </a:rPr>
              <a:t>Univ of Michigan: Consumer Sentiment</a:t>
            </a:r>
          </a:p>
        </c:rich>
      </c:tx>
      <c:layout>
        <c:manualLayout>
          <c:xMode val="edge"/>
          <c:yMode val="edge"/>
          <c:x val="0.1815868933067452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15067531657092556"/>
          <c:y val="0.11481722473814704"/>
          <c:w val="0.8207791003012509"/>
          <c:h val="0.6009664393450368"/>
        </c:manualLayout>
      </c:layout>
      <c:lineChart>
        <c:grouping val="standard"/>
        <c:varyColors val="0"/>
        <c:ser>
          <c:idx val="0"/>
          <c:order val="0"/>
          <c:spPr>
            <a:ln w="22225" cap="rnd">
              <a:solidFill>
                <a:srgbClr val="C00000"/>
              </a:solidFill>
              <a:round/>
            </a:ln>
            <a:effectLst/>
          </c:spPr>
          <c:marker>
            <c:symbol val="none"/>
          </c:marker>
          <c:cat>
            <c:strRef>
              <c:f>'Consumer Sentiment'!$D$24:$D$200</c:f>
              <c:strCache>
                <c:ptCount val="177"/>
                <c:pt idx="0">
                  <c:v>2008 Jan</c:v>
                </c:pt>
                <c:pt idx="1">
                  <c:v>Feb</c:v>
                </c:pt>
                <c:pt idx="2">
                  <c:v>Mar</c:v>
                </c:pt>
                <c:pt idx="3">
                  <c:v>Apr</c:v>
                </c:pt>
                <c:pt idx="4">
                  <c:v>May</c:v>
                </c:pt>
                <c:pt idx="5">
                  <c:v>Jun</c:v>
                </c:pt>
                <c:pt idx="6">
                  <c:v>Jul</c:v>
                </c:pt>
                <c:pt idx="7">
                  <c:v>Aug</c:v>
                </c:pt>
                <c:pt idx="8">
                  <c:v>Sep</c:v>
                </c:pt>
                <c:pt idx="9">
                  <c:v>Oct</c:v>
                </c:pt>
                <c:pt idx="10">
                  <c:v>Nov</c:v>
                </c:pt>
                <c:pt idx="11">
                  <c:v>Dec</c:v>
                </c:pt>
                <c:pt idx="12">
                  <c:v>2009 Jan</c:v>
                </c:pt>
                <c:pt idx="13">
                  <c:v>Feb</c:v>
                </c:pt>
                <c:pt idx="14">
                  <c:v>Mar</c:v>
                </c:pt>
                <c:pt idx="15">
                  <c:v>Apr</c:v>
                </c:pt>
                <c:pt idx="16">
                  <c:v>May</c:v>
                </c:pt>
                <c:pt idx="17">
                  <c:v>Jun</c:v>
                </c:pt>
                <c:pt idx="18">
                  <c:v>Jul</c:v>
                </c:pt>
                <c:pt idx="19">
                  <c:v>Aug</c:v>
                </c:pt>
                <c:pt idx="20">
                  <c:v>Sep</c:v>
                </c:pt>
                <c:pt idx="21">
                  <c:v>Oct</c:v>
                </c:pt>
                <c:pt idx="22">
                  <c:v>Nov</c:v>
                </c:pt>
                <c:pt idx="23">
                  <c:v>Dec</c:v>
                </c:pt>
                <c:pt idx="24">
                  <c:v>2010 Jan</c:v>
                </c:pt>
                <c:pt idx="25">
                  <c:v>Feb</c:v>
                </c:pt>
                <c:pt idx="26">
                  <c:v>Mar</c:v>
                </c:pt>
                <c:pt idx="27">
                  <c:v>Apr</c:v>
                </c:pt>
                <c:pt idx="28">
                  <c:v>May</c:v>
                </c:pt>
                <c:pt idx="29">
                  <c:v>Jun</c:v>
                </c:pt>
                <c:pt idx="30">
                  <c:v>Jul</c:v>
                </c:pt>
                <c:pt idx="31">
                  <c:v>Aug</c:v>
                </c:pt>
                <c:pt idx="32">
                  <c:v>Sep</c:v>
                </c:pt>
                <c:pt idx="33">
                  <c:v>Oct</c:v>
                </c:pt>
                <c:pt idx="34">
                  <c:v>Nov</c:v>
                </c:pt>
                <c:pt idx="35">
                  <c:v>Dec</c:v>
                </c:pt>
                <c:pt idx="36">
                  <c:v>2011 Jan</c:v>
                </c:pt>
                <c:pt idx="37">
                  <c:v>Feb</c:v>
                </c:pt>
                <c:pt idx="38">
                  <c:v>Mar</c:v>
                </c:pt>
                <c:pt idx="39">
                  <c:v>Apr</c:v>
                </c:pt>
                <c:pt idx="40">
                  <c:v>May</c:v>
                </c:pt>
                <c:pt idx="41">
                  <c:v>Jun</c:v>
                </c:pt>
                <c:pt idx="42">
                  <c:v>Jul</c:v>
                </c:pt>
                <c:pt idx="43">
                  <c:v>Aug</c:v>
                </c:pt>
                <c:pt idx="44">
                  <c:v>Sep</c:v>
                </c:pt>
                <c:pt idx="45">
                  <c:v>Oct</c:v>
                </c:pt>
                <c:pt idx="46">
                  <c:v>Nov</c:v>
                </c:pt>
                <c:pt idx="47">
                  <c:v>Dec</c:v>
                </c:pt>
                <c:pt idx="48">
                  <c:v>2012 Jan</c:v>
                </c:pt>
                <c:pt idx="49">
                  <c:v>Feb</c:v>
                </c:pt>
                <c:pt idx="50">
                  <c:v>Mar</c:v>
                </c:pt>
                <c:pt idx="51">
                  <c:v>Apr</c:v>
                </c:pt>
                <c:pt idx="52">
                  <c:v>May</c:v>
                </c:pt>
                <c:pt idx="53">
                  <c:v>Jun</c:v>
                </c:pt>
                <c:pt idx="54">
                  <c:v>Jul</c:v>
                </c:pt>
                <c:pt idx="55">
                  <c:v>Aug</c:v>
                </c:pt>
                <c:pt idx="56">
                  <c:v>Sep</c:v>
                </c:pt>
                <c:pt idx="57">
                  <c:v>Oct</c:v>
                </c:pt>
                <c:pt idx="58">
                  <c:v>Nov</c:v>
                </c:pt>
                <c:pt idx="59">
                  <c:v>Dec</c:v>
                </c:pt>
                <c:pt idx="60">
                  <c:v>2013 Jan</c:v>
                </c:pt>
                <c:pt idx="61">
                  <c:v>Feb</c:v>
                </c:pt>
                <c:pt idx="62">
                  <c:v>Mar</c:v>
                </c:pt>
                <c:pt idx="63">
                  <c:v>Apr</c:v>
                </c:pt>
                <c:pt idx="64">
                  <c:v>May</c:v>
                </c:pt>
                <c:pt idx="65">
                  <c:v>Jun</c:v>
                </c:pt>
                <c:pt idx="66">
                  <c:v>Jul</c:v>
                </c:pt>
                <c:pt idx="67">
                  <c:v>Aug</c:v>
                </c:pt>
                <c:pt idx="68">
                  <c:v>Sep</c:v>
                </c:pt>
                <c:pt idx="69">
                  <c:v>Oct</c:v>
                </c:pt>
                <c:pt idx="70">
                  <c:v>Nov</c:v>
                </c:pt>
                <c:pt idx="71">
                  <c:v>Dec</c:v>
                </c:pt>
                <c:pt idx="72">
                  <c:v>2014 Jan</c:v>
                </c:pt>
                <c:pt idx="73">
                  <c:v>Feb</c:v>
                </c:pt>
                <c:pt idx="74">
                  <c:v>Mar</c:v>
                </c:pt>
                <c:pt idx="75">
                  <c:v>Apr</c:v>
                </c:pt>
                <c:pt idx="76">
                  <c:v>May</c:v>
                </c:pt>
                <c:pt idx="77">
                  <c:v>Jun</c:v>
                </c:pt>
                <c:pt idx="78">
                  <c:v>Jul</c:v>
                </c:pt>
                <c:pt idx="79">
                  <c:v>Aug</c:v>
                </c:pt>
                <c:pt idx="80">
                  <c:v>Sep</c:v>
                </c:pt>
                <c:pt idx="81">
                  <c:v>Oct</c:v>
                </c:pt>
                <c:pt idx="82">
                  <c:v>Nov</c:v>
                </c:pt>
                <c:pt idx="83">
                  <c:v>Dec</c:v>
                </c:pt>
                <c:pt idx="84">
                  <c:v>2015 Jan</c:v>
                </c:pt>
                <c:pt idx="85">
                  <c:v>Feb</c:v>
                </c:pt>
                <c:pt idx="86">
                  <c:v>Mar</c:v>
                </c:pt>
                <c:pt idx="87">
                  <c:v>Apr</c:v>
                </c:pt>
                <c:pt idx="88">
                  <c:v>May</c:v>
                </c:pt>
                <c:pt idx="89">
                  <c:v>Jun</c:v>
                </c:pt>
                <c:pt idx="90">
                  <c:v>Jul</c:v>
                </c:pt>
                <c:pt idx="91">
                  <c:v>Aug</c:v>
                </c:pt>
                <c:pt idx="92">
                  <c:v>Sep</c:v>
                </c:pt>
                <c:pt idx="93">
                  <c:v>Oct</c:v>
                </c:pt>
                <c:pt idx="94">
                  <c:v>Nov</c:v>
                </c:pt>
                <c:pt idx="95">
                  <c:v>Dec</c:v>
                </c:pt>
                <c:pt idx="96">
                  <c:v>2016 Jan</c:v>
                </c:pt>
                <c:pt idx="97">
                  <c:v>Feb</c:v>
                </c:pt>
                <c:pt idx="98">
                  <c:v>Mar</c:v>
                </c:pt>
                <c:pt idx="99">
                  <c:v>Apr</c:v>
                </c:pt>
                <c:pt idx="100">
                  <c:v>May</c:v>
                </c:pt>
                <c:pt idx="101">
                  <c:v>Jun</c:v>
                </c:pt>
                <c:pt idx="102">
                  <c:v>Jul</c:v>
                </c:pt>
                <c:pt idx="103">
                  <c:v>Aug</c:v>
                </c:pt>
                <c:pt idx="104">
                  <c:v>Sep</c:v>
                </c:pt>
                <c:pt idx="105">
                  <c:v>Oct</c:v>
                </c:pt>
                <c:pt idx="106">
                  <c:v>Nov</c:v>
                </c:pt>
                <c:pt idx="107">
                  <c:v>Dec</c:v>
                </c:pt>
                <c:pt idx="108">
                  <c:v>2017 Jan</c:v>
                </c:pt>
                <c:pt idx="109">
                  <c:v>Feb</c:v>
                </c:pt>
                <c:pt idx="110">
                  <c:v>Mar</c:v>
                </c:pt>
                <c:pt idx="111">
                  <c:v>Apr</c:v>
                </c:pt>
                <c:pt idx="112">
                  <c:v>May</c:v>
                </c:pt>
                <c:pt idx="113">
                  <c:v>Jun</c:v>
                </c:pt>
                <c:pt idx="114">
                  <c:v>Jul</c:v>
                </c:pt>
                <c:pt idx="115">
                  <c:v>Aug</c:v>
                </c:pt>
                <c:pt idx="116">
                  <c:v>Sep</c:v>
                </c:pt>
                <c:pt idx="117">
                  <c:v>Oct</c:v>
                </c:pt>
                <c:pt idx="118">
                  <c:v>Nov</c:v>
                </c:pt>
                <c:pt idx="119">
                  <c:v>Dec</c:v>
                </c:pt>
                <c:pt idx="120">
                  <c:v>2018 Jan</c:v>
                </c:pt>
                <c:pt idx="121">
                  <c:v>Feb</c:v>
                </c:pt>
                <c:pt idx="122">
                  <c:v>Mar</c:v>
                </c:pt>
                <c:pt idx="123">
                  <c:v>Apr</c:v>
                </c:pt>
                <c:pt idx="124">
                  <c:v>May</c:v>
                </c:pt>
                <c:pt idx="125">
                  <c:v>Jun</c:v>
                </c:pt>
                <c:pt idx="126">
                  <c:v>Jul</c:v>
                </c:pt>
                <c:pt idx="127">
                  <c:v>Aug</c:v>
                </c:pt>
                <c:pt idx="128">
                  <c:v>Sep</c:v>
                </c:pt>
                <c:pt idx="129">
                  <c:v>Oct</c:v>
                </c:pt>
                <c:pt idx="130">
                  <c:v>Nov</c:v>
                </c:pt>
                <c:pt idx="131">
                  <c:v>Dec</c:v>
                </c:pt>
                <c:pt idx="132">
                  <c:v>2019 Jan</c:v>
                </c:pt>
                <c:pt idx="133">
                  <c:v>Feb</c:v>
                </c:pt>
                <c:pt idx="134">
                  <c:v>Mar</c:v>
                </c:pt>
                <c:pt idx="135">
                  <c:v>Apr</c:v>
                </c:pt>
                <c:pt idx="136">
                  <c:v>May</c:v>
                </c:pt>
                <c:pt idx="137">
                  <c:v>Jun</c:v>
                </c:pt>
                <c:pt idx="138">
                  <c:v>Jul</c:v>
                </c:pt>
                <c:pt idx="139">
                  <c:v>Aug</c:v>
                </c:pt>
                <c:pt idx="140">
                  <c:v>Sep</c:v>
                </c:pt>
                <c:pt idx="141">
                  <c:v>Oct</c:v>
                </c:pt>
                <c:pt idx="142">
                  <c:v>Nov</c:v>
                </c:pt>
                <c:pt idx="143">
                  <c:v>Dec</c:v>
                </c:pt>
                <c:pt idx="144">
                  <c:v>2020 Jan</c:v>
                </c:pt>
                <c:pt idx="145">
                  <c:v>Feb</c:v>
                </c:pt>
                <c:pt idx="146">
                  <c:v>Mar</c:v>
                </c:pt>
                <c:pt idx="147">
                  <c:v>Apr</c:v>
                </c:pt>
                <c:pt idx="148">
                  <c:v>May</c:v>
                </c:pt>
                <c:pt idx="149">
                  <c:v>Jun</c:v>
                </c:pt>
                <c:pt idx="150">
                  <c:v>Jul</c:v>
                </c:pt>
                <c:pt idx="151">
                  <c:v>Aug</c:v>
                </c:pt>
                <c:pt idx="152">
                  <c:v>Sep</c:v>
                </c:pt>
                <c:pt idx="153">
                  <c:v>Oct</c:v>
                </c:pt>
                <c:pt idx="154">
                  <c:v>Nov</c:v>
                </c:pt>
                <c:pt idx="155">
                  <c:v>Dec</c:v>
                </c:pt>
                <c:pt idx="156">
                  <c:v>2021 Jan</c:v>
                </c:pt>
                <c:pt idx="157">
                  <c:v>Feb</c:v>
                </c:pt>
                <c:pt idx="158">
                  <c:v>Mar</c:v>
                </c:pt>
                <c:pt idx="159">
                  <c:v>Apr</c:v>
                </c:pt>
                <c:pt idx="160">
                  <c:v>May</c:v>
                </c:pt>
                <c:pt idx="161">
                  <c:v>Jun</c:v>
                </c:pt>
                <c:pt idx="162">
                  <c:v>Jul</c:v>
                </c:pt>
                <c:pt idx="163">
                  <c:v>Aug</c:v>
                </c:pt>
                <c:pt idx="164">
                  <c:v>Sep</c:v>
                </c:pt>
                <c:pt idx="165">
                  <c:v>Oct</c:v>
                </c:pt>
                <c:pt idx="166">
                  <c:v>Nov</c:v>
                </c:pt>
                <c:pt idx="167">
                  <c:v>Dec</c:v>
                </c:pt>
                <c:pt idx="168">
                  <c:v>2022 Jan</c:v>
                </c:pt>
                <c:pt idx="169">
                  <c:v>Feb</c:v>
                </c:pt>
                <c:pt idx="170">
                  <c:v>Mar</c:v>
                </c:pt>
                <c:pt idx="171">
                  <c:v>Apr</c:v>
                </c:pt>
                <c:pt idx="172">
                  <c:v>May</c:v>
                </c:pt>
                <c:pt idx="173">
                  <c:v>Jun</c:v>
                </c:pt>
                <c:pt idx="174">
                  <c:v>Jul</c:v>
                </c:pt>
                <c:pt idx="175">
                  <c:v>Aug</c:v>
                </c:pt>
                <c:pt idx="176">
                  <c:v>Sep</c:v>
                </c:pt>
              </c:strCache>
            </c:strRef>
          </c:cat>
          <c:val>
            <c:numRef>
              <c:f>'Consumer Sentiment'!$E$24:$E$200</c:f>
              <c:numCache>
                <c:formatCode>0.0</c:formatCode>
                <c:ptCount val="177"/>
                <c:pt idx="0">
                  <c:v>78.400000000000006</c:v>
                </c:pt>
                <c:pt idx="1">
                  <c:v>70.8</c:v>
                </c:pt>
                <c:pt idx="2">
                  <c:v>69.5</c:v>
                </c:pt>
                <c:pt idx="3">
                  <c:v>62.6</c:v>
                </c:pt>
                <c:pt idx="4">
                  <c:v>59.8</c:v>
                </c:pt>
                <c:pt idx="5">
                  <c:v>56.4</c:v>
                </c:pt>
                <c:pt idx="6">
                  <c:v>61.2</c:v>
                </c:pt>
                <c:pt idx="7">
                  <c:v>63</c:v>
                </c:pt>
                <c:pt idx="8">
                  <c:v>70.3</c:v>
                </c:pt>
                <c:pt idx="9">
                  <c:v>57.6</c:v>
                </c:pt>
                <c:pt idx="10">
                  <c:v>55.3</c:v>
                </c:pt>
                <c:pt idx="11">
                  <c:v>60.1</c:v>
                </c:pt>
                <c:pt idx="12">
                  <c:v>61.2</c:v>
                </c:pt>
                <c:pt idx="13">
                  <c:v>56.3</c:v>
                </c:pt>
                <c:pt idx="14">
                  <c:v>57.3</c:v>
                </c:pt>
                <c:pt idx="15">
                  <c:v>65.099999999999994</c:v>
                </c:pt>
                <c:pt idx="16">
                  <c:v>68.7</c:v>
                </c:pt>
                <c:pt idx="17">
                  <c:v>70.8</c:v>
                </c:pt>
                <c:pt idx="18">
                  <c:v>66</c:v>
                </c:pt>
                <c:pt idx="19">
                  <c:v>65.7</c:v>
                </c:pt>
                <c:pt idx="20">
                  <c:v>73.5</c:v>
                </c:pt>
                <c:pt idx="21">
                  <c:v>70.599999999999994</c:v>
                </c:pt>
                <c:pt idx="22">
                  <c:v>67.400000000000006</c:v>
                </c:pt>
                <c:pt idx="23">
                  <c:v>72.5</c:v>
                </c:pt>
                <c:pt idx="24">
                  <c:v>74.400000000000006</c:v>
                </c:pt>
                <c:pt idx="25">
                  <c:v>73.599999999999994</c:v>
                </c:pt>
                <c:pt idx="26">
                  <c:v>73.599999999999994</c:v>
                </c:pt>
                <c:pt idx="27">
                  <c:v>72.2</c:v>
                </c:pt>
                <c:pt idx="28">
                  <c:v>73.599999999999994</c:v>
                </c:pt>
                <c:pt idx="29">
                  <c:v>76</c:v>
                </c:pt>
                <c:pt idx="30">
                  <c:v>67.8</c:v>
                </c:pt>
                <c:pt idx="31">
                  <c:v>68.900000000000006</c:v>
                </c:pt>
                <c:pt idx="32">
                  <c:v>68.2</c:v>
                </c:pt>
                <c:pt idx="33">
                  <c:v>67.7</c:v>
                </c:pt>
                <c:pt idx="34">
                  <c:v>71.599999999999994</c:v>
                </c:pt>
                <c:pt idx="35">
                  <c:v>74.5</c:v>
                </c:pt>
                <c:pt idx="36">
                  <c:v>74.2</c:v>
                </c:pt>
                <c:pt idx="37">
                  <c:v>77.5</c:v>
                </c:pt>
                <c:pt idx="38">
                  <c:v>67.5</c:v>
                </c:pt>
                <c:pt idx="39">
                  <c:v>69.8</c:v>
                </c:pt>
                <c:pt idx="40">
                  <c:v>74.3</c:v>
                </c:pt>
                <c:pt idx="41">
                  <c:v>71.5</c:v>
                </c:pt>
                <c:pt idx="42">
                  <c:v>63.7</c:v>
                </c:pt>
                <c:pt idx="43">
                  <c:v>55.8</c:v>
                </c:pt>
                <c:pt idx="44">
                  <c:v>59.5</c:v>
                </c:pt>
                <c:pt idx="45">
                  <c:v>60.8</c:v>
                </c:pt>
                <c:pt idx="46">
                  <c:v>63.7</c:v>
                </c:pt>
                <c:pt idx="47">
                  <c:v>69.900000000000006</c:v>
                </c:pt>
                <c:pt idx="48">
                  <c:v>75</c:v>
                </c:pt>
                <c:pt idx="49">
                  <c:v>75.3</c:v>
                </c:pt>
                <c:pt idx="50">
                  <c:v>76.2</c:v>
                </c:pt>
                <c:pt idx="51">
                  <c:v>76.400000000000006</c:v>
                </c:pt>
                <c:pt idx="52">
                  <c:v>79.3</c:v>
                </c:pt>
                <c:pt idx="53">
                  <c:v>73.2</c:v>
                </c:pt>
                <c:pt idx="54">
                  <c:v>72.3</c:v>
                </c:pt>
                <c:pt idx="55">
                  <c:v>74.3</c:v>
                </c:pt>
                <c:pt idx="56">
                  <c:v>78.3</c:v>
                </c:pt>
                <c:pt idx="57">
                  <c:v>82.6</c:v>
                </c:pt>
                <c:pt idx="58">
                  <c:v>82.7</c:v>
                </c:pt>
                <c:pt idx="59">
                  <c:v>72.900000000000006</c:v>
                </c:pt>
                <c:pt idx="60">
                  <c:v>73.8</c:v>
                </c:pt>
                <c:pt idx="61">
                  <c:v>77.599999999999994</c:v>
                </c:pt>
                <c:pt idx="62">
                  <c:v>78.599999999999994</c:v>
                </c:pt>
                <c:pt idx="63">
                  <c:v>76.400000000000006</c:v>
                </c:pt>
                <c:pt idx="64">
                  <c:v>84.5</c:v>
                </c:pt>
                <c:pt idx="65">
                  <c:v>84.1</c:v>
                </c:pt>
                <c:pt idx="66">
                  <c:v>85.1</c:v>
                </c:pt>
                <c:pt idx="67">
                  <c:v>82.1</c:v>
                </c:pt>
                <c:pt idx="68">
                  <c:v>77.5</c:v>
                </c:pt>
                <c:pt idx="69">
                  <c:v>73.2</c:v>
                </c:pt>
                <c:pt idx="70">
                  <c:v>75.099999999999994</c:v>
                </c:pt>
                <c:pt idx="71">
                  <c:v>82.5</c:v>
                </c:pt>
                <c:pt idx="72">
                  <c:v>81.2</c:v>
                </c:pt>
                <c:pt idx="73">
                  <c:v>81.599999999999994</c:v>
                </c:pt>
                <c:pt idx="74">
                  <c:v>80</c:v>
                </c:pt>
                <c:pt idx="75">
                  <c:v>84.1</c:v>
                </c:pt>
                <c:pt idx="76">
                  <c:v>81.900000000000006</c:v>
                </c:pt>
                <c:pt idx="77">
                  <c:v>82.5</c:v>
                </c:pt>
                <c:pt idx="78">
                  <c:v>81.8</c:v>
                </c:pt>
                <c:pt idx="79">
                  <c:v>82.5</c:v>
                </c:pt>
                <c:pt idx="80">
                  <c:v>84.6</c:v>
                </c:pt>
                <c:pt idx="81">
                  <c:v>86.9</c:v>
                </c:pt>
                <c:pt idx="82">
                  <c:v>88.8</c:v>
                </c:pt>
                <c:pt idx="83">
                  <c:v>93.6</c:v>
                </c:pt>
                <c:pt idx="84">
                  <c:v>98.1</c:v>
                </c:pt>
                <c:pt idx="85">
                  <c:v>95.4</c:v>
                </c:pt>
                <c:pt idx="86">
                  <c:v>93</c:v>
                </c:pt>
                <c:pt idx="87">
                  <c:v>95.9</c:v>
                </c:pt>
                <c:pt idx="88">
                  <c:v>90.7</c:v>
                </c:pt>
                <c:pt idx="89">
                  <c:v>96.1</c:v>
                </c:pt>
                <c:pt idx="90">
                  <c:v>93.1</c:v>
                </c:pt>
                <c:pt idx="91">
                  <c:v>91.9</c:v>
                </c:pt>
                <c:pt idx="92">
                  <c:v>87.2</c:v>
                </c:pt>
                <c:pt idx="93">
                  <c:v>90</c:v>
                </c:pt>
                <c:pt idx="94">
                  <c:v>91.3</c:v>
                </c:pt>
                <c:pt idx="95">
                  <c:v>92.6</c:v>
                </c:pt>
                <c:pt idx="96">
                  <c:v>92</c:v>
                </c:pt>
                <c:pt idx="97">
                  <c:v>91.7</c:v>
                </c:pt>
                <c:pt idx="98">
                  <c:v>91</c:v>
                </c:pt>
                <c:pt idx="99">
                  <c:v>89</c:v>
                </c:pt>
                <c:pt idx="100">
                  <c:v>94.7</c:v>
                </c:pt>
                <c:pt idx="101">
                  <c:v>93.5</c:v>
                </c:pt>
                <c:pt idx="102">
                  <c:v>90</c:v>
                </c:pt>
                <c:pt idx="103">
                  <c:v>89.8</c:v>
                </c:pt>
                <c:pt idx="104">
                  <c:v>91.2</c:v>
                </c:pt>
                <c:pt idx="105">
                  <c:v>87.2</c:v>
                </c:pt>
                <c:pt idx="106">
                  <c:v>93.8</c:v>
                </c:pt>
                <c:pt idx="107">
                  <c:v>98.2</c:v>
                </c:pt>
                <c:pt idx="108">
                  <c:v>98.5</c:v>
                </c:pt>
                <c:pt idx="109">
                  <c:v>96.3</c:v>
                </c:pt>
                <c:pt idx="110">
                  <c:v>96.9</c:v>
                </c:pt>
                <c:pt idx="111">
                  <c:v>97</c:v>
                </c:pt>
                <c:pt idx="112">
                  <c:v>97.1</c:v>
                </c:pt>
                <c:pt idx="113">
                  <c:v>95</c:v>
                </c:pt>
                <c:pt idx="114">
                  <c:v>93.4</c:v>
                </c:pt>
                <c:pt idx="115">
                  <c:v>96.8</c:v>
                </c:pt>
                <c:pt idx="116">
                  <c:v>95.1</c:v>
                </c:pt>
                <c:pt idx="117">
                  <c:v>100.7</c:v>
                </c:pt>
                <c:pt idx="118">
                  <c:v>98.5</c:v>
                </c:pt>
                <c:pt idx="119">
                  <c:v>95.9</c:v>
                </c:pt>
                <c:pt idx="120">
                  <c:v>95.7</c:v>
                </c:pt>
                <c:pt idx="121">
                  <c:v>99.7</c:v>
                </c:pt>
                <c:pt idx="122">
                  <c:v>101.4</c:v>
                </c:pt>
                <c:pt idx="123">
                  <c:v>98.8</c:v>
                </c:pt>
                <c:pt idx="124">
                  <c:v>98</c:v>
                </c:pt>
                <c:pt idx="125">
                  <c:v>98.2</c:v>
                </c:pt>
                <c:pt idx="126">
                  <c:v>97.9</c:v>
                </c:pt>
                <c:pt idx="127">
                  <c:v>96.2</c:v>
                </c:pt>
                <c:pt idx="128">
                  <c:v>100.1</c:v>
                </c:pt>
                <c:pt idx="129">
                  <c:v>98.6</c:v>
                </c:pt>
                <c:pt idx="130">
                  <c:v>97.5</c:v>
                </c:pt>
                <c:pt idx="131">
                  <c:v>98.3</c:v>
                </c:pt>
                <c:pt idx="132">
                  <c:v>91.2</c:v>
                </c:pt>
                <c:pt idx="133">
                  <c:v>93.8</c:v>
                </c:pt>
                <c:pt idx="134">
                  <c:v>98.4</c:v>
                </c:pt>
                <c:pt idx="135">
                  <c:v>97.2</c:v>
                </c:pt>
                <c:pt idx="136">
                  <c:v>100</c:v>
                </c:pt>
                <c:pt idx="137">
                  <c:v>98.2</c:v>
                </c:pt>
                <c:pt idx="138">
                  <c:v>98.4</c:v>
                </c:pt>
                <c:pt idx="139">
                  <c:v>89.8</c:v>
                </c:pt>
                <c:pt idx="140">
                  <c:v>93.2</c:v>
                </c:pt>
                <c:pt idx="141">
                  <c:v>95.5</c:v>
                </c:pt>
                <c:pt idx="142">
                  <c:v>96.8</c:v>
                </c:pt>
                <c:pt idx="143">
                  <c:v>99.3</c:v>
                </c:pt>
                <c:pt idx="144">
                  <c:v>99.8</c:v>
                </c:pt>
                <c:pt idx="145">
                  <c:v>101</c:v>
                </c:pt>
                <c:pt idx="146">
                  <c:v>89.1</c:v>
                </c:pt>
                <c:pt idx="147">
                  <c:v>71.8</c:v>
                </c:pt>
                <c:pt idx="148">
                  <c:v>72.3</c:v>
                </c:pt>
                <c:pt idx="149">
                  <c:v>78.099999999999994</c:v>
                </c:pt>
                <c:pt idx="150">
                  <c:v>72.5</c:v>
                </c:pt>
                <c:pt idx="151">
                  <c:v>74.099999999999994</c:v>
                </c:pt>
                <c:pt idx="152">
                  <c:v>80.400000000000006</c:v>
                </c:pt>
                <c:pt idx="153">
                  <c:v>81.8</c:v>
                </c:pt>
                <c:pt idx="154">
                  <c:v>76.900000000000006</c:v>
                </c:pt>
                <c:pt idx="155">
                  <c:v>80.7</c:v>
                </c:pt>
                <c:pt idx="156">
                  <c:v>79</c:v>
                </c:pt>
                <c:pt idx="157">
                  <c:v>76.8</c:v>
                </c:pt>
                <c:pt idx="158">
                  <c:v>84.9</c:v>
                </c:pt>
                <c:pt idx="159">
                  <c:v>88.3</c:v>
                </c:pt>
                <c:pt idx="160">
                  <c:v>82.9</c:v>
                </c:pt>
                <c:pt idx="161">
                  <c:v>85.5</c:v>
                </c:pt>
                <c:pt idx="162">
                  <c:v>81.2</c:v>
                </c:pt>
                <c:pt idx="163">
                  <c:v>70.3</c:v>
                </c:pt>
                <c:pt idx="164">
                  <c:v>72.8</c:v>
                </c:pt>
                <c:pt idx="165">
                  <c:v>71.7</c:v>
                </c:pt>
                <c:pt idx="166">
                  <c:v>67.400000000000006</c:v>
                </c:pt>
                <c:pt idx="167">
                  <c:v>70.599999999999994</c:v>
                </c:pt>
                <c:pt idx="168">
                  <c:v>67.2</c:v>
                </c:pt>
                <c:pt idx="169">
                  <c:v>62.8</c:v>
                </c:pt>
                <c:pt idx="170">
                  <c:v>59.4</c:v>
                </c:pt>
                <c:pt idx="171">
                  <c:v>65.2</c:v>
                </c:pt>
                <c:pt idx="172">
                  <c:v>58.4</c:v>
                </c:pt>
                <c:pt idx="173">
                  <c:v>50</c:v>
                </c:pt>
                <c:pt idx="174">
                  <c:v>51.5</c:v>
                </c:pt>
                <c:pt idx="175">
                  <c:v>58.2</c:v>
                </c:pt>
              </c:numCache>
            </c:numRef>
          </c:val>
          <c:smooth val="0"/>
          <c:extLst>
            <c:ext xmlns:c16="http://schemas.microsoft.com/office/drawing/2014/chart" uri="{C3380CC4-5D6E-409C-BE32-E72D297353CC}">
              <c16:uniqueId val="{00000000-0D36-4F49-BAEB-11DEDD964357}"/>
            </c:ext>
          </c:extLst>
        </c:ser>
        <c:ser>
          <c:idx val="1"/>
          <c:order val="1"/>
          <c:spPr>
            <a:ln w="22225" cap="rnd">
              <a:solidFill>
                <a:schemeClr val="bg1">
                  <a:lumMod val="65000"/>
                </a:schemeClr>
              </a:solidFill>
              <a:prstDash val="dash"/>
              <a:round/>
            </a:ln>
            <a:effectLst/>
          </c:spPr>
          <c:marker>
            <c:symbol val="none"/>
          </c:marker>
          <c:dLbls>
            <c:dLbl>
              <c:idx val="56"/>
              <c:layout>
                <c:manualLayout>
                  <c:x val="-8.6168353083646884E-2"/>
                  <c:y val="0.14559265578353489"/>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Franklin Gothic Book" panose="020B0503020102020204" pitchFamily="34" charset="0"/>
                        <a:ea typeface="+mn-ea"/>
                        <a:cs typeface="+mn-cs"/>
                      </a:defRPr>
                    </a:pPr>
                    <a:r>
                      <a:rPr lang="en-US" sz="1050" dirty="0" smtClean="0"/>
                      <a:t>Great Recession</a:t>
                    </a:r>
                    <a:r>
                      <a:rPr lang="en-US" sz="1050" baseline="0" dirty="0" smtClean="0"/>
                      <a:t> Low = </a:t>
                    </a:r>
                    <a:fld id="{F4CAC84B-4FAC-4DE7-9FE3-175FF84A8EEF}" type="VALUE">
                      <a:rPr lang="en-US" sz="1050" smtClean="0"/>
                      <a:pPr>
                        <a:defRPr sz="1050"/>
                      </a:pPr>
                      <a:t>[VALUE]</a:t>
                    </a:fld>
                    <a:endParaRPr lang="en-US" sz="1050" baseline="0" dirty="0" smtClean="0"/>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945780842323528"/>
                      <c:h val="0.19436612925669178"/>
                    </c:manualLayout>
                  </c15:layout>
                  <c15:dlblFieldTable/>
                  <c15:showDataLabelsRange val="0"/>
                </c:ext>
                <c:ext xmlns:c16="http://schemas.microsoft.com/office/drawing/2014/chart" uri="{C3380CC4-5D6E-409C-BE32-E72D297353CC}">
                  <c16:uniqueId val="{00000001-0D36-4F49-BAEB-11DEDD9643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0000"/>
                      </a:solidFill>
                      <a:round/>
                      <a:headEnd type="triangle"/>
                      <a:tailEnd type="none"/>
                    </a:ln>
                    <a:effectLst/>
                  </c:spPr>
                </c15:leaderLines>
              </c:ext>
            </c:extLst>
          </c:dLbls>
          <c:cat>
            <c:strRef>
              <c:f>'Consumer Sentiment'!$D$24:$D$200</c:f>
              <c:strCache>
                <c:ptCount val="177"/>
                <c:pt idx="0">
                  <c:v>2008 Jan</c:v>
                </c:pt>
                <c:pt idx="1">
                  <c:v>Feb</c:v>
                </c:pt>
                <c:pt idx="2">
                  <c:v>Mar</c:v>
                </c:pt>
                <c:pt idx="3">
                  <c:v>Apr</c:v>
                </c:pt>
                <c:pt idx="4">
                  <c:v>May</c:v>
                </c:pt>
                <c:pt idx="5">
                  <c:v>Jun</c:v>
                </c:pt>
                <c:pt idx="6">
                  <c:v>Jul</c:v>
                </c:pt>
                <c:pt idx="7">
                  <c:v>Aug</c:v>
                </c:pt>
                <c:pt idx="8">
                  <c:v>Sep</c:v>
                </c:pt>
                <c:pt idx="9">
                  <c:v>Oct</c:v>
                </c:pt>
                <c:pt idx="10">
                  <c:v>Nov</c:v>
                </c:pt>
                <c:pt idx="11">
                  <c:v>Dec</c:v>
                </c:pt>
                <c:pt idx="12">
                  <c:v>2009 Jan</c:v>
                </c:pt>
                <c:pt idx="13">
                  <c:v>Feb</c:v>
                </c:pt>
                <c:pt idx="14">
                  <c:v>Mar</c:v>
                </c:pt>
                <c:pt idx="15">
                  <c:v>Apr</c:v>
                </c:pt>
                <c:pt idx="16">
                  <c:v>May</c:v>
                </c:pt>
                <c:pt idx="17">
                  <c:v>Jun</c:v>
                </c:pt>
                <c:pt idx="18">
                  <c:v>Jul</c:v>
                </c:pt>
                <c:pt idx="19">
                  <c:v>Aug</c:v>
                </c:pt>
                <c:pt idx="20">
                  <c:v>Sep</c:v>
                </c:pt>
                <c:pt idx="21">
                  <c:v>Oct</c:v>
                </c:pt>
                <c:pt idx="22">
                  <c:v>Nov</c:v>
                </c:pt>
                <c:pt idx="23">
                  <c:v>Dec</c:v>
                </c:pt>
                <c:pt idx="24">
                  <c:v>2010 Jan</c:v>
                </c:pt>
                <c:pt idx="25">
                  <c:v>Feb</c:v>
                </c:pt>
                <c:pt idx="26">
                  <c:v>Mar</c:v>
                </c:pt>
                <c:pt idx="27">
                  <c:v>Apr</c:v>
                </c:pt>
                <c:pt idx="28">
                  <c:v>May</c:v>
                </c:pt>
                <c:pt idx="29">
                  <c:v>Jun</c:v>
                </c:pt>
                <c:pt idx="30">
                  <c:v>Jul</c:v>
                </c:pt>
                <c:pt idx="31">
                  <c:v>Aug</c:v>
                </c:pt>
                <c:pt idx="32">
                  <c:v>Sep</c:v>
                </c:pt>
                <c:pt idx="33">
                  <c:v>Oct</c:v>
                </c:pt>
                <c:pt idx="34">
                  <c:v>Nov</c:v>
                </c:pt>
                <c:pt idx="35">
                  <c:v>Dec</c:v>
                </c:pt>
                <c:pt idx="36">
                  <c:v>2011 Jan</c:v>
                </c:pt>
                <c:pt idx="37">
                  <c:v>Feb</c:v>
                </c:pt>
                <c:pt idx="38">
                  <c:v>Mar</c:v>
                </c:pt>
                <c:pt idx="39">
                  <c:v>Apr</c:v>
                </c:pt>
                <c:pt idx="40">
                  <c:v>May</c:v>
                </c:pt>
                <c:pt idx="41">
                  <c:v>Jun</c:v>
                </c:pt>
                <c:pt idx="42">
                  <c:v>Jul</c:v>
                </c:pt>
                <c:pt idx="43">
                  <c:v>Aug</c:v>
                </c:pt>
                <c:pt idx="44">
                  <c:v>Sep</c:v>
                </c:pt>
                <c:pt idx="45">
                  <c:v>Oct</c:v>
                </c:pt>
                <c:pt idx="46">
                  <c:v>Nov</c:v>
                </c:pt>
                <c:pt idx="47">
                  <c:v>Dec</c:v>
                </c:pt>
                <c:pt idx="48">
                  <c:v>2012 Jan</c:v>
                </c:pt>
                <c:pt idx="49">
                  <c:v>Feb</c:v>
                </c:pt>
                <c:pt idx="50">
                  <c:v>Mar</c:v>
                </c:pt>
                <c:pt idx="51">
                  <c:v>Apr</c:v>
                </c:pt>
                <c:pt idx="52">
                  <c:v>May</c:v>
                </c:pt>
                <c:pt idx="53">
                  <c:v>Jun</c:v>
                </c:pt>
                <c:pt idx="54">
                  <c:v>Jul</c:v>
                </c:pt>
                <c:pt idx="55">
                  <c:v>Aug</c:v>
                </c:pt>
                <c:pt idx="56">
                  <c:v>Sep</c:v>
                </c:pt>
                <c:pt idx="57">
                  <c:v>Oct</c:v>
                </c:pt>
                <c:pt idx="58">
                  <c:v>Nov</c:v>
                </c:pt>
                <c:pt idx="59">
                  <c:v>Dec</c:v>
                </c:pt>
                <c:pt idx="60">
                  <c:v>2013 Jan</c:v>
                </c:pt>
                <c:pt idx="61">
                  <c:v>Feb</c:v>
                </c:pt>
                <c:pt idx="62">
                  <c:v>Mar</c:v>
                </c:pt>
                <c:pt idx="63">
                  <c:v>Apr</c:v>
                </c:pt>
                <c:pt idx="64">
                  <c:v>May</c:v>
                </c:pt>
                <c:pt idx="65">
                  <c:v>Jun</c:v>
                </c:pt>
                <c:pt idx="66">
                  <c:v>Jul</c:v>
                </c:pt>
                <c:pt idx="67">
                  <c:v>Aug</c:v>
                </c:pt>
                <c:pt idx="68">
                  <c:v>Sep</c:v>
                </c:pt>
                <c:pt idx="69">
                  <c:v>Oct</c:v>
                </c:pt>
                <c:pt idx="70">
                  <c:v>Nov</c:v>
                </c:pt>
                <c:pt idx="71">
                  <c:v>Dec</c:v>
                </c:pt>
                <c:pt idx="72">
                  <c:v>2014 Jan</c:v>
                </c:pt>
                <c:pt idx="73">
                  <c:v>Feb</c:v>
                </c:pt>
                <c:pt idx="74">
                  <c:v>Mar</c:v>
                </c:pt>
                <c:pt idx="75">
                  <c:v>Apr</c:v>
                </c:pt>
                <c:pt idx="76">
                  <c:v>May</c:v>
                </c:pt>
                <c:pt idx="77">
                  <c:v>Jun</c:v>
                </c:pt>
                <c:pt idx="78">
                  <c:v>Jul</c:v>
                </c:pt>
                <c:pt idx="79">
                  <c:v>Aug</c:v>
                </c:pt>
                <c:pt idx="80">
                  <c:v>Sep</c:v>
                </c:pt>
                <c:pt idx="81">
                  <c:v>Oct</c:v>
                </c:pt>
                <c:pt idx="82">
                  <c:v>Nov</c:v>
                </c:pt>
                <c:pt idx="83">
                  <c:v>Dec</c:v>
                </c:pt>
                <c:pt idx="84">
                  <c:v>2015 Jan</c:v>
                </c:pt>
                <c:pt idx="85">
                  <c:v>Feb</c:v>
                </c:pt>
                <c:pt idx="86">
                  <c:v>Mar</c:v>
                </c:pt>
                <c:pt idx="87">
                  <c:v>Apr</c:v>
                </c:pt>
                <c:pt idx="88">
                  <c:v>May</c:v>
                </c:pt>
                <c:pt idx="89">
                  <c:v>Jun</c:v>
                </c:pt>
                <c:pt idx="90">
                  <c:v>Jul</c:v>
                </c:pt>
                <c:pt idx="91">
                  <c:v>Aug</c:v>
                </c:pt>
                <c:pt idx="92">
                  <c:v>Sep</c:v>
                </c:pt>
                <c:pt idx="93">
                  <c:v>Oct</c:v>
                </c:pt>
                <c:pt idx="94">
                  <c:v>Nov</c:v>
                </c:pt>
                <c:pt idx="95">
                  <c:v>Dec</c:v>
                </c:pt>
                <c:pt idx="96">
                  <c:v>2016 Jan</c:v>
                </c:pt>
                <c:pt idx="97">
                  <c:v>Feb</c:v>
                </c:pt>
                <c:pt idx="98">
                  <c:v>Mar</c:v>
                </c:pt>
                <c:pt idx="99">
                  <c:v>Apr</c:v>
                </c:pt>
                <c:pt idx="100">
                  <c:v>May</c:v>
                </c:pt>
                <c:pt idx="101">
                  <c:v>Jun</c:v>
                </c:pt>
                <c:pt idx="102">
                  <c:v>Jul</c:v>
                </c:pt>
                <c:pt idx="103">
                  <c:v>Aug</c:v>
                </c:pt>
                <c:pt idx="104">
                  <c:v>Sep</c:v>
                </c:pt>
                <c:pt idx="105">
                  <c:v>Oct</c:v>
                </c:pt>
                <c:pt idx="106">
                  <c:v>Nov</c:v>
                </c:pt>
                <c:pt idx="107">
                  <c:v>Dec</c:v>
                </c:pt>
                <c:pt idx="108">
                  <c:v>2017 Jan</c:v>
                </c:pt>
                <c:pt idx="109">
                  <c:v>Feb</c:v>
                </c:pt>
                <c:pt idx="110">
                  <c:v>Mar</c:v>
                </c:pt>
                <c:pt idx="111">
                  <c:v>Apr</c:v>
                </c:pt>
                <c:pt idx="112">
                  <c:v>May</c:v>
                </c:pt>
                <c:pt idx="113">
                  <c:v>Jun</c:v>
                </c:pt>
                <c:pt idx="114">
                  <c:v>Jul</c:v>
                </c:pt>
                <c:pt idx="115">
                  <c:v>Aug</c:v>
                </c:pt>
                <c:pt idx="116">
                  <c:v>Sep</c:v>
                </c:pt>
                <c:pt idx="117">
                  <c:v>Oct</c:v>
                </c:pt>
                <c:pt idx="118">
                  <c:v>Nov</c:v>
                </c:pt>
                <c:pt idx="119">
                  <c:v>Dec</c:v>
                </c:pt>
                <c:pt idx="120">
                  <c:v>2018 Jan</c:v>
                </c:pt>
                <c:pt idx="121">
                  <c:v>Feb</c:v>
                </c:pt>
                <c:pt idx="122">
                  <c:v>Mar</c:v>
                </c:pt>
                <c:pt idx="123">
                  <c:v>Apr</c:v>
                </c:pt>
                <c:pt idx="124">
                  <c:v>May</c:v>
                </c:pt>
                <c:pt idx="125">
                  <c:v>Jun</c:v>
                </c:pt>
                <c:pt idx="126">
                  <c:v>Jul</c:v>
                </c:pt>
                <c:pt idx="127">
                  <c:v>Aug</c:v>
                </c:pt>
                <c:pt idx="128">
                  <c:v>Sep</c:v>
                </c:pt>
                <c:pt idx="129">
                  <c:v>Oct</c:v>
                </c:pt>
                <c:pt idx="130">
                  <c:v>Nov</c:v>
                </c:pt>
                <c:pt idx="131">
                  <c:v>Dec</c:v>
                </c:pt>
                <c:pt idx="132">
                  <c:v>2019 Jan</c:v>
                </c:pt>
                <c:pt idx="133">
                  <c:v>Feb</c:v>
                </c:pt>
                <c:pt idx="134">
                  <c:v>Mar</c:v>
                </c:pt>
                <c:pt idx="135">
                  <c:v>Apr</c:v>
                </c:pt>
                <c:pt idx="136">
                  <c:v>May</c:v>
                </c:pt>
                <c:pt idx="137">
                  <c:v>Jun</c:v>
                </c:pt>
                <c:pt idx="138">
                  <c:v>Jul</c:v>
                </c:pt>
                <c:pt idx="139">
                  <c:v>Aug</c:v>
                </c:pt>
                <c:pt idx="140">
                  <c:v>Sep</c:v>
                </c:pt>
                <c:pt idx="141">
                  <c:v>Oct</c:v>
                </c:pt>
                <c:pt idx="142">
                  <c:v>Nov</c:v>
                </c:pt>
                <c:pt idx="143">
                  <c:v>Dec</c:v>
                </c:pt>
                <c:pt idx="144">
                  <c:v>2020 Jan</c:v>
                </c:pt>
                <c:pt idx="145">
                  <c:v>Feb</c:v>
                </c:pt>
                <c:pt idx="146">
                  <c:v>Mar</c:v>
                </c:pt>
                <c:pt idx="147">
                  <c:v>Apr</c:v>
                </c:pt>
                <c:pt idx="148">
                  <c:v>May</c:v>
                </c:pt>
                <c:pt idx="149">
                  <c:v>Jun</c:v>
                </c:pt>
                <c:pt idx="150">
                  <c:v>Jul</c:v>
                </c:pt>
                <c:pt idx="151">
                  <c:v>Aug</c:v>
                </c:pt>
                <c:pt idx="152">
                  <c:v>Sep</c:v>
                </c:pt>
                <c:pt idx="153">
                  <c:v>Oct</c:v>
                </c:pt>
                <c:pt idx="154">
                  <c:v>Nov</c:v>
                </c:pt>
                <c:pt idx="155">
                  <c:v>Dec</c:v>
                </c:pt>
                <c:pt idx="156">
                  <c:v>2021 Jan</c:v>
                </c:pt>
                <c:pt idx="157">
                  <c:v>Feb</c:v>
                </c:pt>
                <c:pt idx="158">
                  <c:v>Mar</c:v>
                </c:pt>
                <c:pt idx="159">
                  <c:v>Apr</c:v>
                </c:pt>
                <c:pt idx="160">
                  <c:v>May</c:v>
                </c:pt>
                <c:pt idx="161">
                  <c:v>Jun</c:v>
                </c:pt>
                <c:pt idx="162">
                  <c:v>Jul</c:v>
                </c:pt>
                <c:pt idx="163">
                  <c:v>Aug</c:v>
                </c:pt>
                <c:pt idx="164">
                  <c:v>Sep</c:v>
                </c:pt>
                <c:pt idx="165">
                  <c:v>Oct</c:v>
                </c:pt>
                <c:pt idx="166">
                  <c:v>Nov</c:v>
                </c:pt>
                <c:pt idx="167">
                  <c:v>Dec</c:v>
                </c:pt>
                <c:pt idx="168">
                  <c:v>2022 Jan</c:v>
                </c:pt>
                <c:pt idx="169">
                  <c:v>Feb</c:v>
                </c:pt>
                <c:pt idx="170">
                  <c:v>Mar</c:v>
                </c:pt>
                <c:pt idx="171">
                  <c:v>Apr</c:v>
                </c:pt>
                <c:pt idx="172">
                  <c:v>May</c:v>
                </c:pt>
                <c:pt idx="173">
                  <c:v>Jun</c:v>
                </c:pt>
                <c:pt idx="174">
                  <c:v>Jul</c:v>
                </c:pt>
                <c:pt idx="175">
                  <c:v>Aug</c:v>
                </c:pt>
                <c:pt idx="176">
                  <c:v>Sep</c:v>
                </c:pt>
              </c:strCache>
            </c:strRef>
          </c:cat>
          <c:val>
            <c:numRef>
              <c:f>'Consumer Sentiment'!$F$24:$F$200</c:f>
              <c:numCache>
                <c:formatCode>0.0</c:formatCode>
                <c:ptCount val="177"/>
                <c:pt idx="0">
                  <c:v>55.3</c:v>
                </c:pt>
                <c:pt idx="1">
                  <c:v>55.3</c:v>
                </c:pt>
                <c:pt idx="2">
                  <c:v>55.3</c:v>
                </c:pt>
                <c:pt idx="3">
                  <c:v>55.3</c:v>
                </c:pt>
                <c:pt idx="4">
                  <c:v>55.3</c:v>
                </c:pt>
                <c:pt idx="5">
                  <c:v>55.3</c:v>
                </c:pt>
                <c:pt idx="6">
                  <c:v>55.3</c:v>
                </c:pt>
                <c:pt idx="7">
                  <c:v>55.3</c:v>
                </c:pt>
                <c:pt idx="8">
                  <c:v>55.3</c:v>
                </c:pt>
                <c:pt idx="9">
                  <c:v>55.3</c:v>
                </c:pt>
                <c:pt idx="10">
                  <c:v>55.3</c:v>
                </c:pt>
                <c:pt idx="11">
                  <c:v>55.3</c:v>
                </c:pt>
                <c:pt idx="12">
                  <c:v>55.3</c:v>
                </c:pt>
                <c:pt idx="13">
                  <c:v>55.3</c:v>
                </c:pt>
                <c:pt idx="14">
                  <c:v>55.3</c:v>
                </c:pt>
                <c:pt idx="15">
                  <c:v>55.3</c:v>
                </c:pt>
                <c:pt idx="16">
                  <c:v>55.3</c:v>
                </c:pt>
                <c:pt idx="17">
                  <c:v>55.3</c:v>
                </c:pt>
                <c:pt idx="18">
                  <c:v>55.3</c:v>
                </c:pt>
                <c:pt idx="19">
                  <c:v>55.3</c:v>
                </c:pt>
                <c:pt idx="20">
                  <c:v>55.3</c:v>
                </c:pt>
                <c:pt idx="21">
                  <c:v>55.3</c:v>
                </c:pt>
                <c:pt idx="22">
                  <c:v>55.3</c:v>
                </c:pt>
                <c:pt idx="23">
                  <c:v>55.3</c:v>
                </c:pt>
                <c:pt idx="24">
                  <c:v>55.3</c:v>
                </c:pt>
                <c:pt idx="25">
                  <c:v>55.3</c:v>
                </c:pt>
                <c:pt idx="26">
                  <c:v>55.3</c:v>
                </c:pt>
                <c:pt idx="27">
                  <c:v>55.3</c:v>
                </c:pt>
                <c:pt idx="28">
                  <c:v>55.3</c:v>
                </c:pt>
                <c:pt idx="29">
                  <c:v>55.3</c:v>
                </c:pt>
                <c:pt idx="30">
                  <c:v>55.3</c:v>
                </c:pt>
                <c:pt idx="31">
                  <c:v>55.3</c:v>
                </c:pt>
                <c:pt idx="32">
                  <c:v>55.3</c:v>
                </c:pt>
                <c:pt idx="33">
                  <c:v>55.3</c:v>
                </c:pt>
                <c:pt idx="34">
                  <c:v>55.3</c:v>
                </c:pt>
                <c:pt idx="35">
                  <c:v>55.3</c:v>
                </c:pt>
                <c:pt idx="36">
                  <c:v>55.3</c:v>
                </c:pt>
                <c:pt idx="37">
                  <c:v>55.3</c:v>
                </c:pt>
                <c:pt idx="38">
                  <c:v>55.3</c:v>
                </c:pt>
                <c:pt idx="39">
                  <c:v>55.3</c:v>
                </c:pt>
                <c:pt idx="40">
                  <c:v>55.3</c:v>
                </c:pt>
                <c:pt idx="41">
                  <c:v>55.3</c:v>
                </c:pt>
                <c:pt idx="42">
                  <c:v>55.3</c:v>
                </c:pt>
                <c:pt idx="43">
                  <c:v>55.3</c:v>
                </c:pt>
                <c:pt idx="44">
                  <c:v>55.3</c:v>
                </c:pt>
                <c:pt idx="45">
                  <c:v>55.3</c:v>
                </c:pt>
                <c:pt idx="46">
                  <c:v>55.3</c:v>
                </c:pt>
                <c:pt idx="47">
                  <c:v>55.3</c:v>
                </c:pt>
                <c:pt idx="48">
                  <c:v>55.3</c:v>
                </c:pt>
                <c:pt idx="49">
                  <c:v>55.3</c:v>
                </c:pt>
                <c:pt idx="50">
                  <c:v>55.3</c:v>
                </c:pt>
                <c:pt idx="51">
                  <c:v>55.3</c:v>
                </c:pt>
                <c:pt idx="52">
                  <c:v>55.3</c:v>
                </c:pt>
                <c:pt idx="53">
                  <c:v>55.3</c:v>
                </c:pt>
                <c:pt idx="54">
                  <c:v>55.3</c:v>
                </c:pt>
                <c:pt idx="55">
                  <c:v>55.3</c:v>
                </c:pt>
                <c:pt idx="56">
                  <c:v>55.3</c:v>
                </c:pt>
                <c:pt idx="57">
                  <c:v>55.3</c:v>
                </c:pt>
                <c:pt idx="58">
                  <c:v>55.3</c:v>
                </c:pt>
                <c:pt idx="59">
                  <c:v>55.3</c:v>
                </c:pt>
                <c:pt idx="60">
                  <c:v>55.3</c:v>
                </c:pt>
                <c:pt idx="61">
                  <c:v>55.3</c:v>
                </c:pt>
                <c:pt idx="62">
                  <c:v>55.3</c:v>
                </c:pt>
                <c:pt idx="63">
                  <c:v>55.3</c:v>
                </c:pt>
                <c:pt idx="64">
                  <c:v>55.3</c:v>
                </c:pt>
                <c:pt idx="65">
                  <c:v>55.3</c:v>
                </c:pt>
                <c:pt idx="66">
                  <c:v>55.3</c:v>
                </c:pt>
                <c:pt idx="67">
                  <c:v>55.3</c:v>
                </c:pt>
                <c:pt idx="68">
                  <c:v>55.3</c:v>
                </c:pt>
                <c:pt idx="69">
                  <c:v>55.3</c:v>
                </c:pt>
                <c:pt idx="70">
                  <c:v>55.3</c:v>
                </c:pt>
                <c:pt idx="71">
                  <c:v>55.3</c:v>
                </c:pt>
                <c:pt idx="72">
                  <c:v>55.3</c:v>
                </c:pt>
                <c:pt idx="73">
                  <c:v>55.3</c:v>
                </c:pt>
                <c:pt idx="74">
                  <c:v>55.3</c:v>
                </c:pt>
                <c:pt idx="75">
                  <c:v>55.3</c:v>
                </c:pt>
                <c:pt idx="76">
                  <c:v>55.3</c:v>
                </c:pt>
                <c:pt idx="77">
                  <c:v>55.3</c:v>
                </c:pt>
                <c:pt idx="78">
                  <c:v>55.3</c:v>
                </c:pt>
                <c:pt idx="79">
                  <c:v>55.3</c:v>
                </c:pt>
                <c:pt idx="80">
                  <c:v>55.3</c:v>
                </c:pt>
                <c:pt idx="81">
                  <c:v>55.3</c:v>
                </c:pt>
                <c:pt idx="82">
                  <c:v>55.3</c:v>
                </c:pt>
                <c:pt idx="83">
                  <c:v>55.3</c:v>
                </c:pt>
                <c:pt idx="84">
                  <c:v>55.3</c:v>
                </c:pt>
                <c:pt idx="85">
                  <c:v>55.3</c:v>
                </c:pt>
                <c:pt idx="86">
                  <c:v>55.3</c:v>
                </c:pt>
                <c:pt idx="87">
                  <c:v>55.3</c:v>
                </c:pt>
                <c:pt idx="88">
                  <c:v>55.3</c:v>
                </c:pt>
                <c:pt idx="89">
                  <c:v>55.3</c:v>
                </c:pt>
                <c:pt idx="90">
                  <c:v>55.3</c:v>
                </c:pt>
                <c:pt idx="91">
                  <c:v>55.3</c:v>
                </c:pt>
                <c:pt idx="92">
                  <c:v>55.3</c:v>
                </c:pt>
                <c:pt idx="93">
                  <c:v>55.3</c:v>
                </c:pt>
                <c:pt idx="94">
                  <c:v>55.3</c:v>
                </c:pt>
                <c:pt idx="95">
                  <c:v>55.3</c:v>
                </c:pt>
                <c:pt idx="96">
                  <c:v>55.3</c:v>
                </c:pt>
                <c:pt idx="97">
                  <c:v>55.3</c:v>
                </c:pt>
                <c:pt idx="98">
                  <c:v>55.3</c:v>
                </c:pt>
                <c:pt idx="99">
                  <c:v>55.3</c:v>
                </c:pt>
                <c:pt idx="100">
                  <c:v>55.3</c:v>
                </c:pt>
                <c:pt idx="101">
                  <c:v>55.3</c:v>
                </c:pt>
                <c:pt idx="102">
                  <c:v>55.3</c:v>
                </c:pt>
                <c:pt idx="103">
                  <c:v>55.3</c:v>
                </c:pt>
                <c:pt idx="104">
                  <c:v>55.3</c:v>
                </c:pt>
                <c:pt idx="105">
                  <c:v>55.3</c:v>
                </c:pt>
                <c:pt idx="106">
                  <c:v>55.3</c:v>
                </c:pt>
                <c:pt idx="107">
                  <c:v>55.3</c:v>
                </c:pt>
                <c:pt idx="108">
                  <c:v>55.3</c:v>
                </c:pt>
                <c:pt idx="109">
                  <c:v>55.3</c:v>
                </c:pt>
                <c:pt idx="110">
                  <c:v>55.3</c:v>
                </c:pt>
                <c:pt idx="111">
                  <c:v>55.3</c:v>
                </c:pt>
                <c:pt idx="112">
                  <c:v>55.3</c:v>
                </c:pt>
                <c:pt idx="113">
                  <c:v>55.3</c:v>
                </c:pt>
                <c:pt idx="114">
                  <c:v>55.3</c:v>
                </c:pt>
                <c:pt idx="115">
                  <c:v>55.3</c:v>
                </c:pt>
                <c:pt idx="116">
                  <c:v>55.3</c:v>
                </c:pt>
                <c:pt idx="117">
                  <c:v>55.3</c:v>
                </c:pt>
                <c:pt idx="118">
                  <c:v>55.3</c:v>
                </c:pt>
                <c:pt idx="119">
                  <c:v>55.3</c:v>
                </c:pt>
                <c:pt idx="120">
                  <c:v>55.3</c:v>
                </c:pt>
                <c:pt idx="121">
                  <c:v>55.3</c:v>
                </c:pt>
                <c:pt idx="122">
                  <c:v>55.3</c:v>
                </c:pt>
                <c:pt idx="123">
                  <c:v>55.3</c:v>
                </c:pt>
                <c:pt idx="124">
                  <c:v>55.3</c:v>
                </c:pt>
                <c:pt idx="125">
                  <c:v>55.3</c:v>
                </c:pt>
                <c:pt idx="126">
                  <c:v>55.3</c:v>
                </c:pt>
                <c:pt idx="127">
                  <c:v>55.3</c:v>
                </c:pt>
                <c:pt idx="128">
                  <c:v>55.3</c:v>
                </c:pt>
                <c:pt idx="129">
                  <c:v>55.3</c:v>
                </c:pt>
                <c:pt idx="130">
                  <c:v>55.3</c:v>
                </c:pt>
                <c:pt idx="131">
                  <c:v>55.3</c:v>
                </c:pt>
                <c:pt idx="132">
                  <c:v>55.3</c:v>
                </c:pt>
                <c:pt idx="133">
                  <c:v>55.3</c:v>
                </c:pt>
                <c:pt idx="134">
                  <c:v>55.3</c:v>
                </c:pt>
                <c:pt idx="135">
                  <c:v>55.3</c:v>
                </c:pt>
                <c:pt idx="136">
                  <c:v>55.3</c:v>
                </c:pt>
                <c:pt idx="137">
                  <c:v>55.3</c:v>
                </c:pt>
                <c:pt idx="138">
                  <c:v>55.3</c:v>
                </c:pt>
                <c:pt idx="139">
                  <c:v>55.3</c:v>
                </c:pt>
                <c:pt idx="140">
                  <c:v>55.3</c:v>
                </c:pt>
                <c:pt idx="141">
                  <c:v>55.3</c:v>
                </c:pt>
                <c:pt idx="142">
                  <c:v>55.3</c:v>
                </c:pt>
                <c:pt idx="143">
                  <c:v>55.3</c:v>
                </c:pt>
                <c:pt idx="144">
                  <c:v>55.3</c:v>
                </c:pt>
                <c:pt idx="145">
                  <c:v>55.3</c:v>
                </c:pt>
                <c:pt idx="146">
                  <c:v>55.3</c:v>
                </c:pt>
                <c:pt idx="147">
                  <c:v>55.3</c:v>
                </c:pt>
                <c:pt idx="148">
                  <c:v>55.3</c:v>
                </c:pt>
                <c:pt idx="149">
                  <c:v>55.3</c:v>
                </c:pt>
                <c:pt idx="150">
                  <c:v>55.3</c:v>
                </c:pt>
                <c:pt idx="151">
                  <c:v>55.3</c:v>
                </c:pt>
                <c:pt idx="152">
                  <c:v>55.3</c:v>
                </c:pt>
                <c:pt idx="153">
                  <c:v>55.3</c:v>
                </c:pt>
                <c:pt idx="154">
                  <c:v>55.3</c:v>
                </c:pt>
                <c:pt idx="155">
                  <c:v>55.3</c:v>
                </c:pt>
                <c:pt idx="156">
                  <c:v>55.3</c:v>
                </c:pt>
                <c:pt idx="157">
                  <c:v>55.3</c:v>
                </c:pt>
                <c:pt idx="158">
                  <c:v>55.3</c:v>
                </c:pt>
                <c:pt idx="159">
                  <c:v>55.3</c:v>
                </c:pt>
                <c:pt idx="160">
                  <c:v>55.3</c:v>
                </c:pt>
                <c:pt idx="161">
                  <c:v>55.3</c:v>
                </c:pt>
                <c:pt idx="162">
                  <c:v>55.3</c:v>
                </c:pt>
                <c:pt idx="163">
                  <c:v>55.3</c:v>
                </c:pt>
                <c:pt idx="164">
                  <c:v>55.3</c:v>
                </c:pt>
                <c:pt idx="165">
                  <c:v>55.3</c:v>
                </c:pt>
                <c:pt idx="166">
                  <c:v>55.3</c:v>
                </c:pt>
                <c:pt idx="167">
                  <c:v>55.3</c:v>
                </c:pt>
                <c:pt idx="168">
                  <c:v>55.3</c:v>
                </c:pt>
                <c:pt idx="169">
                  <c:v>55.3</c:v>
                </c:pt>
                <c:pt idx="170">
                  <c:v>55.3</c:v>
                </c:pt>
                <c:pt idx="171">
                  <c:v>55.3</c:v>
                </c:pt>
                <c:pt idx="172">
                  <c:v>55.3</c:v>
                </c:pt>
                <c:pt idx="173">
                  <c:v>55.3</c:v>
                </c:pt>
                <c:pt idx="174">
                  <c:v>55.3</c:v>
                </c:pt>
                <c:pt idx="175">
                  <c:v>55.3</c:v>
                </c:pt>
              </c:numCache>
            </c:numRef>
          </c:val>
          <c:smooth val="0"/>
          <c:extLst>
            <c:ext xmlns:c16="http://schemas.microsoft.com/office/drawing/2014/chart" uri="{C3380CC4-5D6E-409C-BE32-E72D297353CC}">
              <c16:uniqueId val="{00000002-0D36-4F49-BAEB-11DEDD964357}"/>
            </c:ext>
          </c:extLst>
        </c:ser>
        <c:dLbls>
          <c:showLegendKey val="0"/>
          <c:showVal val="0"/>
          <c:showCatName val="0"/>
          <c:showSerName val="0"/>
          <c:showPercent val="0"/>
          <c:showBubbleSize val="0"/>
        </c:dLbls>
        <c:smooth val="0"/>
        <c:axId val="822552960"/>
        <c:axId val="822545472"/>
      </c:lineChart>
      <c:catAx>
        <c:axId val="8225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822545472"/>
        <c:crosses val="autoZero"/>
        <c:auto val="1"/>
        <c:lblAlgn val="ctr"/>
        <c:lblOffset val="100"/>
        <c:tickLblSkip val="6"/>
        <c:noMultiLvlLbl val="0"/>
      </c:catAx>
      <c:valAx>
        <c:axId val="82254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Index,</a:t>
                </a:r>
                <a:r>
                  <a:rPr lang="en-US" baseline="0" dirty="0">
                    <a:solidFill>
                      <a:schemeClr val="tx1"/>
                    </a:solidFill>
                    <a:latin typeface="Franklin Gothic Demi" panose="020B0703020102020204" pitchFamily="34" charset="0"/>
                  </a:rPr>
                  <a:t> 1966Q1 = 100</a:t>
                </a:r>
                <a:endParaRPr lang="en-US" dirty="0">
                  <a:solidFill>
                    <a:schemeClr val="tx1"/>
                  </a:solidFill>
                  <a:latin typeface="Franklin Gothic Demi" panose="020B0703020102020204" pitchFamily="34" charset="0"/>
                </a:endParaRPr>
              </a:p>
            </c:rich>
          </c:tx>
          <c:layout>
            <c:manualLayout>
              <c:xMode val="edge"/>
              <c:yMode val="edge"/>
              <c:x val="1.3898139115776314E-2"/>
              <c:y val="0.251303985631207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Franklin Gothic Demi" panose="020B07030201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8225529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Franklin Gothic Book" panose="020B05030201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E5847-46B3-4FD2-8601-8A0CB2B8CB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AD8640-215E-4F53-9D5A-CCE5E1521493}">
      <dgm:prSet custT="1"/>
      <dgm:spPr/>
      <dgm:t>
        <a:bodyPr/>
        <a:lstStyle/>
        <a:p>
          <a:r>
            <a:rPr lang="en-US" sz="2800" cap="all" baseline="0" dirty="0" smtClean="0">
              <a:latin typeface="Franklin Gothic Book"/>
            </a:rPr>
            <a:t>Economic Review</a:t>
          </a:r>
          <a:endParaRPr lang="en-US" sz="2800" cap="all" baseline="0" dirty="0">
            <a:latin typeface="Franklin Gothic Book"/>
          </a:endParaRPr>
        </a:p>
      </dgm:t>
    </dgm:pt>
    <dgm:pt modelId="{B0A4EA13-9FD2-4189-8F04-F65E1A2DEF8F}" type="parTrans" cxnId="{C0696188-5285-4BCA-A3B7-DF5BD8A82523}">
      <dgm:prSet/>
      <dgm:spPr/>
      <dgm:t>
        <a:bodyPr/>
        <a:lstStyle/>
        <a:p>
          <a:endParaRPr lang="en-US" sz="1600"/>
        </a:p>
      </dgm:t>
    </dgm:pt>
    <dgm:pt modelId="{C465B024-53B0-48F7-8826-9E3418ABA6B7}" type="sibTrans" cxnId="{C0696188-5285-4BCA-A3B7-DF5BD8A82523}">
      <dgm:prSet/>
      <dgm:spPr/>
      <dgm:t>
        <a:bodyPr/>
        <a:lstStyle/>
        <a:p>
          <a:endParaRPr lang="en-US" sz="1600"/>
        </a:p>
      </dgm:t>
    </dgm:pt>
    <dgm:pt modelId="{4D5ABC43-5738-4710-9F02-BE300428028C}">
      <dgm:prSet custT="1"/>
      <dgm:spPr/>
      <dgm:t>
        <a:bodyPr/>
        <a:lstStyle/>
        <a:p>
          <a:pPr rtl="0"/>
          <a:r>
            <a:rPr lang="en-US" sz="2800" cap="all" baseline="0" dirty="0" smtClean="0">
              <a:latin typeface="Franklin Gothic Book"/>
            </a:rPr>
            <a:t>Fiscal Year 2022 Year-In-Review</a:t>
          </a:r>
          <a:endParaRPr lang="en-US" sz="2800" cap="all" baseline="0" dirty="0">
            <a:latin typeface="Franklin Gothic Book"/>
          </a:endParaRPr>
        </a:p>
      </dgm:t>
    </dgm:pt>
    <dgm:pt modelId="{CF41754A-85E5-4452-84C2-A209546748CC}" type="parTrans" cxnId="{FE8BE410-8901-4F46-81DF-7970F3796252}">
      <dgm:prSet/>
      <dgm:spPr/>
      <dgm:t>
        <a:bodyPr/>
        <a:lstStyle/>
        <a:p>
          <a:endParaRPr lang="en-US"/>
        </a:p>
      </dgm:t>
    </dgm:pt>
    <dgm:pt modelId="{46420CE9-9115-4BC6-9762-2F0A6172DA33}" type="sibTrans" cxnId="{FE8BE410-8901-4F46-81DF-7970F3796252}">
      <dgm:prSet/>
      <dgm:spPr/>
      <dgm:t>
        <a:bodyPr/>
        <a:lstStyle/>
        <a:p>
          <a:endParaRPr lang="en-US"/>
        </a:p>
      </dgm:t>
    </dgm:pt>
    <dgm:pt modelId="{2A09568F-0856-472C-AB6F-107E9CF3F856}">
      <dgm:prSet custT="1"/>
      <dgm:spPr/>
      <dgm:t>
        <a:bodyPr/>
        <a:lstStyle/>
        <a:p>
          <a:r>
            <a:rPr lang="en-US" sz="2800" cap="all" baseline="0" dirty="0" smtClean="0">
              <a:latin typeface="Franklin Gothic Book"/>
            </a:rPr>
            <a:t>Update on Budget Process</a:t>
          </a:r>
          <a:endParaRPr lang="en-US" sz="2800" cap="all" baseline="0" dirty="0">
            <a:latin typeface="Franklin Gothic Book"/>
          </a:endParaRPr>
        </a:p>
      </dgm:t>
    </dgm:pt>
    <dgm:pt modelId="{83CC3C10-F574-4FD6-BBE0-3FD61A2A0FD2}" type="parTrans" cxnId="{4607D01D-EDD1-4694-A554-A967BF21D4F0}">
      <dgm:prSet/>
      <dgm:spPr/>
      <dgm:t>
        <a:bodyPr/>
        <a:lstStyle/>
        <a:p>
          <a:endParaRPr lang="en-US"/>
        </a:p>
      </dgm:t>
    </dgm:pt>
    <dgm:pt modelId="{B2AF5E7A-8C6C-4714-9678-8D75C30B8F00}" type="sibTrans" cxnId="{4607D01D-EDD1-4694-A554-A967BF21D4F0}">
      <dgm:prSet/>
      <dgm:spPr/>
      <dgm:t>
        <a:bodyPr/>
        <a:lstStyle/>
        <a:p>
          <a:endParaRPr lang="en-US"/>
        </a:p>
      </dgm:t>
    </dgm:pt>
    <dgm:pt modelId="{97DFC293-C158-4FB6-83F9-B78BE315FE93}">
      <dgm:prSet custT="1"/>
      <dgm:spPr/>
      <dgm:t>
        <a:bodyPr/>
        <a:lstStyle/>
        <a:p>
          <a:r>
            <a:rPr lang="en-US" sz="2800" cap="all" baseline="0" dirty="0" smtClean="0">
              <a:latin typeface="Franklin Gothic Book"/>
            </a:rPr>
            <a:t>September Year-to-Date Revenue Collections, Fiscal Year 2023</a:t>
          </a:r>
          <a:endParaRPr lang="en-US" sz="2800" cap="all" baseline="0" dirty="0">
            <a:latin typeface="Franklin Gothic Book"/>
          </a:endParaRPr>
        </a:p>
      </dgm:t>
    </dgm:pt>
    <dgm:pt modelId="{F7E9B256-29E1-4662-B82B-E9F46662E1EA}" type="parTrans" cxnId="{F849A402-5312-494A-963C-F15149B07D54}">
      <dgm:prSet/>
      <dgm:spPr/>
      <dgm:t>
        <a:bodyPr/>
        <a:lstStyle/>
        <a:p>
          <a:endParaRPr lang="en-US"/>
        </a:p>
      </dgm:t>
    </dgm:pt>
    <dgm:pt modelId="{9CA988E1-7A5C-43CC-9260-10CC0553CA2E}" type="sibTrans" cxnId="{F849A402-5312-494A-963C-F15149B07D54}">
      <dgm:prSet/>
      <dgm:spPr/>
      <dgm:t>
        <a:bodyPr/>
        <a:lstStyle/>
        <a:p>
          <a:endParaRPr lang="en-US"/>
        </a:p>
      </dgm:t>
    </dgm:pt>
    <dgm:pt modelId="{21C27B3D-E896-44BF-A887-59AFBB57FB4D}" type="pres">
      <dgm:prSet presAssocID="{6B1E5847-46B3-4FD2-8601-8A0CB2B8CBBF}" presName="vert0" presStyleCnt="0">
        <dgm:presLayoutVars>
          <dgm:dir/>
          <dgm:animOne val="branch"/>
          <dgm:animLvl val="lvl"/>
        </dgm:presLayoutVars>
      </dgm:prSet>
      <dgm:spPr/>
      <dgm:t>
        <a:bodyPr/>
        <a:lstStyle/>
        <a:p>
          <a:endParaRPr lang="en-US"/>
        </a:p>
      </dgm:t>
    </dgm:pt>
    <dgm:pt modelId="{05639DE1-9A3B-4053-986C-6FF4E739604C}" type="pres">
      <dgm:prSet presAssocID="{4D5ABC43-5738-4710-9F02-BE300428028C}" presName="thickLine" presStyleLbl="alignNode1" presStyleIdx="0" presStyleCnt="4"/>
      <dgm:spPr/>
    </dgm:pt>
    <dgm:pt modelId="{87C2B78B-715D-4753-8739-9F266CF40337}" type="pres">
      <dgm:prSet presAssocID="{4D5ABC43-5738-4710-9F02-BE300428028C}" presName="horz1" presStyleCnt="0"/>
      <dgm:spPr/>
    </dgm:pt>
    <dgm:pt modelId="{A88E0306-755A-4C34-8635-995BB1468830}" type="pres">
      <dgm:prSet presAssocID="{4D5ABC43-5738-4710-9F02-BE300428028C}" presName="tx1" presStyleLbl="revTx" presStyleIdx="0" presStyleCnt="4"/>
      <dgm:spPr/>
      <dgm:t>
        <a:bodyPr/>
        <a:lstStyle/>
        <a:p>
          <a:endParaRPr lang="en-US"/>
        </a:p>
      </dgm:t>
    </dgm:pt>
    <dgm:pt modelId="{848D56E4-D8C9-4E3B-91D4-6E3960016633}" type="pres">
      <dgm:prSet presAssocID="{4D5ABC43-5738-4710-9F02-BE300428028C}" presName="vert1" presStyleCnt="0"/>
      <dgm:spPr/>
    </dgm:pt>
    <dgm:pt modelId="{9CB7344C-3344-4A2A-B18A-854EF97FB7B0}" type="pres">
      <dgm:prSet presAssocID="{97DFC293-C158-4FB6-83F9-B78BE315FE93}" presName="thickLine" presStyleLbl="alignNode1" presStyleIdx="1" presStyleCnt="4"/>
      <dgm:spPr/>
    </dgm:pt>
    <dgm:pt modelId="{4DE5EA36-A6F2-4F8E-B602-8E5AB6285FBE}" type="pres">
      <dgm:prSet presAssocID="{97DFC293-C158-4FB6-83F9-B78BE315FE93}" presName="horz1" presStyleCnt="0"/>
      <dgm:spPr/>
    </dgm:pt>
    <dgm:pt modelId="{896D90BA-49F8-4E9B-BA1C-D18CF99633C8}" type="pres">
      <dgm:prSet presAssocID="{97DFC293-C158-4FB6-83F9-B78BE315FE93}" presName="tx1" presStyleLbl="revTx" presStyleIdx="1" presStyleCnt="4"/>
      <dgm:spPr/>
      <dgm:t>
        <a:bodyPr/>
        <a:lstStyle/>
        <a:p>
          <a:endParaRPr lang="en-US"/>
        </a:p>
      </dgm:t>
    </dgm:pt>
    <dgm:pt modelId="{40D58856-C8A3-495B-8951-54FB4C31A607}" type="pres">
      <dgm:prSet presAssocID="{97DFC293-C158-4FB6-83F9-B78BE315FE93}" presName="vert1" presStyleCnt="0"/>
      <dgm:spPr/>
    </dgm:pt>
    <dgm:pt modelId="{9BA65AA5-1D69-4261-BFB3-41EEDDCA5172}" type="pres">
      <dgm:prSet presAssocID="{2AAD8640-215E-4F53-9D5A-CCE5E1521493}" presName="thickLine" presStyleLbl="alignNode1" presStyleIdx="2" presStyleCnt="4"/>
      <dgm:spPr/>
    </dgm:pt>
    <dgm:pt modelId="{4B0C083D-7553-42E2-92B6-D02F5B159691}" type="pres">
      <dgm:prSet presAssocID="{2AAD8640-215E-4F53-9D5A-CCE5E1521493}" presName="horz1" presStyleCnt="0"/>
      <dgm:spPr/>
    </dgm:pt>
    <dgm:pt modelId="{0B690F89-012F-4ECA-892F-CDE63C6EEB96}" type="pres">
      <dgm:prSet presAssocID="{2AAD8640-215E-4F53-9D5A-CCE5E1521493}" presName="tx1" presStyleLbl="revTx" presStyleIdx="2" presStyleCnt="4"/>
      <dgm:spPr/>
      <dgm:t>
        <a:bodyPr/>
        <a:lstStyle/>
        <a:p>
          <a:endParaRPr lang="en-US"/>
        </a:p>
      </dgm:t>
    </dgm:pt>
    <dgm:pt modelId="{160863F6-6851-496A-A6F4-CAB852EF5E39}" type="pres">
      <dgm:prSet presAssocID="{2AAD8640-215E-4F53-9D5A-CCE5E1521493}" presName="vert1" presStyleCnt="0"/>
      <dgm:spPr/>
    </dgm:pt>
    <dgm:pt modelId="{DD6A98C7-7101-4C41-875F-150AF6D1C056}" type="pres">
      <dgm:prSet presAssocID="{2A09568F-0856-472C-AB6F-107E9CF3F856}" presName="thickLine" presStyleLbl="alignNode1" presStyleIdx="3" presStyleCnt="4"/>
      <dgm:spPr/>
    </dgm:pt>
    <dgm:pt modelId="{453391DC-8107-44A7-8B42-336F7E859711}" type="pres">
      <dgm:prSet presAssocID="{2A09568F-0856-472C-AB6F-107E9CF3F856}" presName="horz1" presStyleCnt="0"/>
      <dgm:spPr/>
    </dgm:pt>
    <dgm:pt modelId="{626793B5-6D19-4DDE-972C-ECB0C8D8C1A9}" type="pres">
      <dgm:prSet presAssocID="{2A09568F-0856-472C-AB6F-107E9CF3F856}" presName="tx1" presStyleLbl="revTx" presStyleIdx="3" presStyleCnt="4"/>
      <dgm:spPr/>
      <dgm:t>
        <a:bodyPr/>
        <a:lstStyle/>
        <a:p>
          <a:endParaRPr lang="en-US"/>
        </a:p>
      </dgm:t>
    </dgm:pt>
    <dgm:pt modelId="{1A0D0238-D7A8-46C0-9541-A1C65AB654CF}" type="pres">
      <dgm:prSet presAssocID="{2A09568F-0856-472C-AB6F-107E9CF3F856}" presName="vert1" presStyleCnt="0"/>
      <dgm:spPr/>
    </dgm:pt>
  </dgm:ptLst>
  <dgm:cxnLst>
    <dgm:cxn modelId="{F849A402-5312-494A-963C-F15149B07D54}" srcId="{6B1E5847-46B3-4FD2-8601-8A0CB2B8CBBF}" destId="{97DFC293-C158-4FB6-83F9-B78BE315FE93}" srcOrd="1" destOrd="0" parTransId="{F7E9B256-29E1-4662-B82B-E9F46662E1EA}" sibTransId="{9CA988E1-7A5C-43CC-9260-10CC0553CA2E}"/>
    <dgm:cxn modelId="{1E0C7837-40FE-405D-A6C1-5A8E1A091D83}" type="presOf" srcId="{4D5ABC43-5738-4710-9F02-BE300428028C}" destId="{A88E0306-755A-4C34-8635-995BB1468830}" srcOrd="0" destOrd="0" presId="urn:microsoft.com/office/officeart/2008/layout/LinedList"/>
    <dgm:cxn modelId="{FE8BE410-8901-4F46-81DF-7970F3796252}" srcId="{6B1E5847-46B3-4FD2-8601-8A0CB2B8CBBF}" destId="{4D5ABC43-5738-4710-9F02-BE300428028C}" srcOrd="0" destOrd="0" parTransId="{CF41754A-85E5-4452-84C2-A209546748CC}" sibTransId="{46420CE9-9115-4BC6-9762-2F0A6172DA33}"/>
    <dgm:cxn modelId="{4607D01D-EDD1-4694-A554-A967BF21D4F0}" srcId="{6B1E5847-46B3-4FD2-8601-8A0CB2B8CBBF}" destId="{2A09568F-0856-472C-AB6F-107E9CF3F856}" srcOrd="3" destOrd="0" parTransId="{83CC3C10-F574-4FD6-BBE0-3FD61A2A0FD2}" sibTransId="{B2AF5E7A-8C6C-4714-9678-8D75C30B8F00}"/>
    <dgm:cxn modelId="{B7A0AE7F-4D79-492A-97D3-52ABD8F658CA}" type="presOf" srcId="{2A09568F-0856-472C-AB6F-107E9CF3F856}" destId="{626793B5-6D19-4DDE-972C-ECB0C8D8C1A9}" srcOrd="0" destOrd="0" presId="urn:microsoft.com/office/officeart/2008/layout/LinedList"/>
    <dgm:cxn modelId="{C0696188-5285-4BCA-A3B7-DF5BD8A82523}" srcId="{6B1E5847-46B3-4FD2-8601-8A0CB2B8CBBF}" destId="{2AAD8640-215E-4F53-9D5A-CCE5E1521493}" srcOrd="2" destOrd="0" parTransId="{B0A4EA13-9FD2-4189-8F04-F65E1A2DEF8F}" sibTransId="{C465B024-53B0-48F7-8826-9E3418ABA6B7}"/>
    <dgm:cxn modelId="{A9CAD28C-A66E-4D69-B1B4-7BDF8D719311}" type="presOf" srcId="{2AAD8640-215E-4F53-9D5A-CCE5E1521493}" destId="{0B690F89-012F-4ECA-892F-CDE63C6EEB96}" srcOrd="0" destOrd="0" presId="urn:microsoft.com/office/officeart/2008/layout/LinedList"/>
    <dgm:cxn modelId="{F33E196B-0FD7-477D-9E59-4C15161195CD}" type="presOf" srcId="{6B1E5847-46B3-4FD2-8601-8A0CB2B8CBBF}" destId="{21C27B3D-E896-44BF-A887-59AFBB57FB4D}" srcOrd="0" destOrd="0" presId="urn:microsoft.com/office/officeart/2008/layout/LinedList"/>
    <dgm:cxn modelId="{3B06FB2E-E57E-49B8-9510-024E2763A22C}" type="presOf" srcId="{97DFC293-C158-4FB6-83F9-B78BE315FE93}" destId="{896D90BA-49F8-4E9B-BA1C-D18CF99633C8}" srcOrd="0" destOrd="0" presId="urn:microsoft.com/office/officeart/2008/layout/LinedList"/>
    <dgm:cxn modelId="{F3A730C7-6B0A-4546-822E-A5662AEF054D}" type="presParOf" srcId="{21C27B3D-E896-44BF-A887-59AFBB57FB4D}" destId="{05639DE1-9A3B-4053-986C-6FF4E739604C}" srcOrd="0" destOrd="0" presId="urn:microsoft.com/office/officeart/2008/layout/LinedList"/>
    <dgm:cxn modelId="{004293D5-C75A-4D22-995D-F0F59B094B2C}" type="presParOf" srcId="{21C27B3D-E896-44BF-A887-59AFBB57FB4D}" destId="{87C2B78B-715D-4753-8739-9F266CF40337}" srcOrd="1" destOrd="0" presId="urn:microsoft.com/office/officeart/2008/layout/LinedList"/>
    <dgm:cxn modelId="{DC0D3C58-3EAA-4D0A-8257-A44CC68892A6}" type="presParOf" srcId="{87C2B78B-715D-4753-8739-9F266CF40337}" destId="{A88E0306-755A-4C34-8635-995BB1468830}" srcOrd="0" destOrd="0" presId="urn:microsoft.com/office/officeart/2008/layout/LinedList"/>
    <dgm:cxn modelId="{9CD5E521-B62A-4441-81E1-9DFA8BCAEC72}" type="presParOf" srcId="{87C2B78B-715D-4753-8739-9F266CF40337}" destId="{848D56E4-D8C9-4E3B-91D4-6E3960016633}" srcOrd="1" destOrd="0" presId="urn:microsoft.com/office/officeart/2008/layout/LinedList"/>
    <dgm:cxn modelId="{58A0CE31-40F2-4D6C-9666-977F49264CB0}" type="presParOf" srcId="{21C27B3D-E896-44BF-A887-59AFBB57FB4D}" destId="{9CB7344C-3344-4A2A-B18A-854EF97FB7B0}" srcOrd="2" destOrd="0" presId="urn:microsoft.com/office/officeart/2008/layout/LinedList"/>
    <dgm:cxn modelId="{611DC4DA-C097-4A86-8BE6-82D71671EC1C}" type="presParOf" srcId="{21C27B3D-E896-44BF-A887-59AFBB57FB4D}" destId="{4DE5EA36-A6F2-4F8E-B602-8E5AB6285FBE}" srcOrd="3" destOrd="0" presId="urn:microsoft.com/office/officeart/2008/layout/LinedList"/>
    <dgm:cxn modelId="{B4486D64-B3EB-45D8-B258-23FC97CE48F4}" type="presParOf" srcId="{4DE5EA36-A6F2-4F8E-B602-8E5AB6285FBE}" destId="{896D90BA-49F8-4E9B-BA1C-D18CF99633C8}" srcOrd="0" destOrd="0" presId="urn:microsoft.com/office/officeart/2008/layout/LinedList"/>
    <dgm:cxn modelId="{3C94AE47-52F4-44A3-AFDB-6274E08AF0D0}" type="presParOf" srcId="{4DE5EA36-A6F2-4F8E-B602-8E5AB6285FBE}" destId="{40D58856-C8A3-495B-8951-54FB4C31A607}" srcOrd="1" destOrd="0" presId="urn:microsoft.com/office/officeart/2008/layout/LinedList"/>
    <dgm:cxn modelId="{FEF0AAAB-E14A-4959-B39C-B7F197F506BF}" type="presParOf" srcId="{21C27B3D-E896-44BF-A887-59AFBB57FB4D}" destId="{9BA65AA5-1D69-4261-BFB3-41EEDDCA5172}" srcOrd="4" destOrd="0" presId="urn:microsoft.com/office/officeart/2008/layout/LinedList"/>
    <dgm:cxn modelId="{ECB18CE4-93A5-45D4-B9AE-0B7C422F68D6}" type="presParOf" srcId="{21C27B3D-E896-44BF-A887-59AFBB57FB4D}" destId="{4B0C083D-7553-42E2-92B6-D02F5B159691}" srcOrd="5" destOrd="0" presId="urn:microsoft.com/office/officeart/2008/layout/LinedList"/>
    <dgm:cxn modelId="{84FFCD9F-E072-4794-A4EC-0BC1B586D39A}" type="presParOf" srcId="{4B0C083D-7553-42E2-92B6-D02F5B159691}" destId="{0B690F89-012F-4ECA-892F-CDE63C6EEB96}" srcOrd="0" destOrd="0" presId="urn:microsoft.com/office/officeart/2008/layout/LinedList"/>
    <dgm:cxn modelId="{EE2C3F47-E224-41B7-A76C-E8825391D7EB}" type="presParOf" srcId="{4B0C083D-7553-42E2-92B6-D02F5B159691}" destId="{160863F6-6851-496A-A6F4-CAB852EF5E39}" srcOrd="1" destOrd="0" presId="urn:microsoft.com/office/officeart/2008/layout/LinedList"/>
    <dgm:cxn modelId="{5CFB1E8C-3847-490E-B0C7-425C79888ECB}" type="presParOf" srcId="{21C27B3D-E896-44BF-A887-59AFBB57FB4D}" destId="{DD6A98C7-7101-4C41-875F-150AF6D1C056}" srcOrd="6" destOrd="0" presId="urn:microsoft.com/office/officeart/2008/layout/LinedList"/>
    <dgm:cxn modelId="{CCC92D4F-5EA5-468E-86C6-8606837BE69E}" type="presParOf" srcId="{21C27B3D-E896-44BF-A887-59AFBB57FB4D}" destId="{453391DC-8107-44A7-8B42-336F7E859711}" srcOrd="7" destOrd="0" presId="urn:microsoft.com/office/officeart/2008/layout/LinedList"/>
    <dgm:cxn modelId="{A7580F01-937D-49AB-AAA1-1B4EA89D7371}" type="presParOf" srcId="{453391DC-8107-44A7-8B42-336F7E859711}" destId="{626793B5-6D19-4DDE-972C-ECB0C8D8C1A9}" srcOrd="0" destOrd="0" presId="urn:microsoft.com/office/officeart/2008/layout/LinedList"/>
    <dgm:cxn modelId="{EB1F2F81-E984-4FEE-9D2B-0A1C2267B9EA}" type="presParOf" srcId="{453391DC-8107-44A7-8B42-336F7E859711}" destId="{1A0D0238-D7A8-46C0-9541-A1C65AB654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39DE1-9A3B-4053-986C-6FF4E739604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E0306-755A-4C34-8635-995BB1468830}">
      <dsp:nvSpPr>
        <dsp:cNvPr id="0" name=""/>
        <dsp:cNvSpPr/>
      </dsp:nvSpPr>
      <dsp:spPr>
        <a:xfrm>
          <a:off x="0" y="0"/>
          <a:ext cx="10515600" cy="8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cap="all" baseline="0" dirty="0" smtClean="0">
              <a:latin typeface="Franklin Gothic Book"/>
            </a:rPr>
            <a:t>Fiscal Year 2022 Year-In-Review</a:t>
          </a:r>
          <a:endParaRPr lang="en-US" sz="2800" kern="1200" cap="all" baseline="0" dirty="0">
            <a:latin typeface="Franklin Gothic Book"/>
          </a:endParaRPr>
        </a:p>
      </dsp:txBody>
      <dsp:txXfrm>
        <a:off x="0" y="0"/>
        <a:ext cx="10515600" cy="878617"/>
      </dsp:txXfrm>
    </dsp:sp>
    <dsp:sp modelId="{9CB7344C-3344-4A2A-B18A-854EF97FB7B0}">
      <dsp:nvSpPr>
        <dsp:cNvPr id="0" name=""/>
        <dsp:cNvSpPr/>
      </dsp:nvSpPr>
      <dsp:spPr>
        <a:xfrm>
          <a:off x="0" y="8786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D90BA-49F8-4E9B-BA1C-D18CF99633C8}">
      <dsp:nvSpPr>
        <dsp:cNvPr id="0" name=""/>
        <dsp:cNvSpPr/>
      </dsp:nvSpPr>
      <dsp:spPr>
        <a:xfrm>
          <a:off x="0" y="878617"/>
          <a:ext cx="10515600" cy="8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cap="all" baseline="0" dirty="0" smtClean="0">
              <a:latin typeface="Franklin Gothic Book"/>
            </a:rPr>
            <a:t>September Year-to-Date Revenue Collections, Fiscal Year 2023</a:t>
          </a:r>
          <a:endParaRPr lang="en-US" sz="2800" kern="1200" cap="all" baseline="0" dirty="0">
            <a:latin typeface="Franklin Gothic Book"/>
          </a:endParaRPr>
        </a:p>
      </dsp:txBody>
      <dsp:txXfrm>
        <a:off x="0" y="878617"/>
        <a:ext cx="10515600" cy="878617"/>
      </dsp:txXfrm>
    </dsp:sp>
    <dsp:sp modelId="{9BA65AA5-1D69-4261-BFB3-41EEDDCA5172}">
      <dsp:nvSpPr>
        <dsp:cNvPr id="0" name=""/>
        <dsp:cNvSpPr/>
      </dsp:nvSpPr>
      <dsp:spPr>
        <a:xfrm>
          <a:off x="0" y="17572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90F89-012F-4ECA-892F-CDE63C6EEB96}">
      <dsp:nvSpPr>
        <dsp:cNvPr id="0" name=""/>
        <dsp:cNvSpPr/>
      </dsp:nvSpPr>
      <dsp:spPr>
        <a:xfrm>
          <a:off x="0" y="1757235"/>
          <a:ext cx="10515600" cy="8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cap="all" baseline="0" dirty="0" smtClean="0">
              <a:latin typeface="Franklin Gothic Book"/>
            </a:rPr>
            <a:t>Economic Review</a:t>
          </a:r>
          <a:endParaRPr lang="en-US" sz="2800" kern="1200" cap="all" baseline="0" dirty="0">
            <a:latin typeface="Franklin Gothic Book"/>
          </a:endParaRPr>
        </a:p>
      </dsp:txBody>
      <dsp:txXfrm>
        <a:off x="0" y="1757235"/>
        <a:ext cx="10515600" cy="878617"/>
      </dsp:txXfrm>
    </dsp:sp>
    <dsp:sp modelId="{DD6A98C7-7101-4C41-875F-150AF6D1C056}">
      <dsp:nvSpPr>
        <dsp:cNvPr id="0" name=""/>
        <dsp:cNvSpPr/>
      </dsp:nvSpPr>
      <dsp:spPr>
        <a:xfrm>
          <a:off x="0" y="263585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793B5-6D19-4DDE-972C-ECB0C8D8C1A9}">
      <dsp:nvSpPr>
        <dsp:cNvPr id="0" name=""/>
        <dsp:cNvSpPr/>
      </dsp:nvSpPr>
      <dsp:spPr>
        <a:xfrm>
          <a:off x="0" y="2635853"/>
          <a:ext cx="10515600" cy="8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cap="all" baseline="0" dirty="0" smtClean="0">
              <a:latin typeface="Franklin Gothic Book"/>
            </a:rPr>
            <a:t>Update on Budget Process</a:t>
          </a:r>
          <a:endParaRPr lang="en-US" sz="2800" kern="1200" cap="all" baseline="0" dirty="0">
            <a:latin typeface="Franklin Gothic Book"/>
          </a:endParaRPr>
        </a:p>
      </dsp:txBody>
      <dsp:txXfrm>
        <a:off x="0" y="2635853"/>
        <a:ext cx="10515600" cy="8786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08" tIns="46654" rIns="93308" bIns="46654" rtlCol="0"/>
          <a:lstStyle>
            <a:lvl1pPr algn="l">
              <a:defRPr sz="1300"/>
            </a:lvl1pPr>
          </a:lstStyle>
          <a:p>
            <a:endParaRPr lang="en-US" dirty="0"/>
          </a:p>
        </p:txBody>
      </p:sp>
      <p:sp>
        <p:nvSpPr>
          <p:cNvPr id="3" name="Date Placeholder 2"/>
          <p:cNvSpPr>
            <a:spLocks noGrp="1"/>
          </p:cNvSpPr>
          <p:nvPr>
            <p:ph type="dt" idx="1"/>
          </p:nvPr>
        </p:nvSpPr>
        <p:spPr>
          <a:xfrm>
            <a:off x="3978132" y="1"/>
            <a:ext cx="3043343" cy="467071"/>
          </a:xfrm>
          <a:prstGeom prst="rect">
            <a:avLst/>
          </a:prstGeom>
        </p:spPr>
        <p:txBody>
          <a:bodyPr vert="horz" lIns="93308" tIns="46654" rIns="93308" bIns="46654" rtlCol="0"/>
          <a:lstStyle>
            <a:lvl1pPr algn="r">
              <a:defRPr sz="1300"/>
            </a:lvl1pPr>
          </a:lstStyle>
          <a:p>
            <a:fld id="{EE8B2F0D-C3F3-439B-A3D0-5FD134032563}" type="datetimeFigureOut">
              <a:rPr lang="en-US" smtClean="0"/>
              <a:t>10/17/2022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4" rIns="93308" bIns="46654" rtlCol="0" anchor="ctr"/>
          <a:lstStyle/>
          <a:p>
            <a:endParaRPr lang="en-US" dirty="0"/>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08" tIns="46654" rIns="93308"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08" tIns="46654" rIns="93308" bIns="4665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08" tIns="46654" rIns="93308" bIns="46654" rtlCol="0" anchor="b"/>
          <a:lstStyle>
            <a:lvl1pPr algn="r">
              <a:defRPr sz="1300"/>
            </a:lvl1pPr>
          </a:lstStyle>
          <a:p>
            <a:fld id="{AF86F222-5583-42C5-96E2-AF66AA07134F}" type="slidenum">
              <a:rPr lang="en-US" smtClean="0"/>
              <a:t>‹#›</a:t>
            </a:fld>
            <a:endParaRPr lang="en-US" dirty="0"/>
          </a:p>
        </p:txBody>
      </p:sp>
    </p:spTree>
    <p:extLst>
      <p:ext uri="{BB962C8B-B14F-4D97-AF65-F5344CB8AC3E}">
        <p14:creationId xmlns:p14="http://schemas.microsoft.com/office/powerpoint/2010/main" val="359633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t>
            </a:r>
            <a:r>
              <a:rPr lang="en-US" dirty="0" smtClean="0"/>
              <a:t>away</a:t>
            </a:r>
            <a:r>
              <a:rPr lang="en-US" baseline="0" dirty="0" smtClean="0"/>
              <a:t> messages:</a:t>
            </a:r>
          </a:p>
          <a:p>
            <a:pPr marL="171450" indent="-171450">
              <a:buFont typeface="Arial" panose="020B0604020202020204" pitchFamily="34" charset="0"/>
              <a:buChar char="•"/>
            </a:pPr>
            <a:r>
              <a:rPr lang="en-US" baseline="0" dirty="0" smtClean="0"/>
              <a:t>Just completed period of revenue growth</a:t>
            </a:r>
          </a:p>
          <a:p>
            <a:pPr marL="171450" indent="-171450">
              <a:buFont typeface="Arial" panose="020B0604020202020204" pitchFamily="34" charset="0"/>
              <a:buChar char="•"/>
            </a:pPr>
            <a:r>
              <a:rPr lang="en-US" baseline="0" dirty="0" smtClean="0"/>
              <a:t>A lot accomplished. We are well-positioned.</a:t>
            </a:r>
          </a:p>
          <a:p>
            <a:pPr marL="171450" indent="-171450">
              <a:buFont typeface="Arial" panose="020B0604020202020204" pitchFamily="34" charset="0"/>
              <a:buChar char="•"/>
            </a:pPr>
            <a:r>
              <a:rPr lang="en-US" baseline="0" dirty="0" smtClean="0"/>
              <a:t>Higher ed has benefitted.</a:t>
            </a:r>
          </a:p>
          <a:p>
            <a:pPr marL="171450" indent="-171450">
              <a:buFont typeface="Arial" panose="020B0604020202020204" pitchFamily="34" charset="0"/>
              <a:buChar char="•"/>
            </a:pPr>
            <a:r>
              <a:rPr lang="en-US" baseline="0" dirty="0" smtClean="0"/>
              <a:t>Outlook uncertain/deteriorating.</a:t>
            </a:r>
          </a:p>
          <a:p>
            <a:pPr marL="171450" indent="-171450">
              <a:buFont typeface="Arial" panose="020B0604020202020204" pitchFamily="34" charset="0"/>
              <a:buChar char="•"/>
            </a:pPr>
            <a:r>
              <a:rPr lang="en-US" baseline="0" dirty="0" smtClean="0"/>
              <a:t>Upcoming process is different with more detailed review and challenges – tighter $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a:t>
            </a:fld>
            <a:endParaRPr lang="en-US" dirty="0"/>
          </a:p>
        </p:txBody>
      </p:sp>
    </p:spTree>
    <p:extLst>
      <p:ext uri="{BB962C8B-B14F-4D97-AF65-F5344CB8AC3E}">
        <p14:creationId xmlns:p14="http://schemas.microsoft.com/office/powerpoint/2010/main" val="383733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11</a:t>
            </a:fld>
            <a:endParaRPr lang="en-US" dirty="0"/>
          </a:p>
        </p:txBody>
      </p:sp>
    </p:spTree>
    <p:extLst>
      <p:ext uri="{BB962C8B-B14F-4D97-AF65-F5344CB8AC3E}">
        <p14:creationId xmlns:p14="http://schemas.microsoft.com/office/powerpoint/2010/main" val="319955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12</a:t>
            </a:fld>
            <a:endParaRPr lang="en-US" dirty="0"/>
          </a:p>
        </p:txBody>
      </p:sp>
    </p:spTree>
    <p:extLst>
      <p:ext uri="{BB962C8B-B14F-4D97-AF65-F5344CB8AC3E}">
        <p14:creationId xmlns:p14="http://schemas.microsoft.com/office/powerpoint/2010/main" val="296476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WSJ survey of economists, published October 16, now puts the probability of recession in the next 12 months at 63%, up from 49% in the July survey. It is the first time the survey pegged the probability above 50% since July 2020.</a:t>
            </a:r>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13</a:t>
            </a:fld>
            <a:endParaRPr lang="en-US" dirty="0"/>
          </a:p>
        </p:txBody>
      </p:sp>
    </p:spTree>
    <p:extLst>
      <p:ext uri="{BB962C8B-B14F-4D97-AF65-F5344CB8AC3E}">
        <p14:creationId xmlns:p14="http://schemas.microsoft.com/office/powerpoint/2010/main" val="359221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 up, we</a:t>
            </a:r>
            <a:r>
              <a:rPr lang="en-US" baseline="0" dirty="0" smtClean="0"/>
              <a:t> have already begun our fall forecasting process that will continue through December.</a:t>
            </a:r>
          </a:p>
          <a:p>
            <a:endParaRPr lang="en-US" baseline="0" dirty="0" smtClean="0"/>
          </a:p>
          <a:p>
            <a:r>
              <a:rPr lang="en-US" baseline="0" dirty="0" smtClean="0"/>
              <a:t>The Governor convened a meeting of the Governor’s Advisory Council on Revenue Estimates in August.</a:t>
            </a:r>
          </a:p>
          <a:p>
            <a:endParaRPr lang="en-US" baseline="0" dirty="0" smtClean="0"/>
          </a:p>
          <a:p>
            <a:r>
              <a:rPr lang="en-US" baseline="0" dirty="0" smtClean="0"/>
              <a:t>JABE met on October 12 </a:t>
            </a:r>
          </a:p>
          <a:p>
            <a:r>
              <a:rPr lang="en-US" baseline="0" dirty="0" smtClean="0"/>
              <a:t>With advice of GACRE, we </a:t>
            </a:r>
          </a:p>
          <a:p>
            <a:r>
              <a:rPr lang="en-US" baseline="0" dirty="0" smtClean="0"/>
              <a:t> will continue to work in the next few months to update the revenue estimates in preparation for the 2023 General Assembly session.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6F222-5583-42C5-96E2-AF66AA07134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84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2</a:t>
            </a:fld>
            <a:endParaRPr lang="en-US" dirty="0"/>
          </a:p>
        </p:txBody>
      </p:sp>
    </p:spTree>
    <p:extLst>
      <p:ext uri="{BB962C8B-B14F-4D97-AF65-F5344CB8AC3E}">
        <p14:creationId xmlns:p14="http://schemas.microsoft.com/office/powerpoint/2010/main" val="353834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3</a:t>
            </a:fld>
            <a:endParaRPr lang="en-US" dirty="0"/>
          </a:p>
        </p:txBody>
      </p:sp>
    </p:spTree>
    <p:extLst>
      <p:ext uri="{BB962C8B-B14F-4D97-AF65-F5344CB8AC3E}">
        <p14:creationId xmlns:p14="http://schemas.microsoft.com/office/powerpoint/2010/main" val="192225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how the cash surplus is allocated on the year-end balance sheet:</a:t>
            </a:r>
            <a:endParaRPr lang="en-US" dirty="0" smtClean="0"/>
          </a:p>
          <a:p>
            <a:endParaRPr lang="en-US" dirty="0" smtClean="0"/>
          </a:p>
          <a:p>
            <a:r>
              <a:rPr lang="en-US" dirty="0" smtClean="0"/>
              <a:t>$1.1 billion of the surplus is directed to revenue reserves and shoring up the Virginia Retirement System—not including the $499 million prepayment of the 2024 Rainy Day Fund deposit,</a:t>
            </a:r>
          </a:p>
          <a:p>
            <a:endParaRPr lang="en-US" dirty="0" smtClean="0"/>
          </a:p>
          <a:p>
            <a:r>
              <a:rPr lang="en-US" dirty="0" smtClean="0"/>
              <a:t>$1.1 billion goes towards appropriations mandated by the General Assembly and contingent appropriations added in the caboose budget,</a:t>
            </a:r>
          </a:p>
          <a:p>
            <a:endParaRPr lang="en-US" dirty="0" smtClean="0"/>
          </a:p>
          <a:p>
            <a:r>
              <a:rPr lang="en-US" dirty="0" smtClean="0"/>
              <a:t>$397 million is set aside for tax relief in next year’s budget,</a:t>
            </a:r>
          </a:p>
          <a:p>
            <a:endParaRPr lang="en-US" dirty="0" smtClean="0"/>
          </a:p>
          <a:p>
            <a:r>
              <a:rPr lang="en-US" dirty="0" smtClean="0"/>
              <a:t>$380 million is available for reappropriation by the Governor (decisions to be made in the coming months), and</a:t>
            </a:r>
          </a:p>
          <a:p>
            <a:endParaRPr lang="en-US" dirty="0" smtClean="0"/>
          </a:p>
          <a:p>
            <a:r>
              <a:rPr lang="en-US" dirty="0" smtClean="0"/>
              <a:t>$131 million goes to the Water Quality Improvement Fund.</a:t>
            </a:r>
          </a:p>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4</a:t>
            </a:fld>
            <a:endParaRPr lang="en-US" dirty="0"/>
          </a:p>
        </p:txBody>
      </p:sp>
    </p:spTree>
    <p:extLst>
      <p:ext uri="{BB962C8B-B14F-4D97-AF65-F5344CB8AC3E}">
        <p14:creationId xmlns:p14="http://schemas.microsoft.com/office/powerpoint/2010/main" val="166133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Reserve balances are strong. By the end of FY 2024, combined</a:t>
            </a:r>
            <a:r>
              <a:rPr lang="en-US" baseline="0" dirty="0" smtClean="0"/>
              <a:t> balances in the Rainy Day Fund and Revenue Reserve Fund will total nearly $4.3 billion, more than 15% of revenues.</a:t>
            </a:r>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5</a:t>
            </a:fld>
            <a:endParaRPr lang="en-US" dirty="0"/>
          </a:p>
        </p:txBody>
      </p:sp>
    </p:spTree>
    <p:extLst>
      <p:ext uri="{BB962C8B-B14F-4D97-AF65-F5344CB8AC3E}">
        <p14:creationId xmlns:p14="http://schemas.microsoft.com/office/powerpoint/2010/main" val="125953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6</a:t>
            </a:fld>
            <a:endParaRPr lang="en-US" dirty="0"/>
          </a:p>
        </p:txBody>
      </p:sp>
    </p:spTree>
    <p:extLst>
      <p:ext uri="{BB962C8B-B14F-4D97-AF65-F5344CB8AC3E}">
        <p14:creationId xmlns:p14="http://schemas.microsoft.com/office/powerpoint/2010/main" val="425593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revenues are up almost 36% over the past three years with growth across all major revenue components, as well as lower than expected refunds in the most recent fiscal year. </a:t>
            </a:r>
          </a:p>
          <a:p>
            <a:endParaRPr lang="en-US" dirty="0" smtClean="0"/>
          </a:p>
          <a:p>
            <a:r>
              <a:rPr lang="en-US" dirty="0" smtClean="0"/>
              <a:t>Our largest source of revenues, personal income tax withholdings is up 18% since FY2019, over half of that increase occurred between FY21 and FY22. We will discuss this in some detail later, but rising labor income is the dominant driver of these gains.</a:t>
            </a:r>
          </a:p>
          <a:p>
            <a:endParaRPr lang="en-US" dirty="0" smtClean="0"/>
          </a:p>
          <a:p>
            <a:r>
              <a:rPr lang="en-US" dirty="0" smtClean="0"/>
              <a:t>Non-withholding income taxes has been surprisingly strong reflecting stock market driven capital gains, increasing non-wage labor income, and other sources.</a:t>
            </a:r>
          </a:p>
          <a:p>
            <a:endParaRPr lang="en-US" dirty="0" smtClean="0"/>
          </a:p>
          <a:p>
            <a:r>
              <a:rPr lang="en-US" dirty="0" smtClean="0"/>
              <a:t>Corporate income taxes more than doubled over the past three years.</a:t>
            </a:r>
          </a:p>
          <a:p>
            <a:endParaRPr lang="en-US" dirty="0" smtClean="0"/>
          </a:p>
          <a:p>
            <a:r>
              <a:rPr lang="en-US" dirty="0" smtClean="0"/>
              <a:t>Finally, sales taxes have been rising with strong consumer demand coming out of the Covid pandemic, boosted by price inflation.</a:t>
            </a:r>
          </a:p>
          <a:p>
            <a:endParaRPr lang="en-US" dirty="0" smtClean="0"/>
          </a:p>
          <a:p>
            <a:r>
              <a:rPr lang="en-US" dirty="0" smtClean="0"/>
              <a:t>Our revenue picture suggests that we can look for ways to help taxpayers and boost real economic growth while maintaining a healthy balance sheet for the Commonwealth.</a:t>
            </a:r>
          </a:p>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8</a:t>
            </a:fld>
            <a:endParaRPr lang="en-US" dirty="0"/>
          </a:p>
        </p:txBody>
      </p:sp>
    </p:spTree>
    <p:extLst>
      <p:ext uri="{BB962C8B-B14F-4D97-AF65-F5344CB8AC3E}">
        <p14:creationId xmlns:p14="http://schemas.microsoft.com/office/powerpoint/2010/main" val="45064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800"/>
              </a:spcAft>
            </a:pPr>
            <a:r>
              <a:rPr lang="en-US" sz="1200" dirty="0" smtClean="0"/>
              <a:t>September completes the first quarter of Fiscal Year 2023 and is a significant month for revenue collections. Estimated payments from individuals, corporations, and insurance companies are all due in September, along with regular monthly collections in withholding, sales taxes, and other sources. </a:t>
            </a:r>
          </a:p>
          <a:p>
            <a:pPr>
              <a:lnSpc>
                <a:spcPct val="100000"/>
              </a:lnSpc>
              <a:spcBef>
                <a:spcPts val="0"/>
              </a:spcBef>
              <a:spcAft>
                <a:spcPts val="800"/>
              </a:spcAft>
            </a:pPr>
            <a:endParaRPr lang="en-US" sz="1200" dirty="0" smtClean="0"/>
          </a:p>
          <a:p>
            <a:pPr>
              <a:lnSpc>
                <a:spcPct val="100000"/>
              </a:lnSpc>
              <a:spcBef>
                <a:spcPts val="0"/>
              </a:spcBef>
              <a:spcAft>
                <a:spcPts val="800"/>
              </a:spcAft>
            </a:pPr>
            <a:r>
              <a:rPr lang="en-US" sz="1200" dirty="0" smtClean="0"/>
              <a:t>Adjusted for policy actions, including taxpayer rebates and the repeal of Accelerated Sales Tax (AST), first quarter general fund revenues were up 7.6 percent. On an unadjusted basis, revenues declined 5.0 percent for the quarter versus the 14.0 percent decline assumed in the current budget. </a:t>
            </a:r>
          </a:p>
          <a:p>
            <a:pPr>
              <a:lnSpc>
                <a:spcPct val="100000"/>
              </a:lnSpc>
              <a:spcBef>
                <a:spcPts val="0"/>
              </a:spcBef>
              <a:spcAft>
                <a:spcPts val="800"/>
              </a:spcAft>
            </a:pPr>
            <a:endParaRPr lang="en-US" sz="1200" dirty="0" smtClean="0"/>
          </a:p>
          <a:p>
            <a:pPr>
              <a:lnSpc>
                <a:spcPct val="100000"/>
              </a:lnSpc>
              <a:spcBef>
                <a:spcPts val="0"/>
              </a:spcBef>
              <a:spcAft>
                <a:spcPts val="800"/>
              </a:spcAft>
            </a:pPr>
            <a:r>
              <a:rPr lang="en-US" sz="1200" dirty="0" smtClean="0"/>
              <a:t>The 14.0 percent projected decline in revenues for FY 2023 reflects the conservative decision not to change the FY 2023 revenue outlook when the February midsession forecast adjustment was made, and includes the impacts of tax relief measures enacted during the 2022 General Assembly (including $1 billion in tax rebates issued beginning in late September and approximately $1 billion resulting from the increase in the standard deduction).</a:t>
            </a:r>
          </a:p>
          <a:p>
            <a:pPr>
              <a:lnSpc>
                <a:spcPct val="100000"/>
              </a:lnSpc>
              <a:spcBef>
                <a:spcPts val="0"/>
              </a:spcBef>
              <a:spcAft>
                <a:spcPts val="800"/>
              </a:spcAft>
            </a:pPr>
            <a:endParaRPr lang="en-US" sz="1200" dirty="0" smtClean="0"/>
          </a:p>
          <a:p>
            <a:pPr>
              <a:lnSpc>
                <a:spcPct val="100000"/>
              </a:lnSpc>
              <a:spcBef>
                <a:spcPts val="0"/>
              </a:spcBef>
              <a:spcAft>
                <a:spcPts val="800"/>
              </a:spcAft>
            </a:pPr>
            <a:r>
              <a:rPr lang="en-US" sz="1200" dirty="0" smtClean="0"/>
              <a:t>September year-over-year general fund revenues declined by 28.4 percent for the month, reflecting the issuance of $895.9 million in taxpayer rebates.  Adjusting for the taxpayer rebates and the timing of payroll withholding deposits, general fund revenues grew 10.7 percent. </a:t>
            </a:r>
          </a:p>
          <a:p>
            <a:pPr defTabSz="915689">
              <a:defRPr/>
            </a:pPr>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9</a:t>
            </a:fld>
            <a:endParaRPr lang="en-US" dirty="0"/>
          </a:p>
        </p:txBody>
      </p:sp>
    </p:spTree>
    <p:extLst>
      <p:ext uri="{BB962C8B-B14F-4D97-AF65-F5344CB8AC3E}">
        <p14:creationId xmlns:p14="http://schemas.microsoft.com/office/powerpoint/2010/main" val="278061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10</a:t>
            </a:fld>
            <a:endParaRPr lang="en-US" dirty="0"/>
          </a:p>
        </p:txBody>
      </p:sp>
    </p:spTree>
    <p:extLst>
      <p:ext uri="{BB962C8B-B14F-4D97-AF65-F5344CB8AC3E}">
        <p14:creationId xmlns:p14="http://schemas.microsoft.com/office/powerpoint/2010/main" val="27638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30D1-6672-40BA-9BF6-6CE9C6618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8E08AD-FED3-45CE-A724-2458ADEB8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733E5E-867F-451F-98EC-3E9F07505EAA}"/>
              </a:ext>
            </a:extLst>
          </p:cNvPr>
          <p:cNvSpPr>
            <a:spLocks noGrp="1"/>
          </p:cNvSpPr>
          <p:nvPr>
            <p:ph type="dt" sz="half" idx="10"/>
          </p:nvPr>
        </p:nvSpPr>
        <p:spPr/>
        <p:txBody>
          <a:bodyPr/>
          <a:lstStyle/>
          <a:p>
            <a:fld id="{DA78D493-9FCA-4829-9E06-AB622A8A443F}" type="datetime1">
              <a:rPr lang="en-US" smtClean="0"/>
              <a:t>10/17/2022</a:t>
            </a:fld>
            <a:endParaRPr lang="en-US" dirty="0"/>
          </a:p>
        </p:txBody>
      </p:sp>
      <p:sp>
        <p:nvSpPr>
          <p:cNvPr id="5" name="Footer Placeholder 4">
            <a:extLst>
              <a:ext uri="{FF2B5EF4-FFF2-40B4-BE49-F238E27FC236}">
                <a16:creationId xmlns:a16="http://schemas.microsoft.com/office/drawing/2014/main" id="{3D061D1D-6814-4EAB-B3EE-EC00E2D185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15705B-11BF-4107-9E81-16C2BB03732C}"/>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95418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4AC5-ADEE-4FDA-99B6-CDAE1F4DF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75FAF-8908-4AD3-96F2-E599E146C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F9C45-6371-4307-8BD3-DA8AC4BB628E}"/>
              </a:ext>
            </a:extLst>
          </p:cNvPr>
          <p:cNvSpPr>
            <a:spLocks noGrp="1"/>
          </p:cNvSpPr>
          <p:nvPr>
            <p:ph type="dt" sz="half" idx="10"/>
          </p:nvPr>
        </p:nvSpPr>
        <p:spPr/>
        <p:txBody>
          <a:bodyPr/>
          <a:lstStyle/>
          <a:p>
            <a:fld id="{05206DB6-42B4-411F-B76E-372EBAB41F2F}" type="datetime1">
              <a:rPr lang="en-US" smtClean="0"/>
              <a:t>10/17/2022</a:t>
            </a:fld>
            <a:endParaRPr lang="en-US" dirty="0"/>
          </a:p>
        </p:txBody>
      </p:sp>
      <p:sp>
        <p:nvSpPr>
          <p:cNvPr id="5" name="Footer Placeholder 4">
            <a:extLst>
              <a:ext uri="{FF2B5EF4-FFF2-40B4-BE49-F238E27FC236}">
                <a16:creationId xmlns:a16="http://schemas.microsoft.com/office/drawing/2014/main" id="{224D1576-7C8E-4322-BAFA-45E370E8F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4409E2-F97D-4DF2-A7A2-3F697B91B021}"/>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04485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0417D-6B88-40F9-B131-434817723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EAEFBF-3244-4F3B-BDC2-C9365D931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8036D-D34C-4163-B3EA-6C16A38C8A35}"/>
              </a:ext>
            </a:extLst>
          </p:cNvPr>
          <p:cNvSpPr>
            <a:spLocks noGrp="1"/>
          </p:cNvSpPr>
          <p:nvPr>
            <p:ph type="dt" sz="half" idx="10"/>
          </p:nvPr>
        </p:nvSpPr>
        <p:spPr/>
        <p:txBody>
          <a:bodyPr/>
          <a:lstStyle/>
          <a:p>
            <a:fld id="{045F4318-9573-4E4C-8CE2-AE8C483809C8}" type="datetime1">
              <a:rPr lang="en-US" smtClean="0"/>
              <a:t>10/17/2022</a:t>
            </a:fld>
            <a:endParaRPr lang="en-US" dirty="0"/>
          </a:p>
        </p:txBody>
      </p:sp>
      <p:sp>
        <p:nvSpPr>
          <p:cNvPr id="5" name="Footer Placeholder 4">
            <a:extLst>
              <a:ext uri="{FF2B5EF4-FFF2-40B4-BE49-F238E27FC236}">
                <a16:creationId xmlns:a16="http://schemas.microsoft.com/office/drawing/2014/main" id="{CE1F7F0E-6276-41E3-8C45-31750B0464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94495-F2F2-45AF-9E0C-7A9C3FD8ABF6}"/>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88180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5371-080A-4622-B9B1-04E89C2DB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1429B-91CF-45D8-9B70-3CCABF467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5D776-9AB6-4EB8-A6C8-0B7070AEFCE5}"/>
              </a:ext>
            </a:extLst>
          </p:cNvPr>
          <p:cNvSpPr>
            <a:spLocks noGrp="1"/>
          </p:cNvSpPr>
          <p:nvPr>
            <p:ph type="dt" sz="half" idx="10"/>
          </p:nvPr>
        </p:nvSpPr>
        <p:spPr/>
        <p:txBody>
          <a:bodyPr/>
          <a:lstStyle/>
          <a:p>
            <a:r>
              <a:rPr lang="en-US" dirty="0"/>
              <a:t>CONFIDENTIAL DRAFT - </a:t>
            </a:r>
            <a:fld id="{74F4C6FC-7597-4464-A515-DE8C28491E88}" type="datetime1">
              <a:rPr lang="en-US" smtClean="0"/>
              <a:t>10/17/2022</a:t>
            </a:fld>
            <a:endParaRPr lang="en-US" dirty="0"/>
          </a:p>
        </p:txBody>
      </p:sp>
      <p:sp>
        <p:nvSpPr>
          <p:cNvPr id="5" name="Footer Placeholder 4">
            <a:extLst>
              <a:ext uri="{FF2B5EF4-FFF2-40B4-BE49-F238E27FC236}">
                <a16:creationId xmlns:a16="http://schemas.microsoft.com/office/drawing/2014/main" id="{827B0A65-0D36-47C0-B7B8-D385511E4D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8A7AB2-208B-435F-B5E3-2DAE5FA3B4EC}"/>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77108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7DC8-5DEC-409C-854F-2B3669E82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3A510-6B22-4394-BC1B-FAA408EE5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A72C8-FB1B-486A-AE31-CD0A070740C0}"/>
              </a:ext>
            </a:extLst>
          </p:cNvPr>
          <p:cNvSpPr>
            <a:spLocks noGrp="1"/>
          </p:cNvSpPr>
          <p:nvPr>
            <p:ph type="dt" sz="half" idx="10"/>
          </p:nvPr>
        </p:nvSpPr>
        <p:spPr/>
        <p:txBody>
          <a:bodyPr/>
          <a:lstStyle/>
          <a:p>
            <a:r>
              <a:rPr lang="en-US" dirty="0"/>
              <a:t>CONFIDENTIAL DRAFT - </a:t>
            </a:r>
            <a:fld id="{FB3FA598-4C7C-4248-A540-3DA1E8101FA0}" type="datetime1">
              <a:rPr lang="en-US" smtClean="0"/>
              <a:t>10/17/2022</a:t>
            </a:fld>
            <a:endParaRPr lang="en-US" dirty="0"/>
          </a:p>
        </p:txBody>
      </p:sp>
      <p:sp>
        <p:nvSpPr>
          <p:cNvPr id="5" name="Footer Placeholder 4">
            <a:extLst>
              <a:ext uri="{FF2B5EF4-FFF2-40B4-BE49-F238E27FC236}">
                <a16:creationId xmlns:a16="http://schemas.microsoft.com/office/drawing/2014/main" id="{B84A1586-A23D-4ACC-A966-66590F17D6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4D0B7-D505-4E78-87AB-C5991EC5E9F7}"/>
              </a:ext>
            </a:extLst>
          </p:cNvPr>
          <p:cNvSpPr>
            <a:spLocks noGrp="1"/>
          </p:cNvSpPr>
          <p:nvPr>
            <p:ph type="sldNum" sz="quarter" idx="12"/>
          </p:nvPr>
        </p:nvSpPr>
        <p:spPr/>
        <p:txBody>
          <a:bodyPr/>
          <a:lstStyle/>
          <a:p>
            <a:fld id="{90549E1B-9A3C-4075-9DD4-972AECE61183}" type="slidenum">
              <a:rPr lang="en-US" smtClean="0"/>
              <a:t>‹#›</a:t>
            </a:fld>
            <a:endParaRPr lang="en-US" dirty="0"/>
          </a:p>
        </p:txBody>
      </p:sp>
      <p:pic>
        <p:nvPicPr>
          <p:cNvPr id="9" name="Picture 8" descr="Logo&#10;&#10;Description automatically generated with medium confidence">
            <a:extLst>
              <a:ext uri="{FF2B5EF4-FFF2-40B4-BE49-F238E27FC236}">
                <a16:creationId xmlns:a16="http://schemas.microsoft.com/office/drawing/2014/main" id="{3482A760-1DA5-434C-9E86-D86301C81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32174" y="6251532"/>
            <a:ext cx="927651" cy="469943"/>
          </a:xfrm>
          <a:prstGeom prst="rect">
            <a:avLst/>
          </a:prstGeom>
        </p:spPr>
      </p:pic>
    </p:spTree>
    <p:extLst>
      <p:ext uri="{BB962C8B-B14F-4D97-AF65-F5344CB8AC3E}">
        <p14:creationId xmlns:p14="http://schemas.microsoft.com/office/powerpoint/2010/main" val="359943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AF6-C3FE-4173-8C3E-F1563711B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6F0B6-D32F-48DD-B07C-35403ED516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2AABF-1FA5-421D-87F9-6F0EC0F90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52695-B3CD-49AE-A0C2-BC6CE4CFB994}"/>
              </a:ext>
            </a:extLst>
          </p:cNvPr>
          <p:cNvSpPr>
            <a:spLocks noGrp="1"/>
          </p:cNvSpPr>
          <p:nvPr>
            <p:ph type="dt" sz="half" idx="10"/>
          </p:nvPr>
        </p:nvSpPr>
        <p:spPr/>
        <p:txBody>
          <a:bodyPr/>
          <a:lstStyle/>
          <a:p>
            <a:fld id="{24A8C5B6-9DAE-4900-A974-269204DCB92D}" type="datetime1">
              <a:rPr lang="en-US" smtClean="0"/>
              <a:t>10/17/2022</a:t>
            </a:fld>
            <a:endParaRPr lang="en-US" dirty="0"/>
          </a:p>
        </p:txBody>
      </p:sp>
      <p:sp>
        <p:nvSpPr>
          <p:cNvPr id="6" name="Footer Placeholder 5">
            <a:extLst>
              <a:ext uri="{FF2B5EF4-FFF2-40B4-BE49-F238E27FC236}">
                <a16:creationId xmlns:a16="http://schemas.microsoft.com/office/drawing/2014/main" id="{B3F1D2C7-9427-4A79-98DA-6F0F2A845D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B59977-4D18-4979-9523-A74DB70DAFD2}"/>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148205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CE2E-7C7F-4EEA-A762-0507F61BC6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9B9B0-BF5D-4FA5-864F-6C94F9CE4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25C5F-3E57-435B-A59D-94791A6B7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079C1-AC4A-4A60-98F6-698D6BE92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670D6-D180-40CF-95FC-B0A36F423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69714-8656-4B87-8B35-AC06F351003D}"/>
              </a:ext>
            </a:extLst>
          </p:cNvPr>
          <p:cNvSpPr>
            <a:spLocks noGrp="1"/>
          </p:cNvSpPr>
          <p:nvPr>
            <p:ph type="dt" sz="half" idx="10"/>
          </p:nvPr>
        </p:nvSpPr>
        <p:spPr/>
        <p:txBody>
          <a:bodyPr/>
          <a:lstStyle/>
          <a:p>
            <a:fld id="{93857622-9042-44B1-B208-7C7EA1946EA8}" type="datetime1">
              <a:rPr lang="en-US" smtClean="0"/>
              <a:t>10/17/2022</a:t>
            </a:fld>
            <a:endParaRPr lang="en-US" dirty="0"/>
          </a:p>
        </p:txBody>
      </p:sp>
      <p:sp>
        <p:nvSpPr>
          <p:cNvPr id="8" name="Footer Placeholder 7">
            <a:extLst>
              <a:ext uri="{FF2B5EF4-FFF2-40B4-BE49-F238E27FC236}">
                <a16:creationId xmlns:a16="http://schemas.microsoft.com/office/drawing/2014/main" id="{00F43116-2C98-4941-B8EF-592D8E299B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06856D-D838-4BFD-BA61-93133FBB7B84}"/>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91183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50D4-9C6D-4B98-A0C6-19915E68D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9CF54-BB96-436A-978A-6AEA653B9A1E}"/>
              </a:ext>
            </a:extLst>
          </p:cNvPr>
          <p:cNvSpPr>
            <a:spLocks noGrp="1"/>
          </p:cNvSpPr>
          <p:nvPr>
            <p:ph type="dt" sz="half" idx="10"/>
          </p:nvPr>
        </p:nvSpPr>
        <p:spPr/>
        <p:txBody>
          <a:bodyPr/>
          <a:lstStyle/>
          <a:p>
            <a:fld id="{507315E3-4736-44CC-92ED-E7C5402AD2B7}" type="datetime1">
              <a:rPr lang="en-US" smtClean="0"/>
              <a:t>10/17/2022</a:t>
            </a:fld>
            <a:endParaRPr lang="en-US" dirty="0"/>
          </a:p>
        </p:txBody>
      </p:sp>
      <p:sp>
        <p:nvSpPr>
          <p:cNvPr id="4" name="Footer Placeholder 3">
            <a:extLst>
              <a:ext uri="{FF2B5EF4-FFF2-40B4-BE49-F238E27FC236}">
                <a16:creationId xmlns:a16="http://schemas.microsoft.com/office/drawing/2014/main" id="{00F8C65B-E84E-4821-B4B1-C9FF45508B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358583-53F6-426D-B333-22AD56386E25}"/>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00669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A6F66-BAB4-4CF0-A389-EA85ED7E66ED}"/>
              </a:ext>
            </a:extLst>
          </p:cNvPr>
          <p:cNvSpPr>
            <a:spLocks noGrp="1"/>
          </p:cNvSpPr>
          <p:nvPr>
            <p:ph type="dt" sz="half" idx="10"/>
          </p:nvPr>
        </p:nvSpPr>
        <p:spPr/>
        <p:txBody>
          <a:bodyPr/>
          <a:lstStyle/>
          <a:p>
            <a:fld id="{52EC6EEA-3481-48AB-BD99-C703C6FB1097}" type="datetime1">
              <a:rPr lang="en-US" smtClean="0"/>
              <a:t>10/17/2022</a:t>
            </a:fld>
            <a:endParaRPr lang="en-US" dirty="0"/>
          </a:p>
        </p:txBody>
      </p:sp>
      <p:sp>
        <p:nvSpPr>
          <p:cNvPr id="3" name="Footer Placeholder 2">
            <a:extLst>
              <a:ext uri="{FF2B5EF4-FFF2-40B4-BE49-F238E27FC236}">
                <a16:creationId xmlns:a16="http://schemas.microsoft.com/office/drawing/2014/main" id="{C80B3EE5-3D52-4D27-8D45-17423EB807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9B2262-3DC8-466C-A6D1-2D8D57CF9AF1}"/>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12109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367D-6B4D-4969-8CB9-3BB288BA7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E03E5-1911-4F84-8115-9EBA4B018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2AFA6-7E3E-4748-9746-29F97B0D0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4880B-754E-409C-8847-3C4D0E33331C}"/>
              </a:ext>
            </a:extLst>
          </p:cNvPr>
          <p:cNvSpPr>
            <a:spLocks noGrp="1"/>
          </p:cNvSpPr>
          <p:nvPr>
            <p:ph type="dt" sz="half" idx="10"/>
          </p:nvPr>
        </p:nvSpPr>
        <p:spPr/>
        <p:txBody>
          <a:bodyPr/>
          <a:lstStyle/>
          <a:p>
            <a:fld id="{330A2C7C-375E-42C3-8AE6-71547FF0A3C0}" type="datetime1">
              <a:rPr lang="en-US" smtClean="0"/>
              <a:t>10/17/2022</a:t>
            </a:fld>
            <a:endParaRPr lang="en-US" dirty="0"/>
          </a:p>
        </p:txBody>
      </p:sp>
      <p:sp>
        <p:nvSpPr>
          <p:cNvPr id="6" name="Footer Placeholder 5">
            <a:extLst>
              <a:ext uri="{FF2B5EF4-FFF2-40B4-BE49-F238E27FC236}">
                <a16:creationId xmlns:a16="http://schemas.microsoft.com/office/drawing/2014/main" id="{A5CA11CA-6FF7-42E3-878B-A3DB8625FE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5FBA11-A744-45D3-803E-2352FF407F9A}"/>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75868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EBC9-E55E-4D56-8B55-C415AC8C7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27D4D4-79B9-43BB-BE79-7C45CF932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C168B5-F5B0-40CE-8010-A572D6C7B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CA4F0-6C70-433B-9AA6-ACF1712AF3B0}"/>
              </a:ext>
            </a:extLst>
          </p:cNvPr>
          <p:cNvSpPr>
            <a:spLocks noGrp="1"/>
          </p:cNvSpPr>
          <p:nvPr>
            <p:ph type="dt" sz="half" idx="10"/>
          </p:nvPr>
        </p:nvSpPr>
        <p:spPr/>
        <p:txBody>
          <a:bodyPr/>
          <a:lstStyle/>
          <a:p>
            <a:fld id="{62185B45-D06A-4FCE-B66A-5CB364283962}" type="datetime1">
              <a:rPr lang="en-US" smtClean="0"/>
              <a:t>10/17/2022</a:t>
            </a:fld>
            <a:endParaRPr lang="en-US" dirty="0"/>
          </a:p>
        </p:txBody>
      </p:sp>
      <p:sp>
        <p:nvSpPr>
          <p:cNvPr id="6" name="Footer Placeholder 5">
            <a:extLst>
              <a:ext uri="{FF2B5EF4-FFF2-40B4-BE49-F238E27FC236}">
                <a16:creationId xmlns:a16="http://schemas.microsoft.com/office/drawing/2014/main" id="{A3D2D46E-9CB0-4965-A4A1-6B263252FD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776BC8-81E3-47BB-85E5-B9442F2BF918}"/>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83449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77AF65-491D-4AFD-9A65-DD2AE555FC91}"/>
              </a:ext>
            </a:extLst>
          </p:cNvPr>
          <p:cNvSpPr/>
          <p:nvPr userDrawn="1"/>
        </p:nvSpPr>
        <p:spPr>
          <a:xfrm>
            <a:off x="79513" y="79514"/>
            <a:ext cx="12006470" cy="641336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3FDB746-CE4D-46A3-8E6F-66FCF996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4771C96-D3F8-4D5B-B519-6C17D810669E}"/>
              </a:ext>
            </a:extLst>
          </p:cNvPr>
          <p:cNvSpPr/>
          <p:nvPr userDrawn="1"/>
        </p:nvSpPr>
        <p:spPr>
          <a:xfrm>
            <a:off x="0" y="6176963"/>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0D6F825-008D-4062-A41D-1DE49086F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ACC23-54C2-4AD8-8B0B-C8A1D5315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dirty="0"/>
              <a:t>CONFIDENTIAL DRAFT - </a:t>
            </a:r>
            <a:fld id="{BFC87A35-DF8B-4EF1-9954-0EF44290BF40}" type="datetime1">
              <a:rPr lang="en-US" smtClean="0"/>
              <a:t>10/17/2022</a:t>
            </a:fld>
            <a:endParaRPr lang="en-US" dirty="0"/>
          </a:p>
        </p:txBody>
      </p:sp>
      <p:sp>
        <p:nvSpPr>
          <p:cNvPr id="5" name="Footer Placeholder 4">
            <a:extLst>
              <a:ext uri="{FF2B5EF4-FFF2-40B4-BE49-F238E27FC236}">
                <a16:creationId xmlns:a16="http://schemas.microsoft.com/office/drawing/2014/main" id="{EBF352AA-FD5D-4090-903E-B4677703B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A176705-661A-4295-AF06-3BE0FD849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0549E1B-9A3C-4075-9DD4-972AECE61183}" type="slidenum">
              <a:rPr lang="en-US" smtClean="0"/>
              <a:pPr/>
              <a:t>‹#›</a:t>
            </a:fld>
            <a:endParaRPr lang="en-US" dirty="0"/>
          </a:p>
        </p:txBody>
      </p:sp>
    </p:spTree>
    <p:extLst>
      <p:ext uri="{BB962C8B-B14F-4D97-AF65-F5344CB8AC3E}">
        <p14:creationId xmlns:p14="http://schemas.microsoft.com/office/powerpoint/2010/main" val="273059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7516-86F6-4FDF-BC1F-BC84A3E83C0D}"/>
              </a:ext>
            </a:extLst>
          </p:cNvPr>
          <p:cNvSpPr>
            <a:spLocks noGrp="1"/>
          </p:cNvSpPr>
          <p:nvPr>
            <p:ph type="ctrTitle"/>
          </p:nvPr>
        </p:nvSpPr>
        <p:spPr>
          <a:xfrm>
            <a:off x="1322070" y="2057399"/>
            <a:ext cx="9547860" cy="1371601"/>
          </a:xfrm>
        </p:spPr>
        <p:txBody>
          <a:bodyPr>
            <a:normAutofit/>
          </a:bodyPr>
          <a:lstStyle/>
          <a:p>
            <a:r>
              <a:rPr lang="en-US" sz="4000" dirty="0" smtClean="0">
                <a:latin typeface="Franklin Gothic Demi Cond" panose="020B0706030402020204" pitchFamily="34" charset="0"/>
              </a:rPr>
              <a:t>ECONOMIC AND REVENUE REVIEW AND UPDATE</a:t>
            </a:r>
            <a:endParaRPr lang="en-US" sz="4000" dirty="0">
              <a:solidFill>
                <a:srgbClr val="FF0000"/>
              </a:solidFill>
              <a:latin typeface="Franklin Gothic Demi Cond" panose="020B0706030402020204" pitchFamily="34" charset="0"/>
            </a:endParaRPr>
          </a:p>
        </p:txBody>
      </p:sp>
      <p:sp>
        <p:nvSpPr>
          <p:cNvPr id="3" name="Subtitle 2">
            <a:extLst>
              <a:ext uri="{FF2B5EF4-FFF2-40B4-BE49-F238E27FC236}">
                <a16:creationId xmlns:a16="http://schemas.microsoft.com/office/drawing/2014/main" id="{6CA2247F-82D4-49C3-84AC-068AECD2440E}"/>
              </a:ext>
            </a:extLst>
          </p:cNvPr>
          <p:cNvSpPr>
            <a:spLocks noGrp="1"/>
          </p:cNvSpPr>
          <p:nvPr>
            <p:ph type="subTitle" idx="1"/>
          </p:nvPr>
        </p:nvSpPr>
        <p:spPr>
          <a:xfrm>
            <a:off x="685060" y="3824878"/>
            <a:ext cx="10821880" cy="2125133"/>
          </a:xfrm>
        </p:spPr>
        <p:txBody>
          <a:bodyPr>
            <a:normAutofit fontScale="77500" lnSpcReduction="20000"/>
          </a:bodyPr>
          <a:lstStyle/>
          <a:p>
            <a:r>
              <a:rPr lang="en-US" sz="3100" b="1" cap="all" dirty="0" smtClean="0">
                <a:latin typeface="Franklin Gothic Book" panose="020B0503020102020204" pitchFamily="34" charset="0"/>
              </a:rPr>
              <a:t>Briefing </a:t>
            </a:r>
            <a:r>
              <a:rPr lang="en-US" sz="3100" b="1" cap="all" dirty="0">
                <a:latin typeface="Franklin Gothic Book" panose="020B0503020102020204" pitchFamily="34" charset="0"/>
              </a:rPr>
              <a:t>for New </a:t>
            </a:r>
            <a:r>
              <a:rPr lang="en-US" sz="3100" b="1" cap="all" dirty="0" smtClean="0">
                <a:latin typeface="Franklin Gothic Book" panose="020B0503020102020204" pitchFamily="34" charset="0"/>
              </a:rPr>
              <a:t>college and university Board </a:t>
            </a:r>
            <a:r>
              <a:rPr lang="en-US" sz="3100" b="1" cap="all" dirty="0">
                <a:latin typeface="Franklin Gothic Book" panose="020B0503020102020204" pitchFamily="34" charset="0"/>
              </a:rPr>
              <a:t>of Visitors </a:t>
            </a:r>
            <a:r>
              <a:rPr lang="en-US" sz="3100" b="1" cap="all" dirty="0" smtClean="0">
                <a:latin typeface="Franklin Gothic Book" panose="020B0503020102020204" pitchFamily="34" charset="0"/>
              </a:rPr>
              <a:t>Members</a:t>
            </a:r>
          </a:p>
          <a:p>
            <a:endParaRPr lang="en-US" b="1" cap="all" dirty="0">
              <a:latin typeface="Franklin Gothic Book" panose="020B0503020102020204" pitchFamily="34" charset="0"/>
            </a:endParaRPr>
          </a:p>
          <a:p>
            <a:pPr marL="342900" indent="-342900">
              <a:spcBef>
                <a:spcPct val="20000"/>
              </a:spcBef>
              <a:buSzPct val="125000"/>
            </a:pPr>
            <a:r>
              <a:rPr lang="en-US" spc="110" dirty="0">
                <a:latin typeface="Franklin Gothic Demi" panose="020B0703020102020204" pitchFamily="34" charset="0"/>
              </a:rPr>
              <a:t>Stephen E. Cummings</a:t>
            </a:r>
          </a:p>
          <a:p>
            <a:pPr marL="342900" indent="-342900">
              <a:spcBef>
                <a:spcPct val="20000"/>
              </a:spcBef>
              <a:buSzPct val="125000"/>
            </a:pPr>
            <a:r>
              <a:rPr lang="en-US" dirty="0">
                <a:latin typeface="Franklin Gothic Book" panose="020B0503020102020204" pitchFamily="34" charset="0"/>
              </a:rPr>
              <a:t>Secretary of Finance</a:t>
            </a:r>
          </a:p>
          <a:p>
            <a:pPr marL="342900" indent="-342900">
              <a:spcBef>
                <a:spcPct val="20000"/>
              </a:spcBef>
              <a:buSzPct val="125000"/>
            </a:pPr>
            <a:r>
              <a:rPr lang="en-US" dirty="0">
                <a:latin typeface="Franklin Gothic Book" panose="020B0503020102020204" pitchFamily="34" charset="0"/>
              </a:rPr>
              <a:t>Commonwealth of Virginia</a:t>
            </a:r>
          </a:p>
          <a:p>
            <a:pPr marL="342900" indent="-342900">
              <a:spcBef>
                <a:spcPct val="20000"/>
              </a:spcBef>
              <a:buSzPct val="125000"/>
            </a:pPr>
            <a:r>
              <a:rPr lang="en-US" u="sng" dirty="0">
                <a:latin typeface="Franklin Gothic Book" panose="020B0503020102020204" pitchFamily="34" charset="0"/>
              </a:rPr>
              <a:t>www.finance.virginia.gov</a:t>
            </a:r>
          </a:p>
          <a:p>
            <a:pPr marL="342900" indent="-342900">
              <a:spcBef>
                <a:spcPct val="20000"/>
              </a:spcBef>
              <a:buSzPct val="125000"/>
            </a:pPr>
            <a:r>
              <a:rPr lang="en-US" dirty="0" smtClean="0">
                <a:latin typeface="Franklin Gothic Book" panose="020B0503020102020204" pitchFamily="34" charset="0"/>
              </a:rPr>
              <a:t>October </a:t>
            </a:r>
            <a:r>
              <a:rPr lang="en-US" dirty="0">
                <a:latin typeface="Franklin Gothic Book" panose="020B0503020102020204" pitchFamily="34" charset="0"/>
              </a:rPr>
              <a:t>2022</a:t>
            </a:r>
          </a:p>
          <a:p>
            <a:endParaRPr lang="en-US" b="1" cap="all" dirty="0">
              <a:latin typeface="Franklin Gothic Book" panose="020B0503020102020204" pitchFamily="34" charset="0"/>
            </a:endParaRPr>
          </a:p>
        </p:txBody>
      </p:sp>
      <p:pic>
        <p:nvPicPr>
          <p:cNvPr id="4" name="Picture 3"/>
          <p:cNvPicPr>
            <a:picLocks noChangeAspect="1"/>
          </p:cNvPicPr>
          <p:nvPr/>
        </p:nvPicPr>
        <p:blipFill>
          <a:blip r:embed="rId3"/>
          <a:stretch>
            <a:fillRect/>
          </a:stretch>
        </p:blipFill>
        <p:spPr>
          <a:xfrm>
            <a:off x="5163231" y="611109"/>
            <a:ext cx="1865538" cy="1865538"/>
          </a:xfrm>
          <a:prstGeom prst="rect">
            <a:avLst/>
          </a:prstGeom>
        </p:spPr>
      </p:pic>
    </p:spTree>
    <p:extLst>
      <p:ext uri="{BB962C8B-B14F-4D97-AF65-F5344CB8AC3E}">
        <p14:creationId xmlns:p14="http://schemas.microsoft.com/office/powerpoint/2010/main" val="240325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190"/>
          </a:xfrm>
        </p:spPr>
        <p:txBody>
          <a:bodyPr>
            <a:noAutofit/>
          </a:bodyPr>
          <a:lstStyle/>
          <a:p>
            <a:r>
              <a:rPr lang="en-US" sz="4000" dirty="0" smtClean="0"/>
              <a:t>THE JOB MARKET REMAINS STABLE</a:t>
            </a:r>
            <a:endParaRPr lang="en-US" sz="4000" dirty="0"/>
          </a:p>
        </p:txBody>
      </p:sp>
      <p:sp>
        <p:nvSpPr>
          <p:cNvPr id="5" name="Slide Number Placeholder 4"/>
          <p:cNvSpPr>
            <a:spLocks noGrp="1"/>
          </p:cNvSpPr>
          <p:nvPr>
            <p:ph type="sldNum" sz="quarter" idx="12"/>
          </p:nvPr>
        </p:nvSpPr>
        <p:spPr/>
        <p:txBody>
          <a:bodyPr/>
          <a:lstStyle/>
          <a:p>
            <a:fld id="{90549E1B-9A3C-4075-9DD4-972AECE61183}" type="slidenum">
              <a:rPr lang="en-US" smtClean="0"/>
              <a:t>10</a:t>
            </a:fld>
            <a:endParaRPr lang="en-US" dirty="0"/>
          </a:p>
        </p:txBody>
      </p:sp>
      <p:sp>
        <p:nvSpPr>
          <p:cNvPr id="15" name="TextBox 14"/>
          <p:cNvSpPr txBox="1"/>
          <p:nvPr/>
        </p:nvSpPr>
        <p:spPr>
          <a:xfrm>
            <a:off x="838200" y="5881203"/>
            <a:ext cx="4868705" cy="276999"/>
          </a:xfrm>
          <a:prstGeom prst="rect">
            <a:avLst/>
          </a:prstGeom>
          <a:noFill/>
        </p:spPr>
        <p:txBody>
          <a:bodyPr wrap="none" rtlCol="0">
            <a:spAutoFit/>
          </a:bodyPr>
          <a:lstStyle/>
          <a:p>
            <a:r>
              <a:rPr lang="en-US" sz="1200" dirty="0" smtClean="0"/>
              <a:t>Source: Federal Reserve Bank of Saint Louis; Bureau of Labor Statistics </a:t>
            </a:r>
            <a:endParaRPr lang="en-US" sz="1200" dirty="0"/>
          </a:p>
        </p:txBody>
      </p:sp>
      <p:graphicFrame>
        <p:nvGraphicFramePr>
          <p:cNvPr id="13" name="Chart 12"/>
          <p:cNvGraphicFramePr>
            <a:graphicFrameLocks/>
          </p:cNvGraphicFramePr>
          <p:nvPr>
            <p:extLst/>
          </p:nvPr>
        </p:nvGraphicFramePr>
        <p:xfrm>
          <a:off x="661922" y="1134316"/>
          <a:ext cx="4893926" cy="2429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6326121" y="1134316"/>
          <a:ext cx="4881730" cy="2429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52964996"/>
              </p:ext>
            </p:extLst>
          </p:nvPr>
        </p:nvGraphicFramePr>
        <p:xfrm>
          <a:off x="6326121" y="3563431"/>
          <a:ext cx="4881730" cy="23165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3181332758"/>
              </p:ext>
            </p:extLst>
          </p:nvPr>
        </p:nvGraphicFramePr>
        <p:xfrm>
          <a:off x="661922" y="3452089"/>
          <a:ext cx="4893926" cy="24278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8381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63438"/>
            <a:ext cx="11337029" cy="999672"/>
          </a:xfrm>
        </p:spPr>
        <p:txBody>
          <a:bodyPr>
            <a:noAutofit/>
          </a:bodyPr>
          <a:lstStyle/>
          <a:p>
            <a:r>
              <a:rPr lang="en-US" sz="4000" dirty="0" smtClean="0"/>
              <a:t>INFLATION IS TAKING MORE OF FAMILIES’ PAYCHECKS</a:t>
            </a:r>
            <a:endParaRPr lang="en-US" sz="4000" dirty="0"/>
          </a:p>
        </p:txBody>
      </p:sp>
      <p:sp>
        <p:nvSpPr>
          <p:cNvPr id="4" name="Slide Number Placeholder 3"/>
          <p:cNvSpPr>
            <a:spLocks noGrp="1"/>
          </p:cNvSpPr>
          <p:nvPr>
            <p:ph type="sldNum" sz="quarter" idx="12"/>
          </p:nvPr>
        </p:nvSpPr>
        <p:spPr/>
        <p:txBody>
          <a:bodyPr/>
          <a:lstStyle/>
          <a:p>
            <a:fld id="{90549E1B-9A3C-4075-9DD4-972AECE61183}" type="slidenum">
              <a:rPr lang="en-US" smtClean="0"/>
              <a:t>11</a:t>
            </a:fld>
            <a:endParaRPr lang="en-US" dirty="0"/>
          </a:p>
        </p:txBody>
      </p:sp>
      <p:sp>
        <p:nvSpPr>
          <p:cNvPr id="12" name="TextBox 11"/>
          <p:cNvSpPr txBox="1"/>
          <p:nvPr/>
        </p:nvSpPr>
        <p:spPr>
          <a:xfrm>
            <a:off x="520148" y="5929152"/>
            <a:ext cx="9157700" cy="276999"/>
          </a:xfrm>
          <a:prstGeom prst="rect">
            <a:avLst/>
          </a:prstGeom>
          <a:noFill/>
        </p:spPr>
        <p:txBody>
          <a:bodyPr wrap="none" rtlCol="0">
            <a:spAutoFit/>
          </a:bodyPr>
          <a:lstStyle/>
          <a:p>
            <a:r>
              <a:rPr lang="en-US" sz="1200" dirty="0" smtClean="0"/>
              <a:t>Source: </a:t>
            </a:r>
            <a:r>
              <a:rPr lang="en-US" sz="1200" dirty="0"/>
              <a:t>Average Hourly Earnings of All Employees, Total </a:t>
            </a:r>
            <a:r>
              <a:rPr lang="en-US" sz="1200" dirty="0" smtClean="0"/>
              <a:t>Private; Consumer Price Index for All Urban Consumers; </a:t>
            </a:r>
            <a:r>
              <a:rPr lang="en-US" sz="1200" dirty="0"/>
              <a:t>Bureau of Labor Statistics </a:t>
            </a:r>
          </a:p>
        </p:txBody>
      </p:sp>
      <p:graphicFrame>
        <p:nvGraphicFramePr>
          <p:cNvPr id="11" name="Chart 10"/>
          <p:cNvGraphicFramePr>
            <a:graphicFrameLocks/>
          </p:cNvGraphicFramePr>
          <p:nvPr>
            <p:extLst>
              <p:ext uri="{D42A27DB-BD31-4B8C-83A1-F6EECF244321}">
                <p14:modId xmlns:p14="http://schemas.microsoft.com/office/powerpoint/2010/main" val="3520488090"/>
              </p:ext>
            </p:extLst>
          </p:nvPr>
        </p:nvGraphicFramePr>
        <p:xfrm>
          <a:off x="836704" y="1267285"/>
          <a:ext cx="4572000" cy="2400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400253343"/>
              </p:ext>
            </p:extLst>
          </p:nvPr>
        </p:nvGraphicFramePr>
        <p:xfrm>
          <a:off x="670449" y="3607857"/>
          <a:ext cx="4572000" cy="23172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190940632"/>
              </p:ext>
            </p:extLst>
          </p:nvPr>
        </p:nvGraphicFramePr>
        <p:xfrm>
          <a:off x="6538369" y="1267285"/>
          <a:ext cx="4572000" cy="240086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931233" y="1457034"/>
            <a:ext cx="6017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Food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13.5%</a:t>
            </a:r>
            <a:endParaRPr kumimoji="0" lang="en-US" sz="120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14" name="TextBox 13"/>
          <p:cNvSpPr txBox="1"/>
          <p:nvPr/>
        </p:nvSpPr>
        <p:spPr>
          <a:xfrm>
            <a:off x="10932861" y="1918699"/>
            <a:ext cx="7366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All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8.2%</a:t>
            </a:r>
            <a:endParaRPr kumimoji="0" lang="en-US" sz="1200" i="0" u="none" strike="noStrike" kern="1200" cap="none" spc="0" normalizeH="0" baseline="0" noProof="0" dirty="0">
              <a:ln>
                <a:noFill/>
              </a:ln>
              <a:solidFill>
                <a:srgbClr val="000000"/>
              </a:solidFill>
              <a:effectLst/>
              <a:uLnTx/>
              <a:uFillTx/>
              <a:latin typeface="Franklin Gothic Book"/>
              <a:ea typeface="+mn-ea"/>
              <a:cs typeface="+mn-cs"/>
            </a:endParaRPr>
          </a:p>
        </p:txBody>
      </p:sp>
      <p:graphicFrame>
        <p:nvGraphicFramePr>
          <p:cNvPr id="18" name="Chart 17"/>
          <p:cNvGraphicFramePr>
            <a:graphicFrameLocks/>
          </p:cNvGraphicFramePr>
          <p:nvPr>
            <p:extLst>
              <p:ext uri="{D42A27DB-BD31-4B8C-83A1-F6EECF244321}">
                <p14:modId xmlns:p14="http://schemas.microsoft.com/office/powerpoint/2010/main" val="1077245661"/>
              </p:ext>
            </p:extLst>
          </p:nvPr>
        </p:nvGraphicFramePr>
        <p:xfrm>
          <a:off x="6459873" y="3612440"/>
          <a:ext cx="4893927" cy="24554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2807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640710" y="3556448"/>
            <a:ext cx="4711984" cy="2537333"/>
          </a:xfrm>
          <a:prstGeom prst="rect">
            <a:avLst/>
          </a:prstGeom>
        </p:spPr>
      </p:pic>
      <p:sp>
        <p:nvSpPr>
          <p:cNvPr id="2" name="Title 1"/>
          <p:cNvSpPr>
            <a:spLocks noGrp="1"/>
          </p:cNvSpPr>
          <p:nvPr>
            <p:ph type="title"/>
          </p:nvPr>
        </p:nvSpPr>
        <p:spPr>
          <a:xfrm>
            <a:off x="838200" y="295850"/>
            <a:ext cx="10515600" cy="763672"/>
          </a:xfrm>
        </p:spPr>
        <p:txBody>
          <a:bodyPr>
            <a:normAutofit/>
          </a:bodyPr>
          <a:lstStyle/>
          <a:p>
            <a:r>
              <a:rPr lang="en-US" dirty="0" smtClean="0"/>
              <a:t>OTHER ECONOMIC DATA ARE MIXED</a:t>
            </a:r>
            <a:endParaRPr lang="en-US" dirty="0"/>
          </a:p>
        </p:txBody>
      </p:sp>
      <p:sp>
        <p:nvSpPr>
          <p:cNvPr id="5" name="Slide Number Placeholder 4"/>
          <p:cNvSpPr>
            <a:spLocks noGrp="1"/>
          </p:cNvSpPr>
          <p:nvPr>
            <p:ph type="sldNum" sz="quarter" idx="12"/>
          </p:nvPr>
        </p:nvSpPr>
        <p:spPr/>
        <p:txBody>
          <a:bodyPr/>
          <a:lstStyle/>
          <a:p>
            <a:fld id="{90549E1B-9A3C-4075-9DD4-972AECE61183}" type="slidenum">
              <a:rPr lang="en-US" smtClean="0"/>
              <a:t>12</a:t>
            </a:fld>
            <a:endParaRPr lang="en-US" dirty="0"/>
          </a:p>
        </p:txBody>
      </p:sp>
      <p:sp>
        <p:nvSpPr>
          <p:cNvPr id="10" name="TextBox 9"/>
          <p:cNvSpPr txBox="1"/>
          <p:nvPr/>
        </p:nvSpPr>
        <p:spPr>
          <a:xfrm>
            <a:off x="9109053" y="3839186"/>
            <a:ext cx="13403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30-Year Mortgage</a:t>
            </a:r>
            <a:endParaRPr kumimoji="0" lang="en-US" sz="120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11" name="TextBox 10"/>
          <p:cNvSpPr txBox="1"/>
          <p:nvPr/>
        </p:nvSpPr>
        <p:spPr>
          <a:xfrm>
            <a:off x="8357321" y="4908119"/>
            <a:ext cx="11819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2-Year Treasury</a:t>
            </a:r>
            <a:endParaRPr kumimoji="0" lang="en-US" sz="120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12" name="TextBox 11"/>
          <p:cNvSpPr txBox="1"/>
          <p:nvPr/>
        </p:nvSpPr>
        <p:spPr>
          <a:xfrm>
            <a:off x="10667091" y="4954285"/>
            <a:ext cx="6856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Fed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rgbClr val="000000"/>
                </a:solidFill>
                <a:effectLst/>
                <a:uLnTx/>
                <a:uFillTx/>
                <a:latin typeface="Franklin Gothic Book"/>
                <a:ea typeface="+mn-ea"/>
                <a:cs typeface="+mn-cs"/>
              </a:rPr>
              <a:t>Funds</a:t>
            </a:r>
            <a:endParaRPr kumimoji="0" lang="en-US" sz="120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15" name="TextBox 14"/>
          <p:cNvSpPr txBox="1"/>
          <p:nvPr/>
        </p:nvSpPr>
        <p:spPr>
          <a:xfrm>
            <a:off x="838200" y="5881203"/>
            <a:ext cx="6950172" cy="276999"/>
          </a:xfrm>
          <a:prstGeom prst="rect">
            <a:avLst/>
          </a:prstGeom>
          <a:noFill/>
        </p:spPr>
        <p:txBody>
          <a:bodyPr wrap="none" rtlCol="0">
            <a:spAutoFit/>
          </a:bodyPr>
          <a:lstStyle/>
          <a:p>
            <a:r>
              <a:rPr lang="en-US" sz="1200" dirty="0" smtClean="0"/>
              <a:t>Source: Federal Reserve Bank of Saint Louis; Bureau of Labor Statistics, </a:t>
            </a:r>
            <a:r>
              <a:rPr lang="en-US" sz="1200" dirty="0">
                <a:solidFill>
                  <a:srgbClr val="000000"/>
                </a:solidFill>
              </a:rPr>
              <a:t>Virginia Association of Realtors</a:t>
            </a:r>
            <a:r>
              <a:rPr lang="en-US" sz="1200" dirty="0" smtClean="0"/>
              <a:t> </a:t>
            </a:r>
            <a:endParaRPr lang="en-US" sz="1200" dirty="0"/>
          </a:p>
        </p:txBody>
      </p:sp>
      <p:graphicFrame>
        <p:nvGraphicFramePr>
          <p:cNvPr id="13" name="Chart 12"/>
          <p:cNvGraphicFramePr>
            <a:graphicFrameLocks/>
          </p:cNvGraphicFramePr>
          <p:nvPr>
            <p:extLst>
              <p:ext uri="{D42A27DB-BD31-4B8C-83A1-F6EECF244321}">
                <p14:modId xmlns:p14="http://schemas.microsoft.com/office/powerpoint/2010/main" val="3014159519"/>
              </p:ext>
            </p:extLst>
          </p:nvPr>
        </p:nvGraphicFramePr>
        <p:xfrm>
          <a:off x="6474902" y="946292"/>
          <a:ext cx="4877792" cy="2496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434952681"/>
              </p:ext>
            </p:extLst>
          </p:nvPr>
        </p:nvGraphicFramePr>
        <p:xfrm>
          <a:off x="853394" y="1080519"/>
          <a:ext cx="4705109" cy="2607095"/>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p:cNvCxnSpPr/>
          <p:nvPr/>
        </p:nvCxnSpPr>
        <p:spPr>
          <a:xfrm>
            <a:off x="4258746" y="1608474"/>
            <a:ext cx="1158642" cy="83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5417388" y="1608474"/>
            <a:ext cx="142067" cy="604682"/>
          </a:xfrm>
          <a:prstGeom prst="rightBrac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5589251" y="1780010"/>
            <a:ext cx="606256" cy="261610"/>
          </a:xfrm>
          <a:prstGeom prst="rect">
            <a:avLst/>
          </a:prstGeom>
          <a:noFill/>
        </p:spPr>
        <p:txBody>
          <a:bodyPr wrap="none" rtlCol="0">
            <a:spAutoFit/>
          </a:bodyPr>
          <a:lstStyle/>
          <a:p>
            <a:r>
              <a:rPr lang="en-US" sz="1050" dirty="0" smtClean="0"/>
              <a:t>-24.7%</a:t>
            </a:r>
            <a:endParaRPr lang="en-US" sz="1050" dirty="0"/>
          </a:p>
        </p:txBody>
      </p:sp>
      <p:cxnSp>
        <p:nvCxnSpPr>
          <p:cNvPr id="22" name="Straight Connector 21"/>
          <p:cNvCxnSpPr/>
          <p:nvPr/>
        </p:nvCxnSpPr>
        <p:spPr>
          <a:xfrm>
            <a:off x="4061203" y="4249048"/>
            <a:ext cx="1158642" cy="83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5353376" y="4244585"/>
            <a:ext cx="125767" cy="266831"/>
          </a:xfrm>
          <a:prstGeom prst="rightBrace">
            <a:avLst>
              <a:gd name="adj1" fmla="val 17478"/>
              <a:gd name="adj2"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5520357" y="4240325"/>
            <a:ext cx="583814" cy="253916"/>
          </a:xfrm>
          <a:prstGeom prst="rect">
            <a:avLst/>
          </a:prstGeom>
          <a:noFill/>
        </p:spPr>
        <p:txBody>
          <a:bodyPr wrap="none" rtlCol="0">
            <a:spAutoFit/>
          </a:bodyPr>
          <a:lstStyle/>
          <a:p>
            <a:r>
              <a:rPr lang="en-US" sz="1050" dirty="0" smtClean="0"/>
              <a:t>-16.5%</a:t>
            </a:r>
            <a:endParaRPr lang="en-US" sz="1050" dirty="0"/>
          </a:p>
        </p:txBody>
      </p:sp>
      <p:graphicFrame>
        <p:nvGraphicFramePr>
          <p:cNvPr id="14" name="Chart 13"/>
          <p:cNvGraphicFramePr>
            <a:graphicFrameLocks/>
          </p:cNvGraphicFramePr>
          <p:nvPr>
            <p:extLst>
              <p:ext uri="{D42A27DB-BD31-4B8C-83A1-F6EECF244321}">
                <p14:modId xmlns:p14="http://schemas.microsoft.com/office/powerpoint/2010/main" val="1412680759"/>
              </p:ext>
            </p:extLst>
          </p:nvPr>
        </p:nvGraphicFramePr>
        <p:xfrm>
          <a:off x="838200" y="3556448"/>
          <a:ext cx="4704003" cy="23247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0378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 RECESSION IS INCREASINGLY LIKELY</a:t>
            </a:r>
            <a:endParaRPr lang="en-US" sz="4000" dirty="0"/>
          </a:p>
        </p:txBody>
      </p:sp>
      <p:sp>
        <p:nvSpPr>
          <p:cNvPr id="3" name="Content Placeholder 2"/>
          <p:cNvSpPr>
            <a:spLocks noGrp="1"/>
          </p:cNvSpPr>
          <p:nvPr>
            <p:ph idx="1"/>
          </p:nvPr>
        </p:nvSpPr>
        <p:spPr>
          <a:xfrm>
            <a:off x="838200" y="1690688"/>
            <a:ext cx="5943600" cy="4113764"/>
          </a:xfrm>
        </p:spPr>
        <p:txBody>
          <a:bodyPr>
            <a:normAutofit/>
          </a:bodyPr>
          <a:lstStyle/>
          <a:p>
            <a:pPr>
              <a:lnSpc>
                <a:spcPct val="100000"/>
              </a:lnSpc>
              <a:spcBef>
                <a:spcPts val="0"/>
              </a:spcBef>
              <a:spcAft>
                <a:spcPts val="1200"/>
              </a:spcAft>
            </a:pPr>
            <a:r>
              <a:rPr lang="en-US" sz="1800" dirty="0" smtClean="0"/>
              <a:t>Recent economic forecasts are increasingly predicting a U.S. recession.</a:t>
            </a:r>
          </a:p>
          <a:p>
            <a:pPr>
              <a:lnSpc>
                <a:spcPct val="100000"/>
              </a:lnSpc>
              <a:spcBef>
                <a:spcPts val="0"/>
              </a:spcBef>
              <a:spcAft>
                <a:spcPts val="1200"/>
              </a:spcAft>
            </a:pPr>
            <a:r>
              <a:rPr lang="en-US" sz="1800" dirty="0"/>
              <a:t>The Conference Board forecasts that economic weakness will intensify and spread more </a:t>
            </a:r>
            <a:r>
              <a:rPr lang="en-US" sz="1800" dirty="0" smtClean="0"/>
              <a:t>broadly with </a:t>
            </a:r>
            <a:r>
              <a:rPr lang="en-US" sz="1800" dirty="0"/>
              <a:t>a recession to begin before the end of </a:t>
            </a:r>
            <a:r>
              <a:rPr lang="en-US" sz="1800" dirty="0" smtClean="0"/>
              <a:t>calendar year 2022</a:t>
            </a:r>
            <a:r>
              <a:rPr lang="en-US" sz="1800" dirty="0"/>
              <a:t>. This outlook is associated with persistent inflation and rising hawkishness by the Federal </a:t>
            </a:r>
            <a:r>
              <a:rPr lang="en-US" sz="1800" dirty="0" smtClean="0"/>
              <a:t>Reserve.</a:t>
            </a:r>
            <a:endParaRPr lang="en-US" sz="1800" dirty="0"/>
          </a:p>
          <a:p>
            <a:pPr>
              <a:lnSpc>
                <a:spcPct val="100000"/>
              </a:lnSpc>
              <a:spcBef>
                <a:spcPts val="0"/>
              </a:spcBef>
              <a:spcAft>
                <a:spcPts val="1200"/>
              </a:spcAft>
            </a:pPr>
            <a:r>
              <a:rPr lang="en-US" sz="1800" dirty="0" smtClean="0"/>
              <a:t>The IHS Markit October standard forecast assumes a mild recession beginning in the fourth calendar quarter of 2022 with a weak recovering beginning in the second half of calendar year 2023.</a:t>
            </a:r>
          </a:p>
          <a:p>
            <a:pPr>
              <a:lnSpc>
                <a:spcPct val="100000"/>
              </a:lnSpc>
              <a:spcBef>
                <a:spcPts val="0"/>
              </a:spcBef>
              <a:spcAft>
                <a:spcPts val="1200"/>
              </a:spcAft>
            </a:pPr>
            <a:endParaRPr lang="en-US" sz="1800" dirty="0"/>
          </a:p>
        </p:txBody>
      </p:sp>
      <p:sp>
        <p:nvSpPr>
          <p:cNvPr id="5" name="Slide Number Placeholder 4"/>
          <p:cNvSpPr>
            <a:spLocks noGrp="1"/>
          </p:cNvSpPr>
          <p:nvPr>
            <p:ph type="sldNum" sz="quarter" idx="12"/>
          </p:nvPr>
        </p:nvSpPr>
        <p:spPr/>
        <p:txBody>
          <a:bodyPr/>
          <a:lstStyle/>
          <a:p>
            <a:fld id="{90549E1B-9A3C-4075-9DD4-972AECE61183}" type="slidenum">
              <a:rPr lang="en-US" smtClean="0"/>
              <a:t>13</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888653534"/>
              </p:ext>
            </p:extLst>
          </p:nvPr>
        </p:nvGraphicFramePr>
        <p:xfrm>
          <a:off x="6932270" y="1533904"/>
          <a:ext cx="4572000" cy="323486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flipV="1">
            <a:off x="9833229" y="2232687"/>
            <a:ext cx="0" cy="186486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33229" y="2232686"/>
            <a:ext cx="1504786" cy="307777"/>
          </a:xfrm>
          <a:prstGeom prst="rect">
            <a:avLst/>
          </a:prstGeom>
          <a:noFill/>
        </p:spPr>
        <p:txBody>
          <a:bodyPr wrap="square" rtlCol="0">
            <a:spAutoFit/>
          </a:bodyPr>
          <a:lstStyle/>
          <a:p>
            <a:pPr algn="ctr"/>
            <a:r>
              <a:rPr lang="en-US" sz="1400" dirty="0" smtClean="0">
                <a:solidFill>
                  <a:schemeClr val="bg1">
                    <a:lumMod val="50000"/>
                  </a:schemeClr>
                </a:solidFill>
              </a:rPr>
              <a:t>FORECAST</a:t>
            </a:r>
            <a:endParaRPr lang="en-US" sz="1400" dirty="0">
              <a:solidFill>
                <a:schemeClr val="bg1">
                  <a:lumMod val="50000"/>
                </a:schemeClr>
              </a:solidFill>
            </a:endParaRPr>
          </a:p>
        </p:txBody>
      </p:sp>
      <p:sp>
        <p:nvSpPr>
          <p:cNvPr id="19" name="TextBox 18"/>
          <p:cNvSpPr txBox="1"/>
          <p:nvPr/>
        </p:nvSpPr>
        <p:spPr>
          <a:xfrm>
            <a:off x="838200" y="5881203"/>
            <a:ext cx="5821274" cy="276999"/>
          </a:xfrm>
          <a:prstGeom prst="rect">
            <a:avLst/>
          </a:prstGeom>
          <a:noFill/>
        </p:spPr>
        <p:txBody>
          <a:bodyPr wrap="none" rtlCol="0">
            <a:spAutoFit/>
          </a:bodyPr>
          <a:lstStyle/>
          <a:p>
            <a:r>
              <a:rPr lang="en-US" sz="1200" dirty="0" smtClean="0"/>
              <a:t>Source:- The Conference Board (Oct 12, 2022); IHS Markit, October Standard Forecast.</a:t>
            </a:r>
            <a:endParaRPr lang="en-US" sz="1200" dirty="0"/>
          </a:p>
        </p:txBody>
      </p:sp>
    </p:spTree>
    <p:extLst>
      <p:ext uri="{BB962C8B-B14F-4D97-AF65-F5344CB8AC3E}">
        <p14:creationId xmlns:p14="http://schemas.microsoft.com/office/powerpoint/2010/main" val="200163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241981"/>
            <a:ext cx="10843846" cy="916968"/>
          </a:xfrm>
        </p:spPr>
        <p:txBody>
          <a:bodyPr/>
          <a:lstStyle/>
          <a:p>
            <a:r>
              <a:rPr lang="en-US" dirty="0" smtClean="0"/>
              <a:t>CONCLUSION</a:t>
            </a:r>
            <a:endParaRPr lang="en-US" dirty="0"/>
          </a:p>
        </p:txBody>
      </p:sp>
      <p:sp>
        <p:nvSpPr>
          <p:cNvPr id="3" name="Content Placeholder 2"/>
          <p:cNvSpPr>
            <a:spLocks noGrp="1"/>
          </p:cNvSpPr>
          <p:nvPr>
            <p:ph idx="1"/>
          </p:nvPr>
        </p:nvSpPr>
        <p:spPr>
          <a:xfrm>
            <a:off x="509954" y="1175573"/>
            <a:ext cx="11236569" cy="5197401"/>
          </a:xfrm>
        </p:spPr>
        <p:txBody>
          <a:bodyPr>
            <a:normAutofit/>
          </a:bodyPr>
          <a:lstStyle/>
          <a:p>
            <a:pPr>
              <a:lnSpc>
                <a:spcPct val="100000"/>
              </a:lnSpc>
              <a:spcBef>
                <a:spcPts val="0"/>
              </a:spcBef>
              <a:spcAft>
                <a:spcPts val="800"/>
              </a:spcAft>
            </a:pPr>
            <a:r>
              <a:rPr lang="en-US" sz="1800" dirty="0"/>
              <a:t>September completes the first quarter of </a:t>
            </a:r>
            <a:r>
              <a:rPr lang="en-US" sz="1800" dirty="0" smtClean="0"/>
              <a:t>FY 2023</a:t>
            </a:r>
            <a:r>
              <a:rPr lang="en-US" sz="1800" dirty="0"/>
              <a:t>. </a:t>
            </a:r>
            <a:r>
              <a:rPr lang="en-US" sz="1800" dirty="0" smtClean="0"/>
              <a:t>Adjusted first </a:t>
            </a:r>
            <a:r>
              <a:rPr lang="en-US" sz="1800" dirty="0"/>
              <a:t>quarter general fund revenues were up 7.6 </a:t>
            </a:r>
            <a:r>
              <a:rPr lang="en-US" sz="1800" dirty="0" smtClean="0"/>
              <a:t>percent, with continued growth in all significant revenue streams.</a:t>
            </a:r>
          </a:p>
          <a:p>
            <a:pPr>
              <a:lnSpc>
                <a:spcPct val="100000"/>
              </a:lnSpc>
              <a:spcBef>
                <a:spcPts val="0"/>
              </a:spcBef>
              <a:spcAft>
                <a:spcPts val="800"/>
              </a:spcAft>
            </a:pPr>
            <a:r>
              <a:rPr lang="en-US" sz="1800" dirty="0" smtClean="0"/>
              <a:t>Recent economic </a:t>
            </a:r>
            <a:r>
              <a:rPr lang="en-US" sz="1800" dirty="0"/>
              <a:t>data </a:t>
            </a:r>
            <a:r>
              <a:rPr lang="en-US" sz="1800" dirty="0" smtClean="0"/>
              <a:t>suggest an increasing likelihood of a U.S. recession:</a:t>
            </a:r>
            <a:endParaRPr lang="en-US" sz="1800" dirty="0"/>
          </a:p>
          <a:p>
            <a:pPr lvl="1">
              <a:spcAft>
                <a:spcPts val="400"/>
              </a:spcAft>
            </a:pPr>
            <a:r>
              <a:rPr lang="en-US" sz="1800" dirty="0" smtClean="0"/>
              <a:t>The job market remains stable while employment and wage growth support continued growth in withholding collections in the near term.</a:t>
            </a:r>
          </a:p>
          <a:p>
            <a:pPr lvl="1">
              <a:spcAft>
                <a:spcPts val="400"/>
              </a:spcAft>
            </a:pPr>
            <a:r>
              <a:rPr lang="en-US" sz="1800" dirty="0" smtClean="0"/>
              <a:t>However, rapidly </a:t>
            </a:r>
            <a:r>
              <a:rPr lang="en-US" sz="1800" dirty="0"/>
              <a:t>rising interest rates and high inflation are likely to dampen demand leading </a:t>
            </a:r>
            <a:r>
              <a:rPr lang="en-US" sz="1800" dirty="0" smtClean="0"/>
              <a:t>to reduced corporate profits and slowed </a:t>
            </a:r>
            <a:r>
              <a:rPr lang="en-US" sz="1800" dirty="0"/>
              <a:t>job growth in the next 12 to 24 months.</a:t>
            </a:r>
          </a:p>
          <a:p>
            <a:pPr lvl="1">
              <a:spcAft>
                <a:spcPts val="400"/>
              </a:spcAft>
            </a:pPr>
            <a:r>
              <a:rPr lang="en-US" sz="1800" dirty="0"/>
              <a:t>While sales tax collections continue to exceed prior year totals, persistent inflation and lower consumer sentiment have the potential to impact spending in coming months.</a:t>
            </a:r>
          </a:p>
          <a:p>
            <a:pPr lvl="1">
              <a:spcAft>
                <a:spcPts val="400"/>
              </a:spcAft>
            </a:pPr>
            <a:r>
              <a:rPr lang="en-US" sz="1800" dirty="0" smtClean="0"/>
              <a:t>Volatility in the financial markets highlights uncertainty around nonwithholding collections.</a:t>
            </a:r>
          </a:p>
          <a:p>
            <a:pPr>
              <a:spcAft>
                <a:spcPts val="400"/>
              </a:spcAft>
            </a:pPr>
            <a:r>
              <a:rPr lang="en-US" sz="1800" dirty="0" smtClean="0"/>
              <a:t>The </a:t>
            </a:r>
            <a:r>
              <a:rPr lang="en-US" sz="1800" dirty="0"/>
              <a:t>revenue </a:t>
            </a:r>
            <a:r>
              <a:rPr lang="en-US" sz="1800" dirty="0" smtClean="0"/>
              <a:t>forecast </a:t>
            </a:r>
            <a:r>
              <a:rPr lang="en-US" sz="1800" dirty="0"/>
              <a:t>will be adjusted as part of the normal fall forecasting </a:t>
            </a:r>
            <a:r>
              <a:rPr lang="en-US" sz="1800" dirty="0" smtClean="0"/>
              <a:t>process to reflect current expectations with input from JABE and GACRE.</a:t>
            </a:r>
          </a:p>
          <a:p>
            <a:pPr>
              <a:spcAft>
                <a:spcPts val="400"/>
              </a:spcAft>
            </a:pPr>
            <a:r>
              <a:rPr lang="en-US" sz="1800" dirty="0" smtClean="0"/>
              <a:t>The balance sheet of the Commonwealth has never been in a stronger position.</a:t>
            </a:r>
            <a:endParaRPr lang="en-US" sz="1800" dirty="0"/>
          </a:p>
          <a:p>
            <a:pPr>
              <a:spcAft>
                <a:spcPts val="400"/>
              </a:spcAft>
            </a:pPr>
            <a:endParaRPr lang="en-US" sz="2400" dirty="0" smtClean="0"/>
          </a:p>
        </p:txBody>
      </p:sp>
      <p:sp>
        <p:nvSpPr>
          <p:cNvPr id="5" name="Slide Number Placeholder 4"/>
          <p:cNvSpPr>
            <a:spLocks noGrp="1"/>
          </p:cNvSpPr>
          <p:nvPr>
            <p:ph type="sldNum" sz="quarter" idx="12"/>
          </p:nvPr>
        </p:nvSpPr>
        <p:spPr/>
        <p:txBody>
          <a:bodyPr/>
          <a:lstStyle/>
          <a:p>
            <a:fld id="{90549E1B-9A3C-4075-9DD4-972AECE61183}" type="slidenum">
              <a:rPr lang="en-US" smtClean="0"/>
              <a:t>14</a:t>
            </a:fld>
            <a:endParaRPr lang="en-US" dirty="0"/>
          </a:p>
        </p:txBody>
      </p:sp>
    </p:spTree>
    <p:extLst>
      <p:ext uri="{BB962C8B-B14F-4D97-AF65-F5344CB8AC3E}">
        <p14:creationId xmlns:p14="http://schemas.microsoft.com/office/powerpoint/2010/main" val="227858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PROCESS FOR DEVELOPING BUDGET AMENDMENTS FOR THE 2023 GENERAL ASSEMBLY SESSION IS IN FULL SWING</a:t>
            </a:r>
            <a:endParaRPr lang="en-US" sz="3600" dirty="0"/>
          </a:p>
        </p:txBody>
      </p:sp>
      <p:sp>
        <p:nvSpPr>
          <p:cNvPr id="3" name="Content Placeholder 2"/>
          <p:cNvSpPr>
            <a:spLocks noGrp="1"/>
          </p:cNvSpPr>
          <p:nvPr>
            <p:ph idx="1"/>
          </p:nvPr>
        </p:nvSpPr>
        <p:spPr>
          <a:xfrm>
            <a:off x="838200" y="1676363"/>
            <a:ext cx="10748058" cy="4558475"/>
          </a:xfrm>
        </p:spPr>
        <p:txBody>
          <a:bodyPr>
            <a:normAutofit fontScale="85000" lnSpcReduction="20000"/>
          </a:bodyPr>
          <a:lstStyle/>
          <a:p>
            <a:pPr marL="0" indent="0">
              <a:lnSpc>
                <a:spcPct val="100000"/>
              </a:lnSpc>
              <a:spcBef>
                <a:spcPts val="0"/>
              </a:spcBef>
              <a:spcAft>
                <a:spcPts val="800"/>
              </a:spcAft>
              <a:buNone/>
            </a:pPr>
            <a:r>
              <a:rPr lang="en-US" sz="2000" dirty="0" smtClean="0">
                <a:latin typeface="+mj-lt"/>
              </a:rPr>
              <a:t>September:  </a:t>
            </a:r>
            <a:r>
              <a:rPr lang="en-US" sz="2000" dirty="0" smtClean="0"/>
              <a:t>Agency operating budget amendments reviewed by Cabinet and submitted to DPB for further analysis. </a:t>
            </a:r>
          </a:p>
          <a:p>
            <a:pPr marL="0" indent="0">
              <a:lnSpc>
                <a:spcPct val="100000"/>
              </a:lnSpc>
              <a:spcBef>
                <a:spcPts val="0"/>
              </a:spcBef>
              <a:spcAft>
                <a:spcPts val="800"/>
              </a:spcAft>
              <a:buNone/>
            </a:pPr>
            <a:r>
              <a:rPr lang="en-US" sz="2000" dirty="0" smtClean="0">
                <a:latin typeface="+mj-lt"/>
              </a:rPr>
              <a:t>October:</a:t>
            </a:r>
            <a:endParaRPr lang="en-US" sz="2000" dirty="0">
              <a:latin typeface="+mj-lt"/>
            </a:endParaRPr>
          </a:p>
          <a:p>
            <a:pPr>
              <a:lnSpc>
                <a:spcPct val="100000"/>
              </a:lnSpc>
              <a:spcBef>
                <a:spcPts val="0"/>
              </a:spcBef>
              <a:spcAft>
                <a:spcPts val="800"/>
              </a:spcAft>
            </a:pPr>
            <a:r>
              <a:rPr lang="en-US" sz="2000" dirty="0" smtClean="0"/>
              <a:t>DPB provides initial analysis of agency recommendations.</a:t>
            </a:r>
          </a:p>
          <a:p>
            <a:pPr>
              <a:lnSpc>
                <a:spcPct val="100000"/>
              </a:lnSpc>
              <a:spcBef>
                <a:spcPts val="0"/>
              </a:spcBef>
              <a:spcAft>
                <a:spcPts val="800"/>
              </a:spcAft>
            </a:pPr>
            <a:r>
              <a:rPr lang="en-US" sz="2000" dirty="0" smtClean="0"/>
              <a:t>Governor’s Office and Finance Secretariat triage agency recommendations </a:t>
            </a:r>
            <a:r>
              <a:rPr lang="en-US" sz="2000" dirty="0"/>
              <a:t>and </a:t>
            </a:r>
            <a:r>
              <a:rPr lang="en-US" sz="2000" dirty="0" smtClean="0"/>
              <a:t>develop </a:t>
            </a:r>
            <a:r>
              <a:rPr lang="en-US" sz="2000" dirty="0"/>
              <a:t>further policy </a:t>
            </a:r>
            <a:r>
              <a:rPr lang="en-US" sz="2000" dirty="0" smtClean="0"/>
              <a:t>options for the Governor’s consideration.  </a:t>
            </a:r>
          </a:p>
          <a:p>
            <a:pPr>
              <a:lnSpc>
                <a:spcPct val="100000"/>
              </a:lnSpc>
              <a:spcBef>
                <a:spcPts val="0"/>
              </a:spcBef>
              <a:spcAft>
                <a:spcPts val="800"/>
              </a:spcAft>
            </a:pPr>
            <a:r>
              <a:rPr lang="en-US" sz="2000" dirty="0" smtClean="0"/>
              <a:t>Joint </a:t>
            </a:r>
            <a:r>
              <a:rPr lang="en-US" sz="2000" dirty="0"/>
              <a:t>Advisory Board of Economists </a:t>
            </a:r>
            <a:r>
              <a:rPr lang="en-US" sz="2000" dirty="0" smtClean="0"/>
              <a:t>reviews </a:t>
            </a:r>
            <a:r>
              <a:rPr lang="en-US" sz="2000" dirty="0"/>
              <a:t>economic projections for current and next </a:t>
            </a:r>
            <a:r>
              <a:rPr lang="en-US" sz="2000" dirty="0" smtClean="0"/>
              <a:t>biennium.</a:t>
            </a:r>
            <a:endParaRPr lang="en-US" sz="2000" dirty="0"/>
          </a:p>
          <a:p>
            <a:pPr marL="0" indent="0">
              <a:lnSpc>
                <a:spcPct val="100000"/>
              </a:lnSpc>
              <a:spcBef>
                <a:spcPts val="0"/>
              </a:spcBef>
              <a:spcAft>
                <a:spcPts val="800"/>
              </a:spcAft>
              <a:buNone/>
            </a:pPr>
            <a:r>
              <a:rPr lang="en-US" sz="2000" dirty="0" smtClean="0">
                <a:latin typeface="+mj-lt"/>
              </a:rPr>
              <a:t>November: </a:t>
            </a:r>
            <a:endParaRPr lang="en-US" sz="2000" dirty="0">
              <a:latin typeface="+mj-lt"/>
            </a:endParaRPr>
          </a:p>
          <a:p>
            <a:pPr>
              <a:lnSpc>
                <a:spcPct val="100000"/>
              </a:lnSpc>
              <a:spcBef>
                <a:spcPts val="0"/>
              </a:spcBef>
              <a:spcAft>
                <a:spcPts val="800"/>
              </a:spcAft>
            </a:pPr>
            <a:r>
              <a:rPr lang="en-US" sz="2000" dirty="0" smtClean="0"/>
              <a:t>Medicaid forecast finalized. </a:t>
            </a:r>
          </a:p>
          <a:p>
            <a:pPr>
              <a:lnSpc>
                <a:spcPct val="100000"/>
              </a:lnSpc>
              <a:spcBef>
                <a:spcPts val="0"/>
              </a:spcBef>
              <a:spcAft>
                <a:spcPts val="800"/>
              </a:spcAft>
            </a:pPr>
            <a:r>
              <a:rPr lang="en-US" sz="2000" dirty="0" smtClean="0"/>
              <a:t>Governor’s </a:t>
            </a:r>
            <a:r>
              <a:rPr lang="en-US" sz="2000" dirty="0"/>
              <a:t>Advisory Council on Revenue Estimates </a:t>
            </a:r>
            <a:r>
              <a:rPr lang="en-US" sz="2000" dirty="0" smtClean="0"/>
              <a:t>reviews </a:t>
            </a:r>
            <a:r>
              <a:rPr lang="en-US" sz="2000" dirty="0"/>
              <a:t>revenue forecast for </a:t>
            </a:r>
            <a:r>
              <a:rPr lang="en-US" sz="2000" dirty="0" smtClean="0"/>
              <a:t>the </a:t>
            </a:r>
            <a:r>
              <a:rPr lang="en-US" sz="2000" dirty="0"/>
              <a:t>2022 - 2024 biennium</a:t>
            </a:r>
            <a:r>
              <a:rPr lang="en-US" sz="2000" dirty="0" smtClean="0"/>
              <a:t>.</a:t>
            </a:r>
          </a:p>
          <a:p>
            <a:pPr>
              <a:lnSpc>
                <a:spcPct val="100000"/>
              </a:lnSpc>
              <a:spcBef>
                <a:spcPts val="0"/>
              </a:spcBef>
              <a:spcAft>
                <a:spcPts val="800"/>
              </a:spcAft>
            </a:pPr>
            <a:r>
              <a:rPr lang="en-US" sz="2000" dirty="0" smtClean="0"/>
              <a:t>Preliminary decisions made on allocation of available resources.</a:t>
            </a:r>
            <a:endParaRPr lang="en-US" sz="2000" dirty="0"/>
          </a:p>
          <a:p>
            <a:pPr marL="0" indent="0">
              <a:lnSpc>
                <a:spcPct val="100000"/>
              </a:lnSpc>
              <a:spcBef>
                <a:spcPts val="0"/>
              </a:spcBef>
              <a:spcAft>
                <a:spcPts val="800"/>
              </a:spcAft>
              <a:buNone/>
            </a:pPr>
            <a:r>
              <a:rPr lang="en-US" sz="2000" dirty="0" smtClean="0">
                <a:latin typeface="+mj-lt"/>
              </a:rPr>
              <a:t>December: </a:t>
            </a:r>
            <a:endParaRPr lang="en-US" sz="2000" dirty="0">
              <a:latin typeface="+mj-lt"/>
            </a:endParaRPr>
          </a:p>
          <a:p>
            <a:pPr>
              <a:lnSpc>
                <a:spcPct val="100000"/>
              </a:lnSpc>
              <a:spcBef>
                <a:spcPts val="0"/>
              </a:spcBef>
              <a:spcAft>
                <a:spcPts val="800"/>
              </a:spcAft>
            </a:pPr>
            <a:r>
              <a:rPr lang="en-US" sz="2000" dirty="0"/>
              <a:t>General fund revenue forecast finalized</a:t>
            </a:r>
            <a:r>
              <a:rPr lang="en-US" sz="2000" dirty="0" smtClean="0"/>
              <a:t>.</a:t>
            </a:r>
          </a:p>
          <a:p>
            <a:pPr>
              <a:lnSpc>
                <a:spcPct val="100000"/>
              </a:lnSpc>
              <a:spcBef>
                <a:spcPts val="0"/>
              </a:spcBef>
              <a:spcAft>
                <a:spcPts val="800"/>
              </a:spcAft>
            </a:pPr>
            <a:r>
              <a:rPr lang="en-US" sz="2000" dirty="0" smtClean="0"/>
              <a:t>Final decisions made on allocation of available resources.  </a:t>
            </a:r>
            <a:endParaRPr lang="en-US" sz="2000" dirty="0"/>
          </a:p>
          <a:p>
            <a:pPr>
              <a:lnSpc>
                <a:spcPct val="100000"/>
              </a:lnSpc>
              <a:spcBef>
                <a:spcPts val="0"/>
              </a:spcBef>
              <a:spcAft>
                <a:spcPts val="800"/>
              </a:spcAft>
            </a:pPr>
            <a:r>
              <a:rPr lang="en-US" sz="2000" dirty="0"/>
              <a:t>Governor Youngkin’s amendments to the </a:t>
            </a:r>
            <a:r>
              <a:rPr lang="en-US" sz="2000" dirty="0" smtClean="0"/>
              <a:t>2022 </a:t>
            </a:r>
            <a:r>
              <a:rPr lang="en-US" sz="2000" dirty="0"/>
              <a:t>- 2024 budget are presented to the Joint Money </a:t>
            </a:r>
            <a:r>
              <a:rPr lang="en-US" sz="2000" dirty="0" smtClean="0"/>
              <a:t>Committee on December 15.</a:t>
            </a:r>
            <a:endParaRPr lang="en-US" sz="2000" dirty="0"/>
          </a:p>
          <a:p>
            <a:pPr>
              <a:lnSpc>
                <a:spcPct val="100000"/>
              </a:lnSpc>
              <a:spcBef>
                <a:spcPts val="0"/>
              </a:spcBef>
              <a:spcAft>
                <a:spcPts val="800"/>
              </a:spcAft>
            </a:pPr>
            <a:endParaRPr lang="en-US" sz="20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49E1B-9A3C-4075-9DD4-972AECE61183}"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3007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88C3-757F-433C-B7B5-3B55CE000CFA}"/>
              </a:ext>
            </a:extLst>
          </p:cNvPr>
          <p:cNvSpPr>
            <a:spLocks noGrp="1"/>
          </p:cNvSpPr>
          <p:nvPr>
            <p:ph type="title"/>
          </p:nvPr>
        </p:nvSpPr>
        <p:spPr/>
        <p:txBody>
          <a:bodyPr>
            <a:normAutofit/>
          </a:bodyPr>
          <a:lstStyle/>
          <a:p>
            <a:r>
              <a:rPr lang="en-US" sz="4000" dirty="0" smtClean="0"/>
              <a:t>TOPICS FOR DISCUSSION</a:t>
            </a:r>
            <a:endParaRPr lang="en-US" sz="4000" dirty="0"/>
          </a:p>
        </p:txBody>
      </p:sp>
      <p:graphicFrame>
        <p:nvGraphicFramePr>
          <p:cNvPr id="7" name="Content Placeholder 6">
            <a:extLst>
              <a:ext uri="{FF2B5EF4-FFF2-40B4-BE49-F238E27FC236}">
                <a16:creationId xmlns:a16="http://schemas.microsoft.com/office/drawing/2014/main" id="{1F1CD95A-13DA-4B7A-9C0B-5EE014E6F519}"/>
              </a:ext>
            </a:extLst>
          </p:cNvPr>
          <p:cNvGraphicFramePr>
            <a:graphicFrameLocks noGrp="1"/>
          </p:cNvGraphicFramePr>
          <p:nvPr>
            <p:ph idx="1"/>
            <p:extLst>
              <p:ext uri="{D42A27DB-BD31-4B8C-83A1-F6EECF244321}">
                <p14:modId xmlns:p14="http://schemas.microsoft.com/office/powerpoint/2010/main" val="2995119598"/>
              </p:ext>
            </p:extLst>
          </p:nvPr>
        </p:nvGraphicFramePr>
        <p:xfrm>
          <a:off x="838200" y="1825625"/>
          <a:ext cx="10515600" cy="351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DD98762-3CDE-4797-A50F-2BDD94381FBB}"/>
              </a:ext>
            </a:extLst>
          </p:cNvPr>
          <p:cNvSpPr>
            <a:spLocks noGrp="1"/>
          </p:cNvSpPr>
          <p:nvPr>
            <p:ph type="sldNum" sz="quarter" idx="12"/>
          </p:nvPr>
        </p:nvSpPr>
        <p:spPr/>
        <p:txBody>
          <a:bodyPr/>
          <a:lstStyle/>
          <a:p>
            <a:fld id="{90549E1B-9A3C-4075-9DD4-972AECE61183}" type="slidenum">
              <a:rPr lang="en-US" smtClean="0"/>
              <a:t>2</a:t>
            </a:fld>
            <a:endParaRPr lang="en-US" dirty="0"/>
          </a:p>
        </p:txBody>
      </p:sp>
    </p:spTree>
    <p:extLst>
      <p:ext uri="{BB962C8B-B14F-4D97-AF65-F5344CB8AC3E}">
        <p14:creationId xmlns:p14="http://schemas.microsoft.com/office/powerpoint/2010/main" val="116264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all" dirty="0" smtClean="0"/>
              <a:t>summary</a:t>
            </a:r>
            <a:endParaRPr lang="en-US" sz="4000" dirty="0"/>
          </a:p>
        </p:txBody>
      </p:sp>
      <p:sp>
        <p:nvSpPr>
          <p:cNvPr id="3" name="Content Placeholder 2"/>
          <p:cNvSpPr>
            <a:spLocks noGrp="1"/>
          </p:cNvSpPr>
          <p:nvPr>
            <p:ph idx="1"/>
          </p:nvPr>
        </p:nvSpPr>
        <p:spPr>
          <a:xfrm>
            <a:off x="838199" y="1474199"/>
            <a:ext cx="10764916" cy="4527106"/>
          </a:xfrm>
        </p:spPr>
        <p:txBody>
          <a:bodyPr>
            <a:normAutofit/>
          </a:bodyPr>
          <a:lstStyle/>
          <a:p>
            <a:pPr>
              <a:lnSpc>
                <a:spcPct val="110000"/>
              </a:lnSpc>
              <a:spcBef>
                <a:spcPts val="0"/>
              </a:spcBef>
              <a:spcAft>
                <a:spcPts val="600"/>
              </a:spcAft>
            </a:pPr>
            <a:r>
              <a:rPr lang="en-US" sz="2000" dirty="0" smtClean="0"/>
              <a:t>Strong </a:t>
            </a:r>
            <a:r>
              <a:rPr lang="en-US" sz="2000" dirty="0"/>
              <a:t>financial results in </a:t>
            </a:r>
            <a:r>
              <a:rPr lang="en-US" sz="2000" dirty="0" smtClean="0"/>
              <a:t>FY 2022 </a:t>
            </a:r>
            <a:r>
              <a:rPr lang="en-US" sz="2000" dirty="0"/>
              <a:t>= </a:t>
            </a:r>
            <a:r>
              <a:rPr lang="en-US" sz="2000" dirty="0" smtClean="0"/>
              <a:t>$3.2 billion surplus.</a:t>
            </a:r>
          </a:p>
          <a:p>
            <a:pPr lvl="1">
              <a:lnSpc>
                <a:spcPct val="110000"/>
              </a:lnSpc>
              <a:spcBef>
                <a:spcPts val="0"/>
              </a:spcBef>
              <a:spcAft>
                <a:spcPts val="600"/>
              </a:spcAft>
            </a:pPr>
            <a:r>
              <a:rPr lang="en-US" sz="2000" dirty="0" smtClean="0"/>
              <a:t>$1.9 billion from unplanned revenues. </a:t>
            </a:r>
          </a:p>
          <a:p>
            <a:pPr lvl="1">
              <a:lnSpc>
                <a:spcPct val="110000"/>
              </a:lnSpc>
              <a:spcBef>
                <a:spcPts val="0"/>
              </a:spcBef>
              <a:spcAft>
                <a:spcPts val="600"/>
              </a:spcAft>
            </a:pPr>
            <a:r>
              <a:rPr lang="en-US" sz="2000" dirty="0" smtClean="0"/>
              <a:t>$1.2 billion from spending below appropriations.</a:t>
            </a:r>
            <a:endParaRPr lang="en-US" sz="2000" dirty="0"/>
          </a:p>
          <a:p>
            <a:pPr>
              <a:lnSpc>
                <a:spcPct val="110000"/>
              </a:lnSpc>
              <a:spcBef>
                <a:spcPts val="0"/>
              </a:spcBef>
              <a:spcAft>
                <a:spcPts val="600"/>
              </a:spcAft>
            </a:pPr>
            <a:r>
              <a:rPr lang="en-US" sz="2000" dirty="0" smtClean="0"/>
              <a:t>Conservative </a:t>
            </a:r>
            <a:r>
              <a:rPr lang="en-US" sz="2000" dirty="0"/>
              <a:t>forecasting at time of mid-session revenue forecast and solid </a:t>
            </a:r>
            <a:r>
              <a:rPr lang="en-US" sz="2000" dirty="0" smtClean="0"/>
              <a:t>first quarter FY 2023 </a:t>
            </a:r>
            <a:r>
              <a:rPr lang="en-US" sz="2000" dirty="0"/>
              <a:t>results provide </a:t>
            </a:r>
            <a:r>
              <a:rPr lang="en-US" sz="2000" dirty="0" smtClean="0"/>
              <a:t>a cushion </a:t>
            </a:r>
            <a:r>
              <a:rPr lang="en-US" sz="2000" dirty="0"/>
              <a:t>in the face of </a:t>
            </a:r>
            <a:r>
              <a:rPr lang="en-US" sz="2000" dirty="0" smtClean="0"/>
              <a:t>an uncertain economic outlook.</a:t>
            </a:r>
          </a:p>
          <a:p>
            <a:pPr>
              <a:lnSpc>
                <a:spcPct val="110000"/>
              </a:lnSpc>
              <a:spcBef>
                <a:spcPts val="0"/>
              </a:spcBef>
              <a:spcAft>
                <a:spcPts val="600"/>
              </a:spcAft>
            </a:pPr>
            <a:r>
              <a:rPr lang="en-US" sz="2000" dirty="0" smtClean="0"/>
              <a:t>Balance sheet is in an extremely strong position. Combined balances in reserve funds will be $4.3 billion by </a:t>
            </a:r>
            <a:r>
              <a:rPr lang="en-US" sz="2000" dirty="0"/>
              <a:t>year-end </a:t>
            </a:r>
            <a:r>
              <a:rPr lang="en-US" sz="2000" dirty="0" smtClean="0"/>
              <a:t>FY 2024</a:t>
            </a:r>
            <a:r>
              <a:rPr lang="en-US" sz="2000" dirty="0"/>
              <a:t>, more than 15% of </a:t>
            </a:r>
            <a:r>
              <a:rPr lang="en-US" sz="2000" dirty="0" smtClean="0"/>
              <a:t>revenues. </a:t>
            </a:r>
            <a:endParaRPr lang="en-US" sz="2000" dirty="0"/>
          </a:p>
          <a:p>
            <a:pPr>
              <a:lnSpc>
                <a:spcPct val="110000"/>
              </a:lnSpc>
              <a:spcBef>
                <a:spcPts val="0"/>
              </a:spcBef>
              <a:spcAft>
                <a:spcPts val="600"/>
              </a:spcAft>
            </a:pPr>
            <a:r>
              <a:rPr lang="en-US" sz="2000" dirty="0" smtClean="0"/>
              <a:t>Other budget actions have been taken to provide further future budget flexibility.</a:t>
            </a:r>
          </a:p>
          <a:p>
            <a:pPr>
              <a:lnSpc>
                <a:spcPct val="110000"/>
              </a:lnSpc>
              <a:spcBef>
                <a:spcPts val="0"/>
              </a:spcBef>
              <a:spcAft>
                <a:spcPts val="600"/>
              </a:spcAft>
            </a:pPr>
            <a:r>
              <a:rPr lang="en-US" sz="2000" dirty="0" smtClean="0"/>
              <a:t>Persistently </a:t>
            </a:r>
            <a:r>
              <a:rPr lang="en-US" sz="2000" dirty="0"/>
              <a:t>high inflation, rising interest rates, and volatility in the financial markets have the potential to slow </a:t>
            </a:r>
            <a:r>
              <a:rPr lang="en-US" sz="2000" dirty="0" smtClean="0"/>
              <a:t>revenue growth. The revenue outlook will be adjusted through the traditional revenue forecasting process currently underway.</a:t>
            </a:r>
            <a:endParaRPr lang="en-US" sz="3600" dirty="0"/>
          </a:p>
        </p:txBody>
      </p:sp>
      <p:sp>
        <p:nvSpPr>
          <p:cNvPr id="5" name="Slide Number Placeholder 4"/>
          <p:cNvSpPr>
            <a:spLocks noGrp="1"/>
          </p:cNvSpPr>
          <p:nvPr>
            <p:ph type="sldNum" sz="quarter" idx="12"/>
          </p:nvPr>
        </p:nvSpPr>
        <p:spPr/>
        <p:txBody>
          <a:bodyPr/>
          <a:lstStyle/>
          <a:p>
            <a:fld id="{90549E1B-9A3C-4075-9DD4-972AECE61183}" type="slidenum">
              <a:rPr lang="en-US" smtClean="0"/>
              <a:t>3</a:t>
            </a:fld>
            <a:endParaRPr lang="en-US" dirty="0"/>
          </a:p>
        </p:txBody>
      </p:sp>
    </p:spTree>
    <p:extLst>
      <p:ext uri="{BB962C8B-B14F-4D97-AF65-F5344CB8AC3E}">
        <p14:creationId xmlns:p14="http://schemas.microsoft.com/office/powerpoint/2010/main" val="2372275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USE OF $3.2 BILLION OPERATING SURPLUS</a:t>
            </a:r>
            <a:endParaRPr lang="en-US" sz="4000" dirty="0"/>
          </a:p>
        </p:txBody>
      </p:sp>
      <p:sp>
        <p:nvSpPr>
          <p:cNvPr id="5" name="Slide Number Placeholder 4"/>
          <p:cNvSpPr>
            <a:spLocks noGrp="1"/>
          </p:cNvSpPr>
          <p:nvPr>
            <p:ph type="sldNum" sz="quarter" idx="12"/>
          </p:nvPr>
        </p:nvSpPr>
        <p:spPr/>
        <p:txBody>
          <a:bodyPr/>
          <a:lstStyle/>
          <a:p>
            <a:fld id="{90549E1B-9A3C-4075-9DD4-972AECE61183}" type="slidenum">
              <a:rPr lang="en-US" smtClean="0"/>
              <a:t>4</a:t>
            </a:fld>
            <a:endParaRPr lang="en-US" dirty="0"/>
          </a:p>
        </p:txBody>
      </p:sp>
      <p:graphicFrame>
        <p:nvGraphicFramePr>
          <p:cNvPr id="6" name="Content Placeholder 5"/>
          <p:cNvGraphicFramePr>
            <a:graphicFrameLocks noGrp="1"/>
          </p:cNvGraphicFramePr>
          <p:nvPr>
            <p:ph idx="1"/>
            <p:extLst/>
          </p:nvPr>
        </p:nvGraphicFramePr>
        <p:xfrm>
          <a:off x="2645147" y="1690688"/>
          <a:ext cx="6901705" cy="4351341"/>
        </p:xfrm>
        <a:graphic>
          <a:graphicData uri="http://schemas.openxmlformats.org/drawingml/2006/table">
            <a:tbl>
              <a:tblPr/>
              <a:tblGrid>
                <a:gridCol w="254051">
                  <a:extLst>
                    <a:ext uri="{9D8B030D-6E8A-4147-A177-3AD203B41FA5}">
                      <a16:colId xmlns:a16="http://schemas.microsoft.com/office/drawing/2014/main" val="3629321904"/>
                    </a:ext>
                  </a:extLst>
                </a:gridCol>
                <a:gridCol w="5498379">
                  <a:extLst>
                    <a:ext uri="{9D8B030D-6E8A-4147-A177-3AD203B41FA5}">
                      <a16:colId xmlns:a16="http://schemas.microsoft.com/office/drawing/2014/main" val="3019546592"/>
                    </a:ext>
                  </a:extLst>
                </a:gridCol>
                <a:gridCol w="858932">
                  <a:extLst>
                    <a:ext uri="{9D8B030D-6E8A-4147-A177-3AD203B41FA5}">
                      <a16:colId xmlns:a16="http://schemas.microsoft.com/office/drawing/2014/main" val="3306508189"/>
                    </a:ext>
                  </a:extLst>
                </a:gridCol>
                <a:gridCol w="290343">
                  <a:extLst>
                    <a:ext uri="{9D8B030D-6E8A-4147-A177-3AD203B41FA5}">
                      <a16:colId xmlns:a16="http://schemas.microsoft.com/office/drawing/2014/main" val="2842667120"/>
                    </a:ext>
                  </a:extLst>
                </a:gridCol>
              </a:tblGrid>
              <a:tr h="308220">
                <a:tc gridSpan="2">
                  <a:txBody>
                    <a:bodyPr/>
                    <a:lstStyle/>
                    <a:p>
                      <a:pPr algn="l" fontAlgn="b"/>
                      <a:r>
                        <a:rPr lang="en-US" sz="1900" b="0" i="0" u="sng" strike="noStrike" dirty="0">
                          <a:solidFill>
                            <a:srgbClr val="000000"/>
                          </a:solidFill>
                          <a:effectLst/>
                          <a:latin typeface="Arial" panose="020B0604020202020204" pitchFamily="34" charset="0"/>
                        </a:rPr>
                        <a:t>Sources of Surplus</a:t>
                      </a:r>
                    </a:p>
                  </a:txBody>
                  <a:tcPr marL="9065" marR="9065" marT="9065" marB="0" anchor="b">
                    <a:lnL>
                      <a:noFill/>
                    </a:lnL>
                    <a:lnR>
                      <a:noFill/>
                    </a:lnR>
                    <a:lnT>
                      <a:noFill/>
                    </a:lnT>
                    <a:lnB>
                      <a:noFill/>
                    </a:lnB>
                  </a:tcPr>
                </a:tc>
                <a:tc hMerge="1">
                  <a:txBody>
                    <a:bodyPr/>
                    <a:lstStyle/>
                    <a:p>
                      <a:endParaRPr lang="en-US"/>
                    </a:p>
                  </a:txBody>
                  <a:tcPr/>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extLst>
                  <a:ext uri="{0D108BD9-81ED-4DB2-BD59-A6C34878D82A}">
                    <a16:rowId xmlns:a16="http://schemas.microsoft.com/office/drawing/2014/main" val="647008790"/>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Unplanned Revenues Above </a:t>
                      </a:r>
                      <a:r>
                        <a:rPr lang="en-US" sz="1900" b="0" i="0" u="none" strike="noStrike" dirty="0" smtClean="0">
                          <a:solidFill>
                            <a:srgbClr val="000000"/>
                          </a:solidFill>
                          <a:effectLst/>
                          <a:latin typeface="Arial" panose="020B0604020202020204" pitchFamily="34" charset="0"/>
                        </a:rPr>
                        <a:t>Chapter</a:t>
                      </a:r>
                      <a:r>
                        <a:rPr lang="en-US" sz="1900" b="0" i="0" u="none" strike="noStrike" baseline="0" dirty="0" smtClean="0">
                          <a:solidFill>
                            <a:srgbClr val="000000"/>
                          </a:solidFill>
                          <a:effectLst/>
                          <a:latin typeface="Arial" panose="020B0604020202020204" pitchFamily="34" charset="0"/>
                        </a:rPr>
                        <a:t> 1 </a:t>
                      </a:r>
                      <a:r>
                        <a:rPr lang="en-US" sz="1900" b="0" i="0" u="none" strike="noStrike" dirty="0" smtClean="0">
                          <a:solidFill>
                            <a:srgbClr val="000000"/>
                          </a:solidFill>
                          <a:effectLst/>
                          <a:latin typeface="Arial" panose="020B0604020202020204" pitchFamily="34" charset="0"/>
                        </a:rPr>
                        <a:t>Forecast</a:t>
                      </a:r>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$1.9</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3265433000"/>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Spending Below FY 2022 Appropriations</a:t>
                      </a:r>
                    </a:p>
                  </a:txBody>
                  <a:tcPr marL="9065" marR="9065" marT="9065" marB="0" anchor="b">
                    <a:lnL>
                      <a:noFill/>
                    </a:lnL>
                    <a:lnR>
                      <a:noFill/>
                    </a:lnR>
                    <a:lnT>
                      <a:noFill/>
                    </a:lnT>
                    <a:lnB>
                      <a:noFill/>
                    </a:lnB>
                  </a:tcPr>
                </a:tc>
                <a:tc>
                  <a:txBody>
                    <a:bodyPr/>
                    <a:lstStyle/>
                    <a:p>
                      <a:pPr algn="r" fontAlgn="b"/>
                      <a:r>
                        <a:rPr lang="en-US" sz="1900" b="0" i="0" u="sng" strike="noStrike" dirty="0">
                          <a:solidFill>
                            <a:srgbClr val="000000"/>
                          </a:solidFill>
                          <a:effectLst/>
                          <a:latin typeface="Arial" panose="020B0604020202020204" pitchFamily="34" charset="0"/>
                        </a:rPr>
                        <a:t>$1.2</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247350855"/>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Total</a:t>
                      </a:r>
                    </a:p>
                  </a:txBody>
                  <a:tcPr marL="244763"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$3.2</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2636922679"/>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extLst>
                  <a:ext uri="{0D108BD9-81ED-4DB2-BD59-A6C34878D82A}">
                    <a16:rowId xmlns:a16="http://schemas.microsoft.com/office/drawing/2014/main" val="3214209879"/>
                  </a:ext>
                </a:extLst>
              </a:tr>
              <a:tr h="308220">
                <a:tc gridSpan="2">
                  <a:txBody>
                    <a:bodyPr/>
                    <a:lstStyle/>
                    <a:p>
                      <a:pPr algn="l" fontAlgn="b"/>
                      <a:r>
                        <a:rPr lang="en-US" sz="1900" b="0" i="0" u="sng" strike="noStrike" dirty="0">
                          <a:solidFill>
                            <a:srgbClr val="000000"/>
                          </a:solidFill>
                          <a:effectLst/>
                          <a:latin typeface="Arial" panose="020B0604020202020204" pitchFamily="34" charset="0"/>
                        </a:rPr>
                        <a:t>Uses of Surplus</a:t>
                      </a:r>
                    </a:p>
                  </a:txBody>
                  <a:tcPr marL="9065" marR="9065" marT="9065" marB="0" anchor="b">
                    <a:lnL>
                      <a:noFill/>
                    </a:lnL>
                    <a:lnR>
                      <a:noFill/>
                    </a:lnR>
                    <a:lnT>
                      <a:noFill/>
                    </a:lnT>
                    <a:lnB>
                      <a:noFill/>
                    </a:lnB>
                  </a:tcPr>
                </a:tc>
                <a:tc hMerge="1">
                  <a:txBody>
                    <a:bodyPr/>
                    <a:lstStyle/>
                    <a:p>
                      <a:endParaRPr lang="en-US"/>
                    </a:p>
                  </a:txBody>
                  <a:tcPr/>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extLst>
                  <a:ext uri="{0D108BD9-81ED-4DB2-BD59-A6C34878D82A}">
                    <a16:rowId xmlns:a16="http://schemas.microsoft.com/office/drawing/2014/main" val="1242254596"/>
                  </a:ext>
                </a:extLst>
              </a:tr>
              <a:tr h="344481">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Balance of </a:t>
                      </a:r>
                      <a:r>
                        <a:rPr lang="en-US" sz="1900" b="0" i="0" u="none" strike="noStrike" dirty="0" smtClean="0">
                          <a:solidFill>
                            <a:srgbClr val="000000"/>
                          </a:solidFill>
                          <a:effectLst/>
                          <a:latin typeface="Arial" panose="020B0604020202020204" pitchFamily="34" charset="0"/>
                        </a:rPr>
                        <a:t>Rainy Day Fund </a:t>
                      </a:r>
                      <a:r>
                        <a:rPr lang="en-US" sz="1900" b="0" i="0" u="none" strike="noStrike" dirty="0">
                          <a:solidFill>
                            <a:srgbClr val="000000"/>
                          </a:solidFill>
                          <a:effectLst/>
                          <a:latin typeface="Arial" panose="020B0604020202020204" pitchFamily="34" charset="0"/>
                        </a:rPr>
                        <a:t>Deposit</a:t>
                      </a:r>
                      <a:r>
                        <a:rPr lang="en-US" sz="1900" b="0" i="0" u="none" strike="noStrike" baseline="30000" dirty="0">
                          <a:solidFill>
                            <a:srgbClr val="000000"/>
                          </a:solidFill>
                          <a:effectLst/>
                          <a:latin typeface="Arial" panose="020B0604020202020204" pitchFamily="34" charset="0"/>
                        </a:rPr>
                        <a:t>1</a:t>
                      </a:r>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$0.4</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1326115752"/>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Spending Contingent on Unplanned Revenues</a:t>
                      </a: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$0.6</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1913105791"/>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Potential </a:t>
                      </a:r>
                      <a:r>
                        <a:rPr lang="en-US" sz="1900" b="0" i="0" u="none" strike="noStrike" dirty="0" smtClean="0">
                          <a:solidFill>
                            <a:srgbClr val="000000"/>
                          </a:solidFill>
                          <a:effectLst/>
                          <a:latin typeface="Arial" panose="020B0604020202020204" pitchFamily="34" charset="0"/>
                        </a:rPr>
                        <a:t>Rainy Day</a:t>
                      </a:r>
                      <a:r>
                        <a:rPr lang="en-US" sz="1900" b="0" i="0" u="none" strike="noStrike" baseline="0" dirty="0" smtClean="0">
                          <a:solidFill>
                            <a:srgbClr val="000000"/>
                          </a:solidFill>
                          <a:effectLst/>
                          <a:latin typeface="Arial" panose="020B0604020202020204" pitchFamily="34" charset="0"/>
                        </a:rPr>
                        <a:t> </a:t>
                      </a:r>
                      <a:r>
                        <a:rPr lang="en-US" sz="1900" b="0" i="0" u="none" strike="noStrike" dirty="0" smtClean="0">
                          <a:solidFill>
                            <a:srgbClr val="000000"/>
                          </a:solidFill>
                          <a:effectLst/>
                          <a:latin typeface="Arial" panose="020B0604020202020204" pitchFamily="34" charset="0"/>
                        </a:rPr>
                        <a:t>Fund </a:t>
                      </a:r>
                      <a:r>
                        <a:rPr lang="en-US" sz="1900" b="0" i="0" u="none" strike="noStrike" dirty="0">
                          <a:solidFill>
                            <a:srgbClr val="000000"/>
                          </a:solidFill>
                          <a:effectLst/>
                          <a:latin typeface="Arial" panose="020B0604020202020204" pitchFamily="34" charset="0"/>
                        </a:rPr>
                        <a:t>"</a:t>
                      </a:r>
                      <a:r>
                        <a:rPr lang="en-US" sz="1900" b="0" i="0" u="none" strike="noStrike" dirty="0" smtClean="0">
                          <a:solidFill>
                            <a:srgbClr val="000000"/>
                          </a:solidFill>
                          <a:effectLst/>
                          <a:latin typeface="Arial" panose="020B0604020202020204" pitchFamily="34" charset="0"/>
                        </a:rPr>
                        <a:t>Super” Deposit</a:t>
                      </a:r>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$0.5</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382286508"/>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Reappropriations Required by General Assembly</a:t>
                      </a: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$0.8</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2229674989"/>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Reappropriations at Discretion of Governor</a:t>
                      </a: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$0.4</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883920338"/>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Water Quality Improvement Fund Deposit</a:t>
                      </a:r>
                    </a:p>
                  </a:txBody>
                  <a:tcPr marL="9065"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$0.1</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159733750"/>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Voluntary Taxpayer </a:t>
                      </a:r>
                      <a:r>
                        <a:rPr lang="en-US" sz="1900" b="0" i="0" u="none" strike="noStrike" dirty="0" smtClean="0">
                          <a:solidFill>
                            <a:srgbClr val="000000"/>
                          </a:solidFill>
                          <a:effectLst/>
                          <a:latin typeface="Arial" panose="020B0604020202020204" pitchFamily="34" charset="0"/>
                        </a:rPr>
                        <a:t>Relief</a:t>
                      </a:r>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r" fontAlgn="b"/>
                      <a:r>
                        <a:rPr lang="en-US" sz="1900" b="0" i="0" u="sng" strike="noStrike" dirty="0">
                          <a:solidFill>
                            <a:srgbClr val="000000"/>
                          </a:solidFill>
                          <a:effectLst/>
                          <a:latin typeface="Arial" panose="020B0604020202020204" pitchFamily="34" charset="0"/>
                        </a:rPr>
                        <a:t>$0.4</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3217176454"/>
                  </a:ext>
                </a:extLst>
              </a:tr>
              <a:tr h="308220">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lnL>
                      <a:noFill/>
                    </a:lnL>
                    <a:lnR>
                      <a:noFill/>
                    </a:lnR>
                    <a:lnT>
                      <a:noFill/>
                    </a:lnT>
                    <a:lnB>
                      <a:noFill/>
                    </a:lnB>
                  </a:tcPr>
                </a:tc>
                <a:tc>
                  <a:txBody>
                    <a:bodyPr/>
                    <a:lstStyle/>
                    <a:p>
                      <a:pPr algn="l" fontAlgn="b"/>
                      <a:r>
                        <a:rPr lang="en-US" sz="1900" b="0" i="0" u="none" strike="noStrike" dirty="0">
                          <a:solidFill>
                            <a:srgbClr val="000000"/>
                          </a:solidFill>
                          <a:effectLst/>
                          <a:latin typeface="Arial" panose="020B0604020202020204" pitchFamily="34" charset="0"/>
                        </a:rPr>
                        <a:t>Total</a:t>
                      </a:r>
                    </a:p>
                  </a:txBody>
                  <a:tcPr marL="244763" marR="9065" marT="9065" marB="0" anchor="b">
                    <a:lnL>
                      <a:noFill/>
                    </a:lnL>
                    <a:lnR>
                      <a:noFill/>
                    </a:lnR>
                    <a:lnT>
                      <a:noFill/>
                    </a:lnT>
                    <a:lnB>
                      <a:noFill/>
                    </a:lnB>
                  </a:tcPr>
                </a:tc>
                <a:tc>
                  <a:txBody>
                    <a:bodyPr/>
                    <a:lstStyle/>
                    <a:p>
                      <a:pPr algn="r" fontAlgn="b"/>
                      <a:r>
                        <a:rPr lang="en-US" sz="1900" b="0" i="0" u="none" strike="noStrike" dirty="0">
                          <a:solidFill>
                            <a:srgbClr val="000000"/>
                          </a:solidFill>
                          <a:effectLst/>
                          <a:latin typeface="Arial" panose="020B0604020202020204" pitchFamily="34" charset="0"/>
                        </a:rPr>
                        <a:t>$3.2</a:t>
                      </a:r>
                    </a:p>
                  </a:txBody>
                  <a:tcPr marL="9065" marR="9065" marT="9065" marB="0" anchor="b">
                    <a:lnL>
                      <a:noFill/>
                    </a:lnL>
                    <a:lnR>
                      <a:noFill/>
                    </a:lnR>
                    <a:lnT>
                      <a:noFill/>
                    </a:lnT>
                    <a:lnB>
                      <a:noFill/>
                    </a:lnB>
                  </a:tcPr>
                </a:tc>
                <a:tc>
                  <a:txBody>
                    <a:bodyPr/>
                    <a:lstStyle/>
                    <a:p>
                      <a:pPr algn="ctr" fontAlgn="b"/>
                      <a:r>
                        <a:rPr lang="en-US" sz="1900" b="0" i="0" u="none" strike="noStrike" dirty="0">
                          <a:solidFill>
                            <a:srgbClr val="000000"/>
                          </a:solidFill>
                          <a:effectLst/>
                          <a:latin typeface="Arial" panose="020B0604020202020204" pitchFamily="34" charset="0"/>
                        </a:rPr>
                        <a:t>B</a:t>
                      </a:r>
                    </a:p>
                  </a:txBody>
                  <a:tcPr marL="9065" marR="9065" marT="9065" marB="0" anchor="b">
                    <a:lnL>
                      <a:noFill/>
                    </a:lnL>
                    <a:lnR>
                      <a:noFill/>
                    </a:lnR>
                    <a:lnT>
                      <a:noFill/>
                    </a:lnT>
                    <a:lnB>
                      <a:noFill/>
                    </a:lnB>
                  </a:tcPr>
                </a:tc>
                <a:extLst>
                  <a:ext uri="{0D108BD9-81ED-4DB2-BD59-A6C34878D82A}">
                    <a16:rowId xmlns:a16="http://schemas.microsoft.com/office/drawing/2014/main" val="3236369178"/>
                  </a:ext>
                </a:extLst>
              </a:tr>
            </a:tbl>
          </a:graphicData>
        </a:graphic>
      </p:graphicFrame>
      <p:sp>
        <p:nvSpPr>
          <p:cNvPr id="8" name="Rectangle 7"/>
          <p:cNvSpPr/>
          <p:nvPr/>
        </p:nvSpPr>
        <p:spPr>
          <a:xfrm>
            <a:off x="1536750" y="6091143"/>
            <a:ext cx="8305801" cy="369332"/>
          </a:xfrm>
          <a:prstGeom prst="rect">
            <a:avLst/>
          </a:prstGeom>
        </p:spPr>
        <p:txBody>
          <a:bodyPr wrap="square">
            <a:spAutoFit/>
          </a:bodyPr>
          <a:lstStyle/>
          <a:p>
            <a:r>
              <a:rPr lang="en-US" sz="1200" baseline="30000" dirty="0">
                <a:solidFill>
                  <a:schemeClr val="bg1"/>
                </a:solidFill>
                <a:latin typeface="Arial" panose="020B0604020202020204" pitchFamily="34" charset="0"/>
              </a:rPr>
              <a:t>1</a:t>
            </a:r>
            <a:r>
              <a:rPr lang="en-US" sz="1200" dirty="0">
                <a:solidFill>
                  <a:schemeClr val="bg1"/>
                </a:solidFill>
                <a:latin typeface="Arial" panose="020B0604020202020204" pitchFamily="34" charset="0"/>
              </a:rPr>
              <a:t>--Reflects impact of General Assembly prepayment of $498.7 million of the calculated $904.7 million required deposit.</a:t>
            </a:r>
            <a:r>
              <a:rPr lang="en-US" dirty="0">
                <a:solidFill>
                  <a:schemeClr val="bg1"/>
                </a:solidFill>
              </a:rPr>
              <a:t> </a:t>
            </a:r>
          </a:p>
        </p:txBody>
      </p:sp>
    </p:spTree>
    <p:extLst>
      <p:ext uri="{BB962C8B-B14F-4D97-AF65-F5344CB8AC3E}">
        <p14:creationId xmlns:p14="http://schemas.microsoft.com/office/powerpoint/2010/main" val="87644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2732"/>
          </a:xfrm>
        </p:spPr>
        <p:txBody>
          <a:bodyPr>
            <a:noAutofit/>
          </a:bodyPr>
          <a:lstStyle/>
          <a:p>
            <a:r>
              <a:rPr lang="en-US" sz="3800" dirty="0"/>
              <a:t>COMBINED RESERVE BALANCES PROJECTED TO TOTAL </a:t>
            </a:r>
            <a:r>
              <a:rPr lang="en-US" sz="3800" dirty="0" smtClean="0"/>
              <a:t>NEARLY $4.3 </a:t>
            </a:r>
            <a:r>
              <a:rPr lang="en-US" sz="3800" dirty="0"/>
              <a:t>BILLION BY </a:t>
            </a:r>
            <a:r>
              <a:rPr lang="en-US" sz="3800" dirty="0" smtClean="0"/>
              <a:t>FISCAL YEAR </a:t>
            </a:r>
            <a:r>
              <a:rPr lang="en-US" sz="3800" dirty="0"/>
              <a:t>2024 </a:t>
            </a:r>
          </a:p>
        </p:txBody>
      </p:sp>
      <p:sp>
        <p:nvSpPr>
          <p:cNvPr id="4" name="Slide Number Placeholder 3"/>
          <p:cNvSpPr>
            <a:spLocks noGrp="1"/>
          </p:cNvSpPr>
          <p:nvPr>
            <p:ph type="sldNum" sz="quarter" idx="12"/>
          </p:nvPr>
        </p:nvSpPr>
        <p:spPr/>
        <p:txBody>
          <a:bodyPr/>
          <a:lstStyle/>
          <a:p>
            <a:fld id="{90549E1B-9A3C-4075-9DD4-972AECE61183}" type="slidenum">
              <a:rPr lang="en-US" smtClean="0"/>
              <a:t>5</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21481" y="1527858"/>
            <a:ext cx="7549038" cy="4552902"/>
          </a:xfrm>
          <a:prstGeom prst="rect">
            <a:avLst/>
          </a:prstGeom>
          <a:noFill/>
        </p:spPr>
      </p:pic>
    </p:spTree>
    <p:extLst>
      <p:ext uri="{BB962C8B-B14F-4D97-AF65-F5344CB8AC3E}">
        <p14:creationId xmlns:p14="http://schemas.microsoft.com/office/powerpoint/2010/main" val="1142716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16738" cy="1325563"/>
          </a:xfrm>
        </p:spPr>
        <p:txBody>
          <a:bodyPr>
            <a:normAutofit/>
          </a:bodyPr>
          <a:lstStyle/>
          <a:p>
            <a:r>
              <a:rPr lang="en-US" sz="4000" dirty="0" smtClean="0"/>
              <a:t>BALANCE SHEET IS IN EXTREMELY STRONG POSITION</a:t>
            </a:r>
            <a:endParaRPr lang="en-US" sz="4000" dirty="0"/>
          </a:p>
        </p:txBody>
      </p:sp>
      <p:sp>
        <p:nvSpPr>
          <p:cNvPr id="3" name="Content Placeholder 2"/>
          <p:cNvSpPr>
            <a:spLocks noGrp="1"/>
          </p:cNvSpPr>
          <p:nvPr>
            <p:ph idx="1"/>
          </p:nvPr>
        </p:nvSpPr>
        <p:spPr>
          <a:xfrm>
            <a:off x="838200" y="1557866"/>
            <a:ext cx="10515600" cy="4219769"/>
          </a:xfrm>
        </p:spPr>
        <p:txBody>
          <a:bodyPr>
            <a:normAutofit fontScale="92500" lnSpcReduction="10000"/>
          </a:bodyPr>
          <a:lstStyle/>
          <a:p>
            <a:pPr>
              <a:lnSpc>
                <a:spcPct val="100000"/>
              </a:lnSpc>
              <a:spcBef>
                <a:spcPts val="600"/>
              </a:spcBef>
              <a:spcAft>
                <a:spcPts val="600"/>
              </a:spcAft>
            </a:pPr>
            <a:r>
              <a:rPr lang="en-US" sz="2400" dirty="0" smtClean="0"/>
              <a:t>The balances in both the Water Quality Improvement Fund (WQIF) and Transportation Trust Fund (TTF) have grown significantly in recent years.</a:t>
            </a:r>
          </a:p>
          <a:p>
            <a:pPr lvl="1">
              <a:lnSpc>
                <a:spcPct val="100000"/>
              </a:lnSpc>
              <a:spcBef>
                <a:spcPts val="600"/>
              </a:spcBef>
              <a:spcAft>
                <a:spcPts val="600"/>
              </a:spcAft>
            </a:pPr>
            <a:r>
              <a:rPr lang="en-US" sz="2000" dirty="0" smtClean="0"/>
              <a:t>WQIF FY 2022 year-end balance totaled $113.3 million, a 228 percent increase over FY 2019.</a:t>
            </a:r>
          </a:p>
          <a:p>
            <a:pPr lvl="1">
              <a:lnSpc>
                <a:spcPct val="100000"/>
              </a:lnSpc>
              <a:spcBef>
                <a:spcPts val="600"/>
              </a:spcBef>
              <a:spcAft>
                <a:spcPts val="600"/>
              </a:spcAft>
            </a:pPr>
            <a:r>
              <a:rPr lang="en-US" sz="2000" dirty="0" smtClean="0"/>
              <a:t>TTF FY 2022 year-end balance totaled $2.7 billion, a 66 percent increase over FY 2019.</a:t>
            </a:r>
          </a:p>
          <a:p>
            <a:r>
              <a:rPr lang="en-US" sz="2400" dirty="0" smtClean="0"/>
              <a:t>$830 million of one-time contributions to the Virginia Retirement System (VRS) to reduce unfunded liabilities.</a:t>
            </a:r>
          </a:p>
          <a:p>
            <a:r>
              <a:rPr lang="en-US" sz="2400" dirty="0" smtClean="0"/>
              <a:t>$2.7 billion 2022-2024 capital program funded entirely through cash.</a:t>
            </a:r>
          </a:p>
          <a:p>
            <a:r>
              <a:rPr lang="en-US" sz="2400" dirty="0" smtClean="0"/>
              <a:t>Capital project expenditure cost overruns pre-funded with $450 million pool.</a:t>
            </a:r>
          </a:p>
          <a:p>
            <a:r>
              <a:rPr lang="en-US" sz="2400" dirty="0" smtClean="0"/>
              <a:t>$470 million for Interstate 64 widening included </a:t>
            </a:r>
            <a:r>
              <a:rPr lang="en-US" sz="2400" dirty="0"/>
              <a:t>in the </a:t>
            </a:r>
            <a:r>
              <a:rPr lang="en-US" sz="2400" dirty="0" smtClean="0"/>
              <a:t>budget, including $150 million contingent funding.</a:t>
            </a:r>
          </a:p>
          <a:p>
            <a:r>
              <a:rPr lang="en-US" sz="2400" dirty="0" smtClean="0"/>
              <a:t>Repeal of Accelerated Sales Tax, potential value over $200 million.</a:t>
            </a:r>
            <a:endParaRPr lang="en-US" sz="2400" dirty="0"/>
          </a:p>
        </p:txBody>
      </p:sp>
      <p:sp>
        <p:nvSpPr>
          <p:cNvPr id="5" name="Slide Number Placeholder 4"/>
          <p:cNvSpPr>
            <a:spLocks noGrp="1"/>
          </p:cNvSpPr>
          <p:nvPr>
            <p:ph type="sldNum" sz="quarter" idx="12"/>
          </p:nvPr>
        </p:nvSpPr>
        <p:spPr/>
        <p:txBody>
          <a:bodyPr/>
          <a:lstStyle/>
          <a:p>
            <a:fld id="{90549E1B-9A3C-4075-9DD4-972AECE61183}" type="slidenum">
              <a:rPr lang="en-US" smtClean="0"/>
              <a:t>6</a:t>
            </a:fld>
            <a:endParaRPr lang="en-US" dirty="0"/>
          </a:p>
        </p:txBody>
      </p:sp>
    </p:spTree>
    <p:extLst>
      <p:ext uri="{BB962C8B-B14F-4D97-AF65-F5344CB8AC3E}">
        <p14:creationId xmlns:p14="http://schemas.microsoft.com/office/powerpoint/2010/main" val="1358448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69978" cy="1325563"/>
          </a:xfrm>
        </p:spPr>
        <p:txBody>
          <a:bodyPr>
            <a:normAutofit/>
          </a:bodyPr>
          <a:lstStyle/>
          <a:p>
            <a:r>
              <a:rPr lang="en-US" sz="3900" dirty="0" smtClean="0"/>
              <a:t>STATE SUPPORTED CAPITAL EXPENDITURES, FY 2013-22</a:t>
            </a:r>
            <a:endParaRPr lang="en-US" sz="3900" dirty="0"/>
          </a:p>
        </p:txBody>
      </p:sp>
      <p:sp>
        <p:nvSpPr>
          <p:cNvPr id="5" name="Slide Number Placeholder 4"/>
          <p:cNvSpPr>
            <a:spLocks noGrp="1"/>
          </p:cNvSpPr>
          <p:nvPr>
            <p:ph type="sldNum" sz="quarter" idx="12"/>
          </p:nvPr>
        </p:nvSpPr>
        <p:spPr/>
        <p:txBody>
          <a:bodyPr/>
          <a:lstStyle/>
          <a:p>
            <a:fld id="{90549E1B-9A3C-4075-9DD4-972AECE61183}" type="slidenum">
              <a:rPr lang="en-US" smtClean="0"/>
              <a:t>7</a:t>
            </a:fld>
            <a:endParaRPr lang="en-US" dirty="0"/>
          </a:p>
        </p:txBody>
      </p:sp>
      <p:sp>
        <p:nvSpPr>
          <p:cNvPr id="4" name="TextBox 3"/>
          <p:cNvSpPr txBox="1"/>
          <p:nvPr/>
        </p:nvSpPr>
        <p:spPr>
          <a:xfrm>
            <a:off x="631372" y="5694842"/>
            <a:ext cx="9770432" cy="461665"/>
          </a:xfrm>
          <a:prstGeom prst="rect">
            <a:avLst/>
          </a:prstGeom>
          <a:noFill/>
        </p:spPr>
        <p:txBody>
          <a:bodyPr wrap="none" rtlCol="0">
            <a:spAutoFit/>
          </a:bodyPr>
          <a:lstStyle/>
          <a:p>
            <a:r>
              <a:rPr lang="en-US" sz="1200" dirty="0"/>
              <a:t>State-supported funding includes general fund, Virginia College Building Authority (VCBA) bonds, and Virginia Public Building Authority (VPBA) bonds.</a:t>
            </a:r>
          </a:p>
          <a:p>
            <a:r>
              <a:rPr lang="en-US" sz="1200" dirty="0"/>
              <a:t>Source: Virginia Department of Planning and </a:t>
            </a:r>
            <a:r>
              <a:rPr lang="en-US" sz="1200" dirty="0" smtClean="0"/>
              <a:t>Budget.</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230161304"/>
              </p:ext>
            </p:extLst>
          </p:nvPr>
        </p:nvGraphicFramePr>
        <p:xfrm>
          <a:off x="1524000" y="1643212"/>
          <a:ext cx="9144000" cy="385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8567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816"/>
            <a:ext cx="10515600" cy="1325563"/>
          </a:xfrm>
        </p:spPr>
        <p:txBody>
          <a:bodyPr>
            <a:normAutofit/>
          </a:bodyPr>
          <a:lstStyle/>
          <a:p>
            <a:r>
              <a:rPr lang="en-US" sz="4000" cap="all" dirty="0" smtClean="0"/>
              <a:t>Fiscal year 2022 recap: 36 PERCENT GF Growth </a:t>
            </a:r>
            <a:br>
              <a:rPr lang="en-US" sz="4000" cap="all" dirty="0" smtClean="0"/>
            </a:br>
            <a:r>
              <a:rPr lang="en-US" sz="4000" cap="all" dirty="0" smtClean="0"/>
              <a:t>FY 2019-22</a:t>
            </a:r>
            <a:endParaRPr lang="en-US" sz="4000" cap="all" dirty="0"/>
          </a:p>
        </p:txBody>
      </p:sp>
      <p:sp>
        <p:nvSpPr>
          <p:cNvPr id="5" name="Slide Number Placeholder 4"/>
          <p:cNvSpPr>
            <a:spLocks noGrp="1"/>
          </p:cNvSpPr>
          <p:nvPr>
            <p:ph type="sldNum" sz="quarter" idx="12"/>
          </p:nvPr>
        </p:nvSpPr>
        <p:spPr/>
        <p:txBody>
          <a:bodyPr/>
          <a:lstStyle/>
          <a:p>
            <a:fld id="{90549E1B-9A3C-4075-9DD4-972AECE61183}" type="slidenum">
              <a:rPr lang="en-US" smtClean="0"/>
              <a:t>8</a:t>
            </a:fld>
            <a:endParaRPr lang="en-US" dirty="0"/>
          </a:p>
        </p:txBody>
      </p:sp>
      <p:sp>
        <p:nvSpPr>
          <p:cNvPr id="11" name="TextBox 10"/>
          <p:cNvSpPr txBox="1"/>
          <p:nvPr/>
        </p:nvSpPr>
        <p:spPr>
          <a:xfrm>
            <a:off x="680309" y="1363010"/>
            <a:ext cx="10515601" cy="100027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dirty="0" smtClean="0"/>
              <a:t>Strong growth in all revenue sources have led </a:t>
            </a:r>
            <a:r>
              <a:rPr lang="en-US" dirty="0"/>
              <a:t>to a</a:t>
            </a:r>
            <a:r>
              <a:rPr lang="en-US" dirty="0" smtClean="0"/>
              <a:t> 36 percent General Fund increase </a:t>
            </a:r>
            <a:r>
              <a:rPr lang="en-US" dirty="0"/>
              <a:t>versus </a:t>
            </a:r>
            <a:r>
              <a:rPr lang="en-US" dirty="0" smtClean="0"/>
              <a:t>2019.</a:t>
            </a:r>
            <a:r>
              <a:rPr lang="en-US" dirty="0"/>
              <a:t> </a:t>
            </a:r>
          </a:p>
          <a:p>
            <a:pPr marL="285750" indent="-285750">
              <a:spcAft>
                <a:spcPts val="300"/>
              </a:spcAft>
              <a:buFont typeface="Arial" panose="020B0604020202020204" pitchFamily="34" charset="0"/>
              <a:buChar char="•"/>
            </a:pPr>
            <a:r>
              <a:rPr lang="en-US" dirty="0" smtClean="0"/>
              <a:t>Strong wage growth provides a strong base from the largest source of revenues.</a:t>
            </a:r>
          </a:p>
          <a:p>
            <a:pPr marL="285750" indent="-285750">
              <a:spcAft>
                <a:spcPts val="300"/>
              </a:spcAft>
              <a:buFont typeface="Arial" panose="020B0604020202020204" pitchFamily="34" charset="0"/>
              <a:buChar char="•"/>
            </a:pPr>
            <a:r>
              <a:rPr lang="en-US" dirty="0" smtClean="0"/>
              <a:t>Nonwithholding represents the largest growth in dollars and is the largest risk to our projections.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49261567"/>
              </p:ext>
            </p:extLst>
          </p:nvPr>
        </p:nvGraphicFramePr>
        <p:xfrm>
          <a:off x="680310" y="2397172"/>
          <a:ext cx="10515601" cy="3437693"/>
        </p:xfrm>
        <a:graphic>
          <a:graphicData uri="http://schemas.openxmlformats.org/drawingml/2006/table">
            <a:tbl>
              <a:tblPr/>
              <a:tblGrid>
                <a:gridCol w="1677219">
                  <a:extLst>
                    <a:ext uri="{9D8B030D-6E8A-4147-A177-3AD203B41FA5}">
                      <a16:colId xmlns:a16="http://schemas.microsoft.com/office/drawing/2014/main" val="3807979636"/>
                    </a:ext>
                  </a:extLst>
                </a:gridCol>
                <a:gridCol w="197874">
                  <a:extLst>
                    <a:ext uri="{9D8B030D-6E8A-4147-A177-3AD203B41FA5}">
                      <a16:colId xmlns:a16="http://schemas.microsoft.com/office/drawing/2014/main" val="1454216946"/>
                    </a:ext>
                  </a:extLst>
                </a:gridCol>
                <a:gridCol w="1064752">
                  <a:extLst>
                    <a:ext uri="{9D8B030D-6E8A-4147-A177-3AD203B41FA5}">
                      <a16:colId xmlns:a16="http://schemas.microsoft.com/office/drawing/2014/main" val="2900940955"/>
                    </a:ext>
                  </a:extLst>
                </a:gridCol>
                <a:gridCol w="197874">
                  <a:extLst>
                    <a:ext uri="{9D8B030D-6E8A-4147-A177-3AD203B41FA5}">
                      <a16:colId xmlns:a16="http://schemas.microsoft.com/office/drawing/2014/main" val="4249702758"/>
                    </a:ext>
                  </a:extLst>
                </a:gridCol>
                <a:gridCol w="1064752">
                  <a:extLst>
                    <a:ext uri="{9D8B030D-6E8A-4147-A177-3AD203B41FA5}">
                      <a16:colId xmlns:a16="http://schemas.microsoft.com/office/drawing/2014/main" val="2041332637"/>
                    </a:ext>
                  </a:extLst>
                </a:gridCol>
                <a:gridCol w="197874">
                  <a:extLst>
                    <a:ext uri="{9D8B030D-6E8A-4147-A177-3AD203B41FA5}">
                      <a16:colId xmlns:a16="http://schemas.microsoft.com/office/drawing/2014/main" val="2450095006"/>
                    </a:ext>
                  </a:extLst>
                </a:gridCol>
                <a:gridCol w="1064752">
                  <a:extLst>
                    <a:ext uri="{9D8B030D-6E8A-4147-A177-3AD203B41FA5}">
                      <a16:colId xmlns:a16="http://schemas.microsoft.com/office/drawing/2014/main" val="1695537981"/>
                    </a:ext>
                  </a:extLst>
                </a:gridCol>
                <a:gridCol w="197874">
                  <a:extLst>
                    <a:ext uri="{9D8B030D-6E8A-4147-A177-3AD203B41FA5}">
                      <a16:colId xmlns:a16="http://schemas.microsoft.com/office/drawing/2014/main" val="2716989763"/>
                    </a:ext>
                  </a:extLst>
                </a:gridCol>
                <a:gridCol w="1064752">
                  <a:extLst>
                    <a:ext uri="{9D8B030D-6E8A-4147-A177-3AD203B41FA5}">
                      <a16:colId xmlns:a16="http://schemas.microsoft.com/office/drawing/2014/main" val="1672817493"/>
                    </a:ext>
                  </a:extLst>
                </a:gridCol>
                <a:gridCol w="197874">
                  <a:extLst>
                    <a:ext uri="{9D8B030D-6E8A-4147-A177-3AD203B41FA5}">
                      <a16:colId xmlns:a16="http://schemas.microsoft.com/office/drawing/2014/main" val="1206719802"/>
                    </a:ext>
                  </a:extLst>
                </a:gridCol>
                <a:gridCol w="1064752">
                  <a:extLst>
                    <a:ext uri="{9D8B030D-6E8A-4147-A177-3AD203B41FA5}">
                      <a16:colId xmlns:a16="http://schemas.microsoft.com/office/drawing/2014/main" val="596164484"/>
                    </a:ext>
                  </a:extLst>
                </a:gridCol>
                <a:gridCol w="197874">
                  <a:extLst>
                    <a:ext uri="{9D8B030D-6E8A-4147-A177-3AD203B41FA5}">
                      <a16:colId xmlns:a16="http://schemas.microsoft.com/office/drawing/2014/main" val="3280722750"/>
                    </a:ext>
                  </a:extLst>
                </a:gridCol>
                <a:gridCol w="1064752">
                  <a:extLst>
                    <a:ext uri="{9D8B030D-6E8A-4147-A177-3AD203B41FA5}">
                      <a16:colId xmlns:a16="http://schemas.microsoft.com/office/drawing/2014/main" val="2726328329"/>
                    </a:ext>
                  </a:extLst>
                </a:gridCol>
                <a:gridCol w="197874">
                  <a:extLst>
                    <a:ext uri="{9D8B030D-6E8A-4147-A177-3AD203B41FA5}">
                      <a16:colId xmlns:a16="http://schemas.microsoft.com/office/drawing/2014/main" val="2185752692"/>
                    </a:ext>
                  </a:extLst>
                </a:gridCol>
                <a:gridCol w="1064752">
                  <a:extLst>
                    <a:ext uri="{9D8B030D-6E8A-4147-A177-3AD203B41FA5}">
                      <a16:colId xmlns:a16="http://schemas.microsoft.com/office/drawing/2014/main" val="3309882847"/>
                    </a:ext>
                  </a:extLst>
                </a:gridCol>
              </a:tblGrid>
              <a:tr h="226089">
                <a:tc gridSpan="15">
                  <a:txBody>
                    <a:bodyPr/>
                    <a:lstStyle/>
                    <a:p>
                      <a:pPr algn="ctr" fontAlgn="b"/>
                      <a:r>
                        <a:rPr lang="en-US" sz="1600" b="1" i="0" u="none" strike="noStrike" dirty="0">
                          <a:solidFill>
                            <a:srgbClr val="000000"/>
                          </a:solidFill>
                          <a:effectLst/>
                          <a:latin typeface="Franklin Gothic Book" panose="020B0503020102020204" pitchFamily="34" charset="0"/>
                        </a:rPr>
                        <a:t>General Fund Revenue Collections</a:t>
                      </a:r>
                    </a:p>
                  </a:txBody>
                  <a:tcPr marL="8503" marR="8503" marT="850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108364"/>
                  </a:ext>
                </a:extLst>
              </a:tr>
              <a:tr h="226089">
                <a:tc gridSpan="15">
                  <a:txBody>
                    <a:bodyPr/>
                    <a:lstStyle/>
                    <a:p>
                      <a:pPr algn="ctr" fontAlgn="b"/>
                      <a:r>
                        <a:rPr lang="en-US" sz="1400" b="0" i="0" u="none" strike="noStrike" dirty="0">
                          <a:solidFill>
                            <a:srgbClr val="000000"/>
                          </a:solidFill>
                          <a:effectLst/>
                          <a:latin typeface="Franklin Gothic Book" panose="020B0503020102020204" pitchFamily="34" charset="0"/>
                        </a:rPr>
                        <a:t>(in millions of dollars)</a:t>
                      </a:r>
                    </a:p>
                  </a:txBody>
                  <a:tcPr marL="8503" marR="8503" marT="850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8555190"/>
                  </a:ext>
                </a:extLst>
              </a:tr>
              <a:tr h="226089">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extLst>
                  <a:ext uri="{0D108BD9-81ED-4DB2-BD59-A6C34878D82A}">
                    <a16:rowId xmlns:a16="http://schemas.microsoft.com/office/drawing/2014/main" val="2214977634"/>
                  </a:ext>
                </a:extLst>
              </a:tr>
              <a:tr h="226089">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gridSpan="5">
                  <a:txBody>
                    <a:bodyPr/>
                    <a:lstStyle/>
                    <a:p>
                      <a:pPr algn="ctr" fontAlgn="b"/>
                      <a:r>
                        <a:rPr lang="en-US" sz="1400" b="1" i="0" u="none" strike="noStrike" dirty="0">
                          <a:solidFill>
                            <a:srgbClr val="000000"/>
                          </a:solidFill>
                          <a:effectLst/>
                          <a:latin typeface="Franklin Gothic Book" panose="020B0503020102020204" pitchFamily="34" charset="0"/>
                        </a:rPr>
                        <a:t>Actuals</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gridSpan="3">
                  <a:txBody>
                    <a:bodyPr/>
                    <a:lstStyle/>
                    <a:p>
                      <a:pPr algn="ctr" fontAlgn="b"/>
                      <a:r>
                        <a:rPr lang="en-US" sz="1400" b="1" i="0" u="none" strike="noStrike" dirty="0">
                          <a:solidFill>
                            <a:srgbClr val="000000"/>
                          </a:solidFill>
                          <a:effectLst/>
                          <a:latin typeface="Franklin Gothic Book" panose="020B0503020102020204" pitchFamily="34" charset="0"/>
                        </a:rPr>
                        <a:t>FY 2019 - FY2022</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gridSpan="3">
                  <a:txBody>
                    <a:bodyPr/>
                    <a:lstStyle/>
                    <a:p>
                      <a:pPr algn="ctr" fontAlgn="b"/>
                      <a:r>
                        <a:rPr lang="en-US" sz="1400" b="1" i="0" u="none" strike="noStrike" dirty="0">
                          <a:solidFill>
                            <a:srgbClr val="000000"/>
                          </a:solidFill>
                          <a:effectLst/>
                          <a:latin typeface="Franklin Gothic Book" panose="020B0503020102020204" pitchFamily="34" charset="0"/>
                        </a:rPr>
                        <a:t>FY 2021 - FY2022</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4827826"/>
                  </a:ext>
                </a:extLst>
              </a:tr>
              <a:tr h="218544">
                <a:tc>
                  <a:txBody>
                    <a:bodyPr/>
                    <a:lstStyle/>
                    <a:p>
                      <a:pPr algn="l" fontAlgn="b"/>
                      <a:r>
                        <a:rPr lang="en-US" sz="1400" b="1" i="0" u="none" strike="noStrike" dirty="0">
                          <a:solidFill>
                            <a:srgbClr val="000000"/>
                          </a:solidFill>
                          <a:effectLst/>
                          <a:latin typeface="Franklin Gothic Book" panose="020B0503020102020204" pitchFamily="34" charset="0"/>
                        </a:rPr>
                        <a:t>Revenue</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FY 2019</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Franklin Gothic Book" panose="020B0503020102020204" pitchFamily="34" charset="0"/>
                        </a:rPr>
                        <a:t>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FY 2021</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Franklin Gothic Book" panose="020B0503020102020204" pitchFamily="34" charset="0"/>
                        </a:rPr>
                        <a:t>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FY 2022</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Change</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Franklin Gothic Book" panose="020B0503020102020204" pitchFamily="34" charset="0"/>
                        </a:rPr>
                        <a:t>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 Change</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Change</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Franklin Gothic Book" panose="020B0503020102020204" pitchFamily="34" charset="0"/>
                        </a:rPr>
                        <a:t>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Franklin Gothic Book" panose="020B0503020102020204" pitchFamily="34" charset="0"/>
                        </a:rPr>
                        <a:t>% Change</a:t>
                      </a:r>
                    </a:p>
                  </a:txBody>
                  <a:tcPr marL="8503" marR="8503" marT="85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06672"/>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Withholding</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$12,987.9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$14,012.9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$15,340.3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$2,352.4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18.1%</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$1,327.4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9.5%</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1070910"/>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Nonwithholding</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3,976.8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5,217.0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6,810.5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a:t>
                      </a:r>
                      <a:r>
                        <a:rPr lang="en-US" sz="1400" b="0" i="0" u="none" strike="noStrike" dirty="0" smtClean="0">
                          <a:solidFill>
                            <a:srgbClr val="000000"/>
                          </a:solidFill>
                          <a:effectLst/>
                          <a:latin typeface="Franklin Gothic Book" panose="020B0503020102020204" pitchFamily="34" charset="0"/>
                        </a:rPr>
                        <a:t> 2,833.7 </a:t>
                      </a:r>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71.3%</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1,593.5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30.5%</a:t>
                      </a:r>
                    </a:p>
                  </a:txBody>
                  <a:tcPr marL="8503" marR="8503" marT="8503" marB="0" anchor="b">
                    <a:lnL>
                      <a:noFill/>
                    </a:lnL>
                    <a:lnR>
                      <a:noFill/>
                    </a:lnR>
                    <a:lnT>
                      <a:noFill/>
                    </a:lnT>
                    <a:lnB>
                      <a:noFill/>
                    </a:lnB>
                    <a:solidFill>
                      <a:srgbClr val="FFFF00"/>
                    </a:solidFill>
                  </a:tcPr>
                </a:tc>
                <a:extLst>
                  <a:ext uri="{0D108BD9-81ED-4DB2-BD59-A6C34878D82A}">
                    <a16:rowId xmlns:a16="http://schemas.microsoft.com/office/drawing/2014/main" val="413431166"/>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Refunds</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(1,738.2)</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(1,926.2)</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(1,740.5)</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(2.3)</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0.1%</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185.7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-9.6%</a:t>
                      </a:r>
                    </a:p>
                  </a:txBody>
                  <a:tcPr marL="8503" marR="8503" marT="8503" marB="0" anchor="b">
                    <a:lnL>
                      <a:noFill/>
                    </a:lnL>
                    <a:lnR>
                      <a:noFill/>
                    </a:lnR>
                    <a:lnT>
                      <a:noFill/>
                    </a:lnT>
                    <a:lnB>
                      <a:noFill/>
                    </a:lnB>
                  </a:tcPr>
                </a:tc>
                <a:extLst>
                  <a:ext uri="{0D108BD9-81ED-4DB2-BD59-A6C34878D82A}">
                    <a16:rowId xmlns:a16="http://schemas.microsoft.com/office/drawing/2014/main" val="1648553546"/>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Sales</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3,580.4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4,166.2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4,558.1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977.7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27.3%</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391.9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9.4%</a:t>
                      </a:r>
                    </a:p>
                  </a:txBody>
                  <a:tcPr marL="8503" marR="8503" marT="8503" marB="0" anchor="b">
                    <a:lnL>
                      <a:noFill/>
                    </a:lnL>
                    <a:lnR>
                      <a:noFill/>
                    </a:lnR>
                    <a:lnT>
                      <a:noFill/>
                    </a:lnT>
                    <a:lnB>
                      <a:noFill/>
                    </a:lnB>
                  </a:tcPr>
                </a:tc>
                <a:extLst>
                  <a:ext uri="{0D108BD9-81ED-4DB2-BD59-A6C34878D82A}">
                    <a16:rowId xmlns:a16="http://schemas.microsoft.com/office/drawing/2014/main" val="2556872881"/>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Corporate</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943.4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1,515.7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1,978.7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1,035.3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109.7%</a:t>
                      </a:r>
                    </a:p>
                  </a:txBody>
                  <a:tcPr marL="8503" marR="8503" marT="8503" marB="0" anchor="b">
                    <a:lnL>
                      <a:noFill/>
                    </a:lnL>
                    <a:lnR>
                      <a:noFill/>
                    </a:lnR>
                    <a:lnT>
                      <a:noFill/>
                    </a:lnT>
                    <a:lnB>
                      <a:noFill/>
                    </a:lnB>
                    <a:solidFill>
                      <a:srgbClr val="FFFF00"/>
                    </a:solidFill>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463.0 </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30.5%</a:t>
                      </a:r>
                    </a:p>
                  </a:txBody>
                  <a:tcPr marL="8503" marR="8503" marT="8503" marB="0" anchor="b">
                    <a:lnL>
                      <a:noFill/>
                    </a:lnL>
                    <a:lnR>
                      <a:noFill/>
                    </a:lnR>
                    <a:lnT>
                      <a:noFill/>
                    </a:lnT>
                    <a:lnB>
                      <a:noFill/>
                    </a:lnB>
                    <a:solidFill>
                      <a:srgbClr val="FFFF00"/>
                    </a:solidFill>
                  </a:tcPr>
                </a:tc>
                <a:extLst>
                  <a:ext uri="{0D108BD9-81ED-4DB2-BD59-A6C34878D82A}">
                    <a16:rowId xmlns:a16="http://schemas.microsoft.com/office/drawing/2014/main" val="1523132181"/>
                  </a:ext>
                </a:extLst>
              </a:tr>
              <a:tr h="250419">
                <a:tc>
                  <a:txBody>
                    <a:bodyPr/>
                    <a:lstStyle/>
                    <a:p>
                      <a:pPr algn="l" fontAlgn="b"/>
                      <a:r>
                        <a:rPr lang="en-US" sz="1400" b="0" i="0" u="none" strike="noStrike" dirty="0">
                          <a:solidFill>
                            <a:srgbClr val="000000"/>
                          </a:solidFill>
                          <a:effectLst/>
                          <a:latin typeface="Franklin Gothic Book" panose="020B0503020102020204" pitchFamily="34" charset="0"/>
                        </a:rPr>
                        <a:t>All Other</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1,557.2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1,892.9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1,987.8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            430.6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27.7%</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94.9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sng"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5.0%</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787571"/>
                  </a:ext>
                </a:extLst>
              </a:tr>
              <a:tr h="226089">
                <a:tc>
                  <a:txBody>
                    <a:bodyPr/>
                    <a:lstStyle/>
                    <a:p>
                      <a:pPr algn="l" fontAlgn="b"/>
                      <a:r>
                        <a:rPr lang="en-US" sz="1400" b="1" i="0" u="none" strike="noStrike" dirty="0">
                          <a:solidFill>
                            <a:srgbClr val="000000"/>
                          </a:solidFill>
                          <a:effectLst/>
                          <a:latin typeface="Franklin Gothic Book" panose="020B0503020102020204" pitchFamily="34" charset="0"/>
                        </a:rPr>
                        <a:t>Total GF Revenues</a:t>
                      </a:r>
                    </a:p>
                  </a:txBody>
                  <a:tcPr marL="8503" marR="8503" marT="8503"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$21,307.5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$24,878.5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$28,934.9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$7,627.4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35.8%</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$4,056.4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16.3%</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4163713329"/>
                  </a:ext>
                </a:extLst>
              </a:tr>
              <a:tr h="226089">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extLst>
                  <a:ext uri="{0D108BD9-81ED-4DB2-BD59-A6C34878D82A}">
                    <a16:rowId xmlns:a16="http://schemas.microsoft.com/office/drawing/2014/main" val="358989505"/>
                  </a:ext>
                </a:extLst>
              </a:tr>
              <a:tr h="226089">
                <a:tc>
                  <a:txBody>
                    <a:bodyPr/>
                    <a:lstStyle/>
                    <a:p>
                      <a:pPr algn="l" fontAlgn="b"/>
                      <a:r>
                        <a:rPr lang="en-US" sz="1400" b="0" i="0" u="none" strike="noStrike" dirty="0">
                          <a:solidFill>
                            <a:srgbClr val="000000"/>
                          </a:solidFill>
                          <a:effectLst/>
                          <a:latin typeface="Franklin Gothic Book" panose="020B0503020102020204" pitchFamily="34" charset="0"/>
                        </a:rPr>
                        <a:t>GF Transfers</a:t>
                      </a:r>
                    </a:p>
                  </a:txBody>
                  <a:tcPr marL="8503" marR="8503" marT="85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$658.0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$758.60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$814.30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$156.30 </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23.8%</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Franklin Gothic Book" panose="020B0503020102020204" pitchFamily="34" charset="0"/>
                        </a:rPr>
                        <a:t>$55.7 </a:t>
                      </a:r>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0" i="0" u="none" strike="noStrike" dirty="0">
                          <a:solidFill>
                            <a:srgbClr val="000000"/>
                          </a:solidFill>
                          <a:effectLst/>
                          <a:latin typeface="Franklin Gothic Book" panose="020B0503020102020204" pitchFamily="34" charset="0"/>
                        </a:rPr>
                        <a:t>7.3%</a:t>
                      </a:r>
                    </a:p>
                  </a:txBody>
                  <a:tcPr marL="8503" marR="8503" marT="850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48001"/>
                  </a:ext>
                </a:extLst>
              </a:tr>
              <a:tr h="226089">
                <a:tc>
                  <a:txBody>
                    <a:bodyPr/>
                    <a:lstStyle/>
                    <a:p>
                      <a:pPr algn="l" fontAlgn="b"/>
                      <a:r>
                        <a:rPr lang="en-US" sz="1400" b="1" i="0" u="none" strike="noStrike" dirty="0">
                          <a:solidFill>
                            <a:srgbClr val="000000"/>
                          </a:solidFill>
                          <a:effectLst/>
                          <a:latin typeface="Franklin Gothic Book" panose="020B0503020102020204" pitchFamily="34" charset="0"/>
                        </a:rPr>
                        <a:t>Total General Fund</a:t>
                      </a:r>
                    </a:p>
                  </a:txBody>
                  <a:tcPr marL="8503" marR="8503" marT="8503"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$21,965.5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$25,637.1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$29,749.2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$7,783.7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35.4%</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$4,112.1 </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000000"/>
                        </a:solidFill>
                        <a:effectLst/>
                        <a:latin typeface="Franklin Gothic Book" panose="020B0503020102020204" pitchFamily="34" charset="0"/>
                      </a:endParaRPr>
                    </a:p>
                  </a:txBody>
                  <a:tcPr marL="8503" marR="8503" marT="8503" marB="0" anchor="b">
                    <a:lnL>
                      <a:noFill/>
                    </a:lnL>
                    <a:lnR>
                      <a:noFill/>
                    </a:lnR>
                    <a:lnT>
                      <a:noFill/>
                    </a:lnT>
                    <a:lnB>
                      <a:noFill/>
                    </a:lnB>
                  </a:tcPr>
                </a:tc>
                <a:tc>
                  <a:txBody>
                    <a:bodyPr/>
                    <a:lstStyle/>
                    <a:p>
                      <a:pPr algn="r" fontAlgn="b"/>
                      <a:r>
                        <a:rPr lang="en-US" sz="1400" b="1" i="0" u="none" strike="noStrike" dirty="0">
                          <a:solidFill>
                            <a:srgbClr val="000000"/>
                          </a:solidFill>
                          <a:effectLst/>
                          <a:latin typeface="Franklin Gothic Book" panose="020B0503020102020204" pitchFamily="34" charset="0"/>
                        </a:rPr>
                        <a:t>16.0%</a:t>
                      </a:r>
                    </a:p>
                  </a:txBody>
                  <a:tcPr marL="8503" marR="8503" marT="850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6220333"/>
                  </a:ext>
                </a:extLst>
              </a:tr>
            </a:tbl>
          </a:graphicData>
        </a:graphic>
      </p:graphicFrame>
    </p:spTree>
    <p:extLst>
      <p:ext uri="{BB962C8B-B14F-4D97-AF65-F5344CB8AC3E}">
        <p14:creationId xmlns:p14="http://schemas.microsoft.com/office/powerpoint/2010/main" val="195703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275844592"/>
              </p:ext>
            </p:extLst>
          </p:nvPr>
        </p:nvGraphicFramePr>
        <p:xfrm>
          <a:off x="639763" y="1473200"/>
          <a:ext cx="11090275" cy="3517900"/>
        </p:xfrm>
        <a:graphic>
          <a:graphicData uri="http://schemas.openxmlformats.org/presentationml/2006/ole">
            <mc:AlternateContent xmlns:mc="http://schemas.openxmlformats.org/markup-compatibility/2006">
              <mc:Choice xmlns:v="urn:schemas-microsoft-com:vml" Requires="v">
                <p:oleObj spid="_x0000_s2117" name="Worksheet" r:id="rId4" imgW="11687297" imgH="3428841" progId="Excel.Sheet.12">
                  <p:embed/>
                </p:oleObj>
              </mc:Choice>
              <mc:Fallback>
                <p:oleObj name="Worksheet" r:id="rId4" imgW="11687297" imgH="3428841" progId="Excel.Sheet.12">
                  <p:embed/>
                  <p:pic>
                    <p:nvPicPr>
                      <p:cNvPr id="7" name="Object 6"/>
                      <p:cNvPicPr/>
                      <p:nvPr/>
                    </p:nvPicPr>
                    <p:blipFill>
                      <a:blip r:embed="rId5"/>
                      <a:stretch>
                        <a:fillRect/>
                      </a:stretch>
                    </p:blipFill>
                    <p:spPr>
                      <a:xfrm>
                        <a:off x="639763" y="1473200"/>
                        <a:ext cx="11090275" cy="3517900"/>
                      </a:xfrm>
                      <a:prstGeom prst="rect">
                        <a:avLst/>
                      </a:prstGeom>
                    </p:spPr>
                  </p:pic>
                </p:oleObj>
              </mc:Fallback>
            </mc:AlternateContent>
          </a:graphicData>
        </a:graphic>
      </p:graphicFrame>
      <p:sp>
        <p:nvSpPr>
          <p:cNvPr id="2" name="Title 1"/>
          <p:cNvSpPr>
            <a:spLocks noGrp="1"/>
          </p:cNvSpPr>
          <p:nvPr>
            <p:ph type="title"/>
          </p:nvPr>
        </p:nvSpPr>
        <p:spPr>
          <a:xfrm>
            <a:off x="422031" y="301083"/>
            <a:ext cx="11576929" cy="1172118"/>
          </a:xfrm>
        </p:spPr>
        <p:txBody>
          <a:bodyPr>
            <a:noAutofit/>
          </a:bodyPr>
          <a:lstStyle/>
          <a:p>
            <a:r>
              <a:rPr lang="en-US" sz="3600" dirty="0" smtClean="0"/>
              <a:t>FY 2023 YEAR-TO-DATE: ADJUSTED </a:t>
            </a:r>
            <a:r>
              <a:rPr lang="en-US" sz="3600" dirty="0"/>
              <a:t>FOR TAXPAYER REBATES AND AST REPEAL, GF REVENUES ARE UP 7.6 </a:t>
            </a:r>
            <a:r>
              <a:rPr lang="en-US" sz="3600" dirty="0" smtClean="0"/>
              <a:t>PERCENT</a:t>
            </a:r>
            <a:endParaRPr lang="en-US" sz="3600" dirty="0"/>
          </a:p>
        </p:txBody>
      </p:sp>
      <p:sp>
        <p:nvSpPr>
          <p:cNvPr id="4" name="Slide Number Placeholder 3"/>
          <p:cNvSpPr>
            <a:spLocks noGrp="1"/>
          </p:cNvSpPr>
          <p:nvPr>
            <p:ph type="sldNum" sz="quarter" idx="12"/>
          </p:nvPr>
        </p:nvSpPr>
        <p:spPr/>
        <p:txBody>
          <a:bodyPr/>
          <a:lstStyle/>
          <a:p>
            <a:fld id="{90549E1B-9A3C-4075-9DD4-972AECE61183}" type="slidenum">
              <a:rPr lang="en-US" smtClean="0"/>
              <a:t>9</a:t>
            </a:fld>
            <a:endParaRPr lang="en-US" dirty="0"/>
          </a:p>
        </p:txBody>
      </p:sp>
      <p:sp>
        <p:nvSpPr>
          <p:cNvPr id="6" name="TextBox 5"/>
          <p:cNvSpPr txBox="1"/>
          <p:nvPr/>
        </p:nvSpPr>
        <p:spPr>
          <a:xfrm>
            <a:off x="639763" y="4991101"/>
            <a:ext cx="11126788" cy="119263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t>After the rebate, withholding, and AST adjustments are accounted </a:t>
            </a:r>
            <a:r>
              <a:rPr lang="en-US" sz="1600" dirty="0" smtClean="0"/>
              <a:t>for, GF </a:t>
            </a:r>
            <a:r>
              <a:rPr lang="en-US" sz="1600" dirty="0"/>
              <a:t>revenues are up 7.6 percent fiscal year-to-date</a:t>
            </a:r>
            <a:r>
              <a:rPr lang="en-US" sz="1600" dirty="0" smtClean="0"/>
              <a:t>.</a:t>
            </a:r>
          </a:p>
          <a:p>
            <a:pPr marL="285750" indent="-285750">
              <a:spcAft>
                <a:spcPts val="300"/>
              </a:spcAft>
              <a:buFont typeface="Arial" panose="020B0604020202020204" pitchFamily="34" charset="0"/>
              <a:buChar char="•"/>
            </a:pPr>
            <a:r>
              <a:rPr lang="en-US" sz="1600" dirty="0" smtClean="0"/>
              <a:t>Payroll </a:t>
            </a:r>
            <a:r>
              <a:rPr lang="en-US" sz="1600" dirty="0"/>
              <a:t>withholding is up 9.6 </a:t>
            </a:r>
            <a:r>
              <a:rPr lang="en-US" sz="1600" dirty="0" smtClean="0"/>
              <a:t>percent.</a:t>
            </a:r>
          </a:p>
          <a:p>
            <a:pPr marL="285750" indent="-285750">
              <a:spcAft>
                <a:spcPts val="300"/>
              </a:spcAft>
              <a:buFont typeface="Arial" panose="020B0604020202020204" pitchFamily="34" charset="0"/>
              <a:buChar char="•"/>
            </a:pPr>
            <a:r>
              <a:rPr lang="en-US" sz="1600" dirty="0" smtClean="0"/>
              <a:t>Sales and </a:t>
            </a:r>
            <a:r>
              <a:rPr lang="en-US" sz="1600" dirty="0"/>
              <a:t>use tax collections are up 5.7 </a:t>
            </a:r>
            <a:r>
              <a:rPr lang="en-US" sz="1600" dirty="0" smtClean="0"/>
              <a:t>percent.</a:t>
            </a:r>
          </a:p>
          <a:p>
            <a:pPr marL="285750" indent="-285750">
              <a:spcAft>
                <a:spcPts val="300"/>
              </a:spcAft>
              <a:buFont typeface="Arial" panose="020B0604020202020204" pitchFamily="34" charset="0"/>
              <a:buChar char="•"/>
            </a:pPr>
            <a:r>
              <a:rPr lang="en-US" sz="1600" dirty="0" smtClean="0"/>
              <a:t>Corporate income tax collections are down 5.2 percent.</a:t>
            </a:r>
            <a:endParaRPr lang="en-US" sz="1600" dirty="0"/>
          </a:p>
        </p:txBody>
      </p:sp>
      <p:sp>
        <p:nvSpPr>
          <p:cNvPr id="8" name="Rounded Rectangle 7"/>
          <p:cNvSpPr/>
          <p:nvPr/>
        </p:nvSpPr>
        <p:spPr>
          <a:xfrm>
            <a:off x="10483273" y="4775200"/>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290720" y="3090643"/>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292118" y="3310155"/>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283557" y="4561678"/>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468812" y="4142507"/>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7292306" y="2693943"/>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0483192" y="4540750"/>
            <a:ext cx="406400" cy="21590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411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44546A"/>
      </a:dk2>
      <a:lt2>
        <a:srgbClr val="E7E6E6"/>
      </a:lt2>
      <a:accent1>
        <a:srgbClr val="BC2800"/>
      </a:accent1>
      <a:accent2>
        <a:srgbClr val="00297B"/>
      </a:accent2>
      <a:accent3>
        <a:srgbClr val="FFFFFF"/>
      </a:accent3>
      <a:accent4>
        <a:srgbClr val="3F863F"/>
      </a:accent4>
      <a:accent5>
        <a:srgbClr val="97C8F0"/>
      </a:accent5>
      <a:accent6>
        <a:srgbClr val="A039A8"/>
      </a:accent6>
      <a:hlink>
        <a:srgbClr val="FFFFFF"/>
      </a:hlink>
      <a:folHlink>
        <a:srgbClr val="954F72"/>
      </a:folHlink>
    </a:clrScheme>
    <a:fontScheme name="Custom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D5D03AF18DEC48B324762F4A97814B" ma:contentTypeVersion="10" ma:contentTypeDescription="Create a new document." ma:contentTypeScope="" ma:versionID="432b53090084e9f02ac17caaf31b9ce5">
  <xsd:schema xmlns:xsd="http://www.w3.org/2001/XMLSchema" xmlns:xs="http://www.w3.org/2001/XMLSchema" xmlns:p="http://schemas.microsoft.com/office/2006/metadata/properties" xmlns:ns3="e8b06af8-6dd3-4f0b-b86e-bb4abe49de6c" xmlns:ns4="78228fa4-8839-4f58-8c7e-5f6d1ffd3ce2" targetNamespace="http://schemas.microsoft.com/office/2006/metadata/properties" ma:root="true" ma:fieldsID="d545ed95e8d9ea27b97cfc7ba0494298" ns3:_="" ns4:_="">
    <xsd:import namespace="e8b06af8-6dd3-4f0b-b86e-bb4abe49de6c"/>
    <xsd:import namespace="78228fa4-8839-4f58-8c7e-5f6d1ffd3c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06af8-6dd3-4f0b-b86e-bb4abe49d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228fa4-8839-4f58-8c7e-5f6d1ffd3c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462B8-92B1-47BE-9891-6B275A2F4746}">
  <ds:schemaRefs>
    <ds:schemaRef ds:uri="http://schemas.microsoft.com/office/2006/metadata/properties"/>
    <ds:schemaRef ds:uri="78228fa4-8839-4f58-8c7e-5f6d1ffd3ce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8b06af8-6dd3-4f0b-b86e-bb4abe49de6c"/>
    <ds:schemaRef ds:uri="http://www.w3.org/XML/1998/namespace"/>
    <ds:schemaRef ds:uri="http://purl.org/dc/dcmitype/"/>
  </ds:schemaRefs>
</ds:datastoreItem>
</file>

<file path=customXml/itemProps2.xml><?xml version="1.0" encoding="utf-8"?>
<ds:datastoreItem xmlns:ds="http://schemas.openxmlformats.org/officeDocument/2006/customXml" ds:itemID="{594C11E9-54A3-49AC-AD3C-C91272ADCE19}">
  <ds:schemaRefs>
    <ds:schemaRef ds:uri="http://schemas.microsoft.com/sharepoint/v3/contenttype/forms"/>
  </ds:schemaRefs>
</ds:datastoreItem>
</file>

<file path=customXml/itemProps3.xml><?xml version="1.0" encoding="utf-8"?>
<ds:datastoreItem xmlns:ds="http://schemas.openxmlformats.org/officeDocument/2006/customXml" ds:itemID="{66BC73A5-C268-4C90-B44C-7E9E37018B8D}">
  <ds:schemaRefs>
    <ds:schemaRef ds:uri="78228fa4-8839-4f58-8c7e-5f6d1ffd3ce2"/>
    <ds:schemaRef ds:uri="e8b06af8-6dd3-4f0b-b86e-bb4abe49de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20269</TotalTime>
  <Words>2179</Words>
  <Application>Microsoft Office PowerPoint</Application>
  <PresentationFormat>Widescreen</PresentationFormat>
  <Paragraphs>316</Paragraphs>
  <Slides>15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Demi</vt:lpstr>
      <vt:lpstr>Franklin Gothic Demi Cond</vt:lpstr>
      <vt:lpstr>Office Theme</vt:lpstr>
      <vt:lpstr>Worksheet</vt:lpstr>
      <vt:lpstr>ECONOMIC AND REVENUE REVIEW AND UPDATE</vt:lpstr>
      <vt:lpstr>TOPICS FOR DISCUSSION</vt:lpstr>
      <vt:lpstr>summary</vt:lpstr>
      <vt:lpstr>USE OF $3.2 BILLION OPERATING SURPLUS</vt:lpstr>
      <vt:lpstr>COMBINED RESERVE BALANCES PROJECTED TO TOTAL NEARLY $4.3 BILLION BY FISCAL YEAR 2024 </vt:lpstr>
      <vt:lpstr>BALANCE SHEET IS IN EXTREMELY STRONG POSITION</vt:lpstr>
      <vt:lpstr>STATE SUPPORTED CAPITAL EXPENDITURES, FY 2013-22</vt:lpstr>
      <vt:lpstr>Fiscal year 2022 recap: 36 PERCENT GF Growth  FY 2019-22</vt:lpstr>
      <vt:lpstr>FY 2023 YEAR-TO-DATE: ADJUSTED FOR TAXPAYER REBATES AND AST REPEAL, GF REVENUES ARE UP 7.6 PERCENT</vt:lpstr>
      <vt:lpstr>THE JOB MARKET REMAINS STABLE</vt:lpstr>
      <vt:lpstr>INFLATION IS TAKING MORE OF FAMILIES’ PAYCHECKS</vt:lpstr>
      <vt:lpstr>OTHER ECONOMIC DATA ARE MIXED</vt:lpstr>
      <vt:lpstr>U.S. RECESSION IS INCREASINGLY LIKELY</vt:lpstr>
      <vt:lpstr>CONCLUSION</vt:lpstr>
      <vt:lpstr>THE PROCESS FOR DEVELOPING BUDGET AMENDMENTS FOR THE 2023 GENERAL ASSEMBLY SESSION IS IN FULL SWING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BUDGET DOCUMENT</dc:title>
  <dc:creator>Matthew Moran</dc:creator>
  <cp:lastModifiedBy>VITA Program</cp:lastModifiedBy>
  <cp:revision>1021</cp:revision>
  <cp:lastPrinted>2022-09-13T11:58:21Z</cp:lastPrinted>
  <dcterms:created xsi:type="dcterms:W3CDTF">2021-12-28T02:03:15Z</dcterms:created>
  <dcterms:modified xsi:type="dcterms:W3CDTF">2022-10-17T21:35:50Z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0x0101008CD5D03AF18DEC48B324762F4A97814B</vt:lpwstr>
  </property>
</Properties>
</file>