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2"/>
    <p:sldMasterId id="2147483697" r:id="rId3"/>
  </p:sldMasterIdLst>
  <p:notesMasterIdLst>
    <p:notesMasterId r:id="rId27"/>
  </p:notesMasterIdLst>
  <p:handoutMasterIdLst>
    <p:handoutMasterId r:id="rId28"/>
  </p:handoutMasterIdLst>
  <p:sldIdLst>
    <p:sldId id="346" r:id="rId4"/>
    <p:sldId id="351" r:id="rId5"/>
    <p:sldId id="353" r:id="rId6"/>
    <p:sldId id="349" r:id="rId7"/>
    <p:sldId id="382" r:id="rId8"/>
    <p:sldId id="370" r:id="rId9"/>
    <p:sldId id="371" r:id="rId10"/>
    <p:sldId id="384" r:id="rId11"/>
    <p:sldId id="390" r:id="rId12"/>
    <p:sldId id="391" r:id="rId13"/>
    <p:sldId id="392" r:id="rId14"/>
    <p:sldId id="393" r:id="rId15"/>
    <p:sldId id="374" r:id="rId16"/>
    <p:sldId id="324" r:id="rId17"/>
    <p:sldId id="385" r:id="rId18"/>
    <p:sldId id="386" r:id="rId19"/>
    <p:sldId id="387" r:id="rId20"/>
    <p:sldId id="388" r:id="rId21"/>
    <p:sldId id="389" r:id="rId22"/>
    <p:sldId id="376" r:id="rId23"/>
    <p:sldId id="375" r:id="rId24"/>
    <p:sldId id="377" r:id="rId25"/>
    <p:sldId id="344" r:id="rId26"/>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53" userDrawn="1">
          <p15:clr>
            <a:srgbClr val="A4A3A4"/>
          </p15:clr>
        </p15:guide>
        <p15:guide id="3"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Kang" initials="W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558A"/>
    <a:srgbClr val="293E6B"/>
    <a:srgbClr val="9BBBB0"/>
    <a:srgbClr val="558476"/>
    <a:srgbClr val="E6A158"/>
    <a:srgbClr val="6F90B8"/>
    <a:srgbClr val="C92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29" autoAdjust="0"/>
  </p:normalViewPr>
  <p:slideViewPr>
    <p:cSldViewPr snapToGrid="0">
      <p:cViewPr varScale="1">
        <p:scale>
          <a:sx n="85" d="100"/>
          <a:sy n="85" d="100"/>
        </p:scale>
        <p:origin x="584" y="48"/>
      </p:cViewPr>
      <p:guideLst>
        <p:guide orient="horz" pos="2160"/>
        <p:guide pos="3840"/>
        <p:guide orient="horz" pos="1620"/>
        <p:guide pos="2880"/>
      </p:guideLst>
    </p:cSldViewPr>
  </p:slideViewPr>
  <p:outlineViewPr>
    <p:cViewPr>
      <p:scale>
        <a:sx n="33" d="100"/>
        <a:sy n="33" d="100"/>
      </p:scale>
      <p:origin x="0" y="3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98" y="-84"/>
      </p:cViewPr>
      <p:guideLst>
        <p:guide orient="horz" pos="2928"/>
        <p:guide pos="215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590" cy="465138"/>
          </a:xfrm>
          <a:prstGeom prst="rect">
            <a:avLst/>
          </a:prstGeom>
        </p:spPr>
        <p:txBody>
          <a:bodyPr vert="horz" lIns="91565" tIns="45782" rIns="91565" bIns="45782" rtlCol="0"/>
          <a:lstStyle>
            <a:lvl1pPr algn="l">
              <a:defRPr sz="1200"/>
            </a:lvl1pPr>
          </a:lstStyle>
          <a:p>
            <a:endParaRPr lang="en-US"/>
          </a:p>
        </p:txBody>
      </p:sp>
      <p:sp>
        <p:nvSpPr>
          <p:cNvPr id="3" name="Date Placeholder 2"/>
          <p:cNvSpPr>
            <a:spLocks noGrp="1"/>
          </p:cNvSpPr>
          <p:nvPr>
            <p:ph type="dt" sz="quarter" idx="1"/>
          </p:nvPr>
        </p:nvSpPr>
        <p:spPr>
          <a:xfrm>
            <a:off x="3883829" y="0"/>
            <a:ext cx="2972589" cy="465138"/>
          </a:xfrm>
          <a:prstGeom prst="rect">
            <a:avLst/>
          </a:prstGeom>
        </p:spPr>
        <p:txBody>
          <a:bodyPr vert="horz" lIns="91565" tIns="45782" rIns="91565" bIns="45782" rtlCol="0"/>
          <a:lstStyle>
            <a:lvl1pPr algn="r">
              <a:defRPr sz="1200"/>
            </a:lvl1pPr>
          </a:lstStyle>
          <a:p>
            <a:fld id="{B2C3F58D-9FB0-4E2E-B33B-17E55D4CA839}" type="datetimeFigureOut">
              <a:rPr lang="en-US" smtClean="0"/>
              <a:t>10/18/2022</a:t>
            </a:fld>
            <a:endParaRPr lang="en-US"/>
          </a:p>
        </p:txBody>
      </p:sp>
      <p:sp>
        <p:nvSpPr>
          <p:cNvPr id="4" name="Footer Placeholder 3"/>
          <p:cNvSpPr>
            <a:spLocks noGrp="1"/>
          </p:cNvSpPr>
          <p:nvPr>
            <p:ph type="ftr" sz="quarter" idx="2"/>
          </p:nvPr>
        </p:nvSpPr>
        <p:spPr>
          <a:xfrm>
            <a:off x="3" y="8829676"/>
            <a:ext cx="2972590" cy="465138"/>
          </a:xfrm>
          <a:prstGeom prst="rect">
            <a:avLst/>
          </a:prstGeom>
        </p:spPr>
        <p:txBody>
          <a:bodyPr vert="horz" lIns="91565" tIns="45782" rIns="91565" bIns="45782" rtlCol="0" anchor="b"/>
          <a:lstStyle>
            <a:lvl1pPr algn="l">
              <a:defRPr sz="1200"/>
            </a:lvl1pPr>
          </a:lstStyle>
          <a:p>
            <a:endParaRPr lang="en-US"/>
          </a:p>
        </p:txBody>
      </p:sp>
      <p:sp>
        <p:nvSpPr>
          <p:cNvPr id="5" name="Slide Number Placeholder 4"/>
          <p:cNvSpPr>
            <a:spLocks noGrp="1"/>
          </p:cNvSpPr>
          <p:nvPr>
            <p:ph type="sldNum" sz="quarter" idx="3"/>
          </p:nvPr>
        </p:nvSpPr>
        <p:spPr>
          <a:xfrm>
            <a:off x="3883829" y="8829676"/>
            <a:ext cx="2972589" cy="465138"/>
          </a:xfrm>
          <a:prstGeom prst="rect">
            <a:avLst/>
          </a:prstGeom>
        </p:spPr>
        <p:txBody>
          <a:bodyPr vert="horz" lIns="91565" tIns="45782" rIns="91565" bIns="45782" rtlCol="0" anchor="b"/>
          <a:lstStyle>
            <a:lvl1pPr algn="r">
              <a:defRPr sz="1200"/>
            </a:lvl1pPr>
          </a:lstStyle>
          <a:p>
            <a:fld id="{CCDA6F7F-6CBB-4504-BD7C-66F59B625F55}" type="slidenum">
              <a:rPr lang="en-US" smtClean="0"/>
              <a:t>‹#›</a:t>
            </a:fld>
            <a:endParaRPr lang="en-US"/>
          </a:p>
        </p:txBody>
      </p:sp>
    </p:spTree>
    <p:extLst>
      <p:ext uri="{BB962C8B-B14F-4D97-AF65-F5344CB8AC3E}">
        <p14:creationId xmlns:p14="http://schemas.microsoft.com/office/powerpoint/2010/main" val="204363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6434"/>
          </a:xfrm>
          <a:prstGeom prst="rect">
            <a:avLst/>
          </a:prstGeom>
        </p:spPr>
        <p:txBody>
          <a:bodyPr vert="horz" lIns="92572" tIns="46286" rIns="92572" bIns="46286" rtlCol="0"/>
          <a:lstStyle>
            <a:lvl1pPr algn="l">
              <a:defRPr sz="1200"/>
            </a:lvl1pPr>
          </a:lstStyle>
          <a:p>
            <a:endParaRPr lang="en-US"/>
          </a:p>
        </p:txBody>
      </p:sp>
      <p:sp>
        <p:nvSpPr>
          <p:cNvPr id="3" name="Date Placeholder 2"/>
          <p:cNvSpPr>
            <a:spLocks noGrp="1"/>
          </p:cNvSpPr>
          <p:nvPr>
            <p:ph type="dt" idx="1"/>
          </p:nvPr>
        </p:nvSpPr>
        <p:spPr>
          <a:xfrm>
            <a:off x="3884615" y="0"/>
            <a:ext cx="2971800" cy="466434"/>
          </a:xfrm>
          <a:prstGeom prst="rect">
            <a:avLst/>
          </a:prstGeom>
        </p:spPr>
        <p:txBody>
          <a:bodyPr vert="horz" lIns="92572" tIns="46286" rIns="92572" bIns="46286" rtlCol="0"/>
          <a:lstStyle>
            <a:lvl1pPr algn="r">
              <a:defRPr sz="1200"/>
            </a:lvl1pPr>
          </a:lstStyle>
          <a:p>
            <a:fld id="{B7A81492-5103-48C4-8A87-49DD3E94C8EE}" type="datetimeFigureOut">
              <a:rPr lang="en-US" smtClean="0"/>
              <a:t>10/18/2022</a:t>
            </a:fld>
            <a:endParaRPr lang="en-US"/>
          </a:p>
        </p:txBody>
      </p:sp>
      <p:sp>
        <p:nvSpPr>
          <p:cNvPr id="4" name="Slide Image Placeholder 3"/>
          <p:cNvSpPr>
            <a:spLocks noGrp="1" noRot="1" noChangeAspect="1"/>
          </p:cNvSpPr>
          <p:nvPr>
            <p:ph type="sldImg" idx="2"/>
          </p:nvPr>
        </p:nvSpPr>
        <p:spPr>
          <a:xfrm>
            <a:off x="642938" y="1162050"/>
            <a:ext cx="5573712" cy="3136900"/>
          </a:xfrm>
          <a:prstGeom prst="rect">
            <a:avLst/>
          </a:prstGeom>
          <a:noFill/>
          <a:ln w="12700">
            <a:solidFill>
              <a:prstClr val="black"/>
            </a:solidFill>
          </a:ln>
        </p:spPr>
        <p:txBody>
          <a:bodyPr vert="horz" lIns="92572" tIns="46286" rIns="92572" bIns="4628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572" tIns="46286" rIns="92572" bIns="462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2971800" cy="466433"/>
          </a:xfrm>
          <a:prstGeom prst="rect">
            <a:avLst/>
          </a:prstGeom>
        </p:spPr>
        <p:txBody>
          <a:bodyPr vert="horz" lIns="92572" tIns="46286" rIns="92572" bIns="4628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9"/>
            <a:ext cx="2971800" cy="466433"/>
          </a:xfrm>
          <a:prstGeom prst="rect">
            <a:avLst/>
          </a:prstGeom>
        </p:spPr>
        <p:txBody>
          <a:bodyPr vert="horz" lIns="92572" tIns="46286" rIns="92572" bIns="46286" rtlCol="0" anchor="b"/>
          <a:lstStyle>
            <a:lvl1pPr algn="r">
              <a:defRPr sz="1200"/>
            </a:lvl1pPr>
          </a:lstStyle>
          <a:p>
            <a:fld id="{EC367B0E-1E71-4D88-8913-6EBD9A6B74AF}" type="slidenum">
              <a:rPr lang="en-US" smtClean="0"/>
              <a:t>‹#›</a:t>
            </a:fld>
            <a:endParaRPr lang="en-US"/>
          </a:p>
        </p:txBody>
      </p:sp>
    </p:spTree>
    <p:extLst>
      <p:ext uri="{BB962C8B-B14F-4D97-AF65-F5344CB8AC3E}">
        <p14:creationId xmlns:p14="http://schemas.microsoft.com/office/powerpoint/2010/main" val="371313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Vision: “Best State for Education”</a:t>
            </a:r>
          </a:p>
          <a:p>
            <a:pPr marL="182880" indent="0">
              <a:buNone/>
            </a:pPr>
            <a:endParaRPr lang="en-US" dirty="0"/>
          </a:p>
          <a:p>
            <a:r>
              <a:rPr lang="en-US" dirty="0"/>
              <a:t>Target: 70% educational attainment by 2030, with a concerted focus on equity. </a:t>
            </a:r>
          </a:p>
          <a:p>
            <a:pPr marL="182880" indent="0">
              <a:buNone/>
            </a:pPr>
            <a:endParaRPr lang="en-US" dirty="0"/>
          </a:p>
          <a:p>
            <a:r>
              <a:rPr lang="en-US" dirty="0"/>
              <a:t>Mission: Virginia will advance </a:t>
            </a:r>
            <a:r>
              <a:rPr lang="en-US" b="1" dirty="0">
                <a:solidFill>
                  <a:schemeClr val="tx1"/>
                </a:solidFill>
              </a:rPr>
              <a:t>equitable, affordable and transformative</a:t>
            </a:r>
            <a:r>
              <a:rPr lang="en-US" dirty="0"/>
              <a:t> higher education.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67B0E-1E71-4D88-8913-6EBD9A6B74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88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Other related indicators will be assessed along the way to mark progress and/or the need for changes in strategies/activities.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67B0E-1E71-4D88-8913-6EBD9A6B74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484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742951"/>
            <a:ext cx="9144000" cy="1102519"/>
          </a:xfrm>
        </p:spPr>
        <p:txBody>
          <a:bodyPr/>
          <a:lstStyle>
            <a:lvl1pPr algn="ctr">
              <a:defRPr baseline="0"/>
            </a:lvl1pPr>
          </a:lstStyle>
          <a:p>
            <a:r>
              <a:rPr lang="en-US" dirty="0" smtClean="0"/>
              <a:t>Section Title </a:t>
            </a:r>
            <a:endParaRPr lang="en-US" dirty="0"/>
          </a:p>
        </p:txBody>
      </p:sp>
      <p:sp>
        <p:nvSpPr>
          <p:cNvPr id="3" name="Subtitle 2"/>
          <p:cNvSpPr>
            <a:spLocks noGrp="1"/>
          </p:cNvSpPr>
          <p:nvPr>
            <p:ph type="subTitle" idx="1" hasCustomPrompt="1"/>
          </p:nvPr>
        </p:nvSpPr>
        <p:spPr>
          <a:xfrm>
            <a:off x="1393634" y="1989233"/>
            <a:ext cx="6400800" cy="1314450"/>
          </a:xfrm>
        </p:spPr>
        <p:txBody>
          <a:bodyPr>
            <a:normAutofit/>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a:t>
            </a:r>
            <a:endParaRPr lang="en-US" dirty="0"/>
          </a:p>
        </p:txBody>
      </p:sp>
      <p:sp>
        <p:nvSpPr>
          <p:cNvPr id="12" name="Slide Number Placeholder 11"/>
          <p:cNvSpPr>
            <a:spLocks noGrp="1"/>
          </p:cNvSpPr>
          <p:nvPr>
            <p:ph type="sldNum" sz="quarter" idx="12"/>
          </p:nvPr>
        </p:nvSpPr>
        <p:spPr/>
        <p:txBody>
          <a:bodyPr/>
          <a:lstStyle/>
          <a:p>
            <a:fld id="{04E195D4-3F35-4E05-B500-7E7FD17C6DB3}" type="slidenum">
              <a:rPr lang="en-US" smtClean="0"/>
              <a:t>‹#›</a:t>
            </a:fld>
            <a:endParaRPr lang="en-US"/>
          </a:p>
        </p:txBody>
      </p:sp>
    </p:spTree>
    <p:extLst>
      <p:ext uri="{BB962C8B-B14F-4D97-AF65-F5344CB8AC3E}">
        <p14:creationId xmlns:p14="http://schemas.microsoft.com/office/powerpoint/2010/main" val="2067570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2 lines and Content">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82697" y="868869"/>
            <a:ext cx="6400800" cy="609600"/>
          </a:xfrm>
          <a:prstGeom prst="rect">
            <a:avLst/>
          </a:prstGeo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needed </a:t>
            </a:r>
          </a:p>
        </p:txBody>
      </p:sp>
      <p:sp>
        <p:nvSpPr>
          <p:cNvPr id="13" name="Slide Number Placeholder 12"/>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sp>
        <p:nvSpPr>
          <p:cNvPr id="8" name="Title 21"/>
          <p:cNvSpPr>
            <a:spLocks noGrp="1"/>
          </p:cNvSpPr>
          <p:nvPr>
            <p:ph type="title" hasCustomPrompt="1"/>
          </p:nvPr>
        </p:nvSpPr>
        <p:spPr>
          <a:xfrm>
            <a:off x="146304" y="215258"/>
            <a:ext cx="8292616" cy="609600"/>
          </a:xfrm>
          <a:prstGeom prst="rect">
            <a:avLst/>
          </a:prstGeom>
        </p:spPr>
        <p:txBody>
          <a:bodyPr>
            <a:noAutofit/>
          </a:bodyPr>
          <a:lstStyle>
            <a:lvl1pPr algn="l">
              <a:defRPr sz="4000" baseline="0"/>
            </a:lvl1pPr>
          </a:lstStyle>
          <a:p>
            <a:r>
              <a:rPr lang="en-US" dirty="0"/>
              <a:t>Page Title – use if have long title</a:t>
            </a:r>
          </a:p>
        </p:txBody>
      </p:sp>
      <p:cxnSp>
        <p:nvCxnSpPr>
          <p:cNvPr id="4" name="Straight Connector 3" descr="underline for title"/>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p:nvPr>
        </p:nvSpPr>
        <p:spPr>
          <a:xfrm>
            <a:off x="187325" y="1544370"/>
            <a:ext cx="8450263" cy="2941638"/>
          </a:xfrm>
          <a:prstGeom prst="rect">
            <a:avLst/>
          </a:prstGeom>
        </p:spPr>
        <p:txBody>
          <a:bodyPr/>
          <a:lstStyle>
            <a:lvl1pPr marL="457200" indent="-274320" algn="l">
              <a:buFont typeface="Arial" panose="020B0604020202020204" pitchFamily="34" charset="0"/>
              <a:buChar char="•"/>
              <a:defRPr sz="3200"/>
            </a:lvl1pPr>
            <a:lvl2pPr marL="800100" indent="-342900" algn="l">
              <a:buFont typeface="Arial" panose="020B0604020202020204" pitchFamily="34" charset="0"/>
              <a:buChar char="•"/>
              <a:defRPr baseline="0"/>
            </a:lvl2pPr>
            <a:lvl3pPr algn="l">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26932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614" y="1138687"/>
            <a:ext cx="4175185" cy="3455937"/>
          </a:xfrm>
          <a:prstGeom prst="rect">
            <a:avLst/>
          </a:prstGeom>
        </p:spPr>
        <p:txBody>
          <a:bodyPr/>
          <a:lstStyle>
            <a:lvl1pPr algn="l">
              <a:defRPr sz="3200">
                <a:solidFill>
                  <a:schemeClr val="tx1"/>
                </a:solidFill>
              </a:defRPr>
            </a:lvl1pPr>
            <a:lvl2pPr marL="740664" indent="-320040" algn="l">
              <a:buFont typeface="Arial" panose="020B0604020202020204" pitchFamily="34" charset="0"/>
              <a:buChar char="•"/>
              <a:defRPr sz="2800" baseline="0"/>
            </a:lvl2pPr>
            <a:lvl3pPr indent="-320040" algn="l">
              <a:defRPr sz="2400">
                <a:latin typeface="Franklin Gothic Medium Cond" panose="020B0606030402020204" pitchFamily="34" charset="0"/>
              </a:defRPr>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cxnSp>
        <p:nvCxnSpPr>
          <p:cNvPr id="7" name="Straight Connector 6"/>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187286" y="1144438"/>
            <a:ext cx="4175185" cy="3455937"/>
          </a:xfrm>
          <a:prstGeom prst="rect">
            <a:avLst/>
          </a:prstGeom>
        </p:spPr>
        <p:txBody>
          <a:bodyPr/>
          <a:lstStyle>
            <a:lvl1pPr algn="l">
              <a:defRPr sz="3200">
                <a:solidFill>
                  <a:schemeClr val="tx1"/>
                </a:solidFill>
              </a:defRPr>
            </a:lvl1pPr>
            <a:lvl2pPr marL="740664" indent="-320040" algn="l">
              <a:buFont typeface="Arial" panose="020B0604020202020204" pitchFamily="34" charset="0"/>
              <a:buChar char="•"/>
              <a:defRPr sz="2800" baseline="0"/>
            </a:lvl2pPr>
            <a:lvl3pPr marL="1143000" indent="-320040" algn="l">
              <a:defRPr sz="2400">
                <a:latin typeface="Franklin Gothic Medium Cond" panose="020B0606030402020204" pitchFamily="34" charset="0"/>
              </a:defRPr>
            </a:lvl3pPr>
            <a:lvl4pPr algn="l">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Title 21"/>
          <p:cNvSpPr>
            <a:spLocks noGrp="1"/>
          </p:cNvSpPr>
          <p:nvPr>
            <p:ph type="title" hasCustomPrompt="1"/>
          </p:nvPr>
        </p:nvSpPr>
        <p:spPr>
          <a:xfrm>
            <a:off x="146304" y="215258"/>
            <a:ext cx="8292616" cy="609600"/>
          </a:xfrm>
          <a:prstGeom prst="rect">
            <a:avLst/>
          </a:prstGeom>
        </p:spPr>
        <p:txBody>
          <a:bodyPr>
            <a:noAutofit/>
          </a:bodyPr>
          <a:lstStyle>
            <a:lvl1pPr algn="l">
              <a:defRPr sz="4000" baseline="0"/>
            </a:lvl1pPr>
          </a:lstStyle>
          <a:p>
            <a:r>
              <a:rPr lang="en-US" dirty="0"/>
              <a:t>2 Column</a:t>
            </a:r>
          </a:p>
        </p:txBody>
      </p:sp>
    </p:spTree>
    <p:extLst>
      <p:ext uri="{BB962C8B-B14F-4D97-AF65-F5344CB8AC3E}">
        <p14:creationId xmlns:p14="http://schemas.microsoft.com/office/powerpoint/2010/main" val="159855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E195D4-3F35-4E05-B500-7E7FD17C6DB3}" type="slidenum">
              <a:rPr lang="en-US" smtClean="0"/>
              <a:t>‹#›</a:t>
            </a:fld>
            <a:endParaRPr lang="en-US"/>
          </a:p>
        </p:txBody>
      </p:sp>
      <p:sp>
        <p:nvSpPr>
          <p:cNvPr id="4" name="Content Placeholder 2"/>
          <p:cNvSpPr>
            <a:spLocks noGrp="1"/>
          </p:cNvSpPr>
          <p:nvPr>
            <p:ph idx="1"/>
          </p:nvPr>
        </p:nvSpPr>
        <p:spPr>
          <a:xfrm>
            <a:off x="481433" y="1035703"/>
            <a:ext cx="7543800" cy="3459179"/>
          </a:xfrm>
        </p:spPr>
        <p:txBody>
          <a:bodyPr/>
          <a:lstStyle>
            <a:lvl1pPr marL="457200" indent="-274320" algn="l">
              <a:buFont typeface="Arial" panose="020B0604020202020204" pitchFamily="34" charset="0"/>
              <a:buChar char="•"/>
              <a:defRPr/>
            </a:lvl1pPr>
            <a:lvl2pPr marL="800100" indent="-342900" algn="l">
              <a:buFont typeface="Arial" panose="020B0604020202020204" pitchFamily="34" charset="0"/>
              <a:buChar char="•"/>
              <a:defRPr baseline="0"/>
            </a:lvl2pPr>
            <a:lvl3pPr algn="l">
              <a:defRPr baseline="0"/>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21"/>
          <p:cNvSpPr>
            <a:spLocks noGrp="1"/>
          </p:cNvSpPr>
          <p:nvPr>
            <p:ph type="title" hasCustomPrompt="1"/>
          </p:nvPr>
        </p:nvSpPr>
        <p:spPr>
          <a:xfrm>
            <a:off x="146304" y="215258"/>
            <a:ext cx="8292616" cy="609600"/>
          </a:xfrm>
        </p:spPr>
        <p:txBody>
          <a:bodyPr>
            <a:noAutofit/>
          </a:bodyPr>
          <a:lstStyle>
            <a:lvl1pPr algn="l">
              <a:defRPr sz="4000"/>
            </a:lvl1pPr>
          </a:lstStyle>
          <a:p>
            <a:r>
              <a:rPr lang="en-US" dirty="0" smtClean="0"/>
              <a:t>New Page Section</a:t>
            </a:r>
            <a:endParaRPr lang="en-US" dirty="0"/>
          </a:p>
        </p:txBody>
      </p:sp>
      <p:cxnSp>
        <p:nvCxnSpPr>
          <p:cNvPr id="6" name="Straight Connector 5"/>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12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82697" y="868869"/>
            <a:ext cx="6400800" cy="609600"/>
          </a:xfr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 if needed</a:t>
            </a:r>
            <a:endParaRPr lang="en-US" dirty="0"/>
          </a:p>
        </p:txBody>
      </p:sp>
      <p:sp>
        <p:nvSpPr>
          <p:cNvPr id="13" name="Slide Number Placeholder 12"/>
          <p:cNvSpPr>
            <a:spLocks noGrp="1"/>
          </p:cNvSpPr>
          <p:nvPr>
            <p:ph type="sldNum" sz="quarter" idx="12"/>
          </p:nvPr>
        </p:nvSpPr>
        <p:spPr/>
        <p:txBody>
          <a:bodyPr/>
          <a:lstStyle/>
          <a:p>
            <a:fld id="{04E195D4-3F35-4E05-B500-7E7FD17C6DB3}" type="slidenum">
              <a:rPr lang="en-US" smtClean="0"/>
              <a:t>‹#›</a:t>
            </a:fld>
            <a:endParaRPr lang="en-US"/>
          </a:p>
        </p:txBody>
      </p:sp>
      <p:sp>
        <p:nvSpPr>
          <p:cNvPr id="8" name="Title 21"/>
          <p:cNvSpPr>
            <a:spLocks noGrp="1"/>
          </p:cNvSpPr>
          <p:nvPr>
            <p:ph type="title" hasCustomPrompt="1"/>
          </p:nvPr>
        </p:nvSpPr>
        <p:spPr>
          <a:xfrm>
            <a:off x="146304" y="215258"/>
            <a:ext cx="8292616" cy="609600"/>
          </a:xfrm>
        </p:spPr>
        <p:txBody>
          <a:bodyPr>
            <a:noAutofit/>
          </a:bodyPr>
          <a:lstStyle>
            <a:lvl1pPr algn="l">
              <a:defRPr sz="4000"/>
            </a:lvl1pPr>
          </a:lstStyle>
          <a:p>
            <a:r>
              <a:rPr lang="en-US" dirty="0" smtClean="0"/>
              <a:t>New Page Section</a:t>
            </a:r>
            <a:endParaRPr lang="en-US" dirty="0"/>
          </a:p>
        </p:txBody>
      </p:sp>
      <p:cxnSp>
        <p:nvCxnSpPr>
          <p:cNvPr id="4" name="Straight Connector 3"/>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3"/>
          </p:nvPr>
        </p:nvSpPr>
        <p:spPr>
          <a:xfrm>
            <a:off x="187325" y="1544370"/>
            <a:ext cx="8450263" cy="2941638"/>
          </a:xfrm>
        </p:spPr>
        <p:txBody>
          <a:bodyPr/>
          <a:lstStyle>
            <a:lvl1pPr marL="457200" indent="-274320" algn="l">
              <a:buFont typeface="Arial" panose="020B0604020202020204" pitchFamily="34" charset="0"/>
              <a:buChar char="•"/>
              <a:defRPr sz="3200"/>
            </a:lvl1pPr>
            <a:lvl2pPr marL="800100" indent="-342900" algn="l">
              <a:buFont typeface="Arial" panose="020B0604020202020204" pitchFamily="34" charset="0"/>
              <a:buChar char="•"/>
              <a:defRPr baseline="0"/>
            </a:lvl2pPr>
            <a:lvl3pPr algn="l">
              <a:defRPr/>
            </a:lvl3pPr>
            <a:lvl4pPr marL="1714500" indent="-342900" algn="l">
              <a:buFont typeface="Arial" panose="020B0604020202020204" pitchFamily="34" charset="0"/>
              <a:buChar char="•"/>
              <a:defRPr/>
            </a:lvl4pPr>
            <a:lvl5pPr marL="2171700" indent="-342900" algn="l">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7753359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318013" y="837283"/>
            <a:ext cx="3886200" cy="457200"/>
          </a:xfrm>
        </p:spPr>
        <p:txBody>
          <a:bodyPr anchor="b">
            <a:normAutofit/>
          </a:bodyPr>
          <a:lstStyle>
            <a:lvl1pPr marL="0" indent="0">
              <a:buNone/>
              <a:defRPr sz="2400" b="0" cap="small" baseline="0">
                <a:solidFill>
                  <a:srgbClr val="20558A"/>
                </a:solidFill>
                <a:latin typeface="Franklin Gothic Medium Cond" panose="020B06060304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Chart Title</a:t>
            </a:r>
          </a:p>
        </p:txBody>
      </p:sp>
      <p:sp>
        <p:nvSpPr>
          <p:cNvPr id="21" name="Slide Number Placeholder 20"/>
          <p:cNvSpPr>
            <a:spLocks noGrp="1"/>
          </p:cNvSpPr>
          <p:nvPr>
            <p:ph type="sldNum" sz="quarter" idx="12"/>
          </p:nvPr>
        </p:nvSpPr>
        <p:spPr/>
        <p:txBody>
          <a:bodyPr/>
          <a:lstStyle/>
          <a:p>
            <a:fld id="{04E195D4-3F35-4E05-B500-7E7FD17C6DB3}" type="slidenum">
              <a:rPr lang="en-US" smtClean="0"/>
              <a:t>‹#›</a:t>
            </a:fld>
            <a:endParaRPr lang="en-US"/>
          </a:p>
        </p:txBody>
      </p:sp>
      <p:sp>
        <p:nvSpPr>
          <p:cNvPr id="22" name="Title 21"/>
          <p:cNvSpPr>
            <a:spLocks noGrp="1"/>
          </p:cNvSpPr>
          <p:nvPr>
            <p:ph type="title" hasCustomPrompt="1"/>
          </p:nvPr>
        </p:nvSpPr>
        <p:spPr>
          <a:xfrm>
            <a:off x="146304" y="215258"/>
            <a:ext cx="9006840" cy="609600"/>
          </a:xfrm>
        </p:spPr>
        <p:txBody>
          <a:bodyPr>
            <a:noAutofit/>
          </a:bodyPr>
          <a:lstStyle>
            <a:lvl1pPr algn="l">
              <a:defRPr sz="4000"/>
            </a:lvl1pPr>
          </a:lstStyle>
          <a:p>
            <a:r>
              <a:rPr lang="en-US" dirty="0" smtClean="0"/>
              <a:t>Page Title</a:t>
            </a:r>
            <a:endParaRPr lang="en-US" dirty="0"/>
          </a:p>
        </p:txBody>
      </p:sp>
      <p:cxnSp>
        <p:nvCxnSpPr>
          <p:cNvPr id="9" name="Straight Connector 8"/>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4016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04787"/>
            <a:ext cx="3008313" cy="871538"/>
          </a:xfrm>
        </p:spPr>
        <p:txBody>
          <a:bodyPr anchor="b"/>
          <a:lstStyle>
            <a:lvl1pPr algn="l">
              <a:defRPr sz="2000" b="0" baseline="0">
                <a:latin typeface="Franklin Gothic Medium Cond" panose="020B0606030402020204" pitchFamily="34" charset="0"/>
              </a:defRPr>
            </a:lvl1pPr>
          </a:lstStyle>
          <a:p>
            <a:r>
              <a:rPr lang="en-US" dirty="0" smtClean="0"/>
              <a:t>TWO COLUMN SLIDE </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solidFill>
                  <a:schemeClr val="tx1"/>
                </a:solidFill>
              </a:defRPr>
            </a:lvl1pPr>
            <a:lvl2pPr>
              <a:defRPr sz="2800" baseline="0"/>
            </a:lvl2pPr>
            <a:lvl3pPr>
              <a:defRPr sz="2400">
                <a:latin typeface="Franklin Gothic Medium Cond" panose="020B0606030402020204" pitchFamily="34" charset="0"/>
              </a:defRPr>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2"/>
          </p:nvPr>
        </p:nvSpPr>
        <p:spPr/>
        <p:txBody>
          <a:bodyPr/>
          <a:lstStyle/>
          <a:p>
            <a:fld id="{04E195D4-3F35-4E05-B500-7E7FD17C6DB3}" type="slidenum">
              <a:rPr lang="en-US" smtClean="0"/>
              <a:t>‹#›</a:t>
            </a:fld>
            <a:endParaRPr lang="en-US"/>
          </a:p>
        </p:txBody>
      </p:sp>
    </p:spTree>
    <p:extLst>
      <p:ext uri="{BB962C8B-B14F-4D97-AF65-F5344CB8AC3E}">
        <p14:creationId xmlns:p14="http://schemas.microsoft.com/office/powerpoint/2010/main" val="933328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page">
    <p:spTree>
      <p:nvGrpSpPr>
        <p:cNvPr id="1" name=""/>
        <p:cNvGrpSpPr/>
        <p:nvPr/>
      </p:nvGrpSpPr>
      <p:grpSpPr>
        <a:xfrm>
          <a:off x="0" y="0"/>
          <a:ext cx="0" cy="0"/>
          <a:chOff x="0" y="0"/>
          <a:chExt cx="0" cy="0"/>
        </a:xfrm>
      </p:grpSpPr>
      <p:grpSp>
        <p:nvGrpSpPr>
          <p:cNvPr id="9" name="Group 8"/>
          <p:cNvGrpSpPr/>
          <p:nvPr userDrawn="1"/>
        </p:nvGrpSpPr>
        <p:grpSpPr>
          <a:xfrm>
            <a:off x="-28575" y="3505200"/>
            <a:ext cx="9172575" cy="1639199"/>
            <a:chOff x="-28575" y="3505200"/>
            <a:chExt cx="9172575" cy="1639199"/>
          </a:xfrm>
        </p:grpSpPr>
        <p:sp>
          <p:nvSpPr>
            <p:cNvPr id="13" name="Rectangle 12"/>
            <p:cNvSpPr/>
            <p:nvPr userDrawn="1"/>
          </p:nvSpPr>
          <p:spPr>
            <a:xfrm>
              <a:off x="-10486" y="3505200"/>
              <a:ext cx="9154486" cy="1639199"/>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2206" y="3787366"/>
              <a:ext cx="5015819" cy="902847"/>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 y="4838700"/>
              <a:ext cx="916305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Placeholder 2"/>
          <p:cNvSpPr>
            <a:spLocks noGrp="1"/>
          </p:cNvSpPr>
          <p:nvPr>
            <p:ph type="body" sz="quarter" idx="10" hasCustomPrompt="1"/>
          </p:nvPr>
        </p:nvSpPr>
        <p:spPr>
          <a:xfrm>
            <a:off x="0" y="723900"/>
            <a:ext cx="9134475" cy="895350"/>
          </a:xfrm>
          <a:prstGeom prst="rect">
            <a:avLst/>
          </a:prstGeom>
        </p:spPr>
        <p:txBody>
          <a:bodyPr/>
          <a:lstStyle>
            <a:lvl1pPr>
              <a:defRPr sz="4800" baseline="0">
                <a:solidFill>
                  <a:srgbClr val="20558A"/>
                </a:solidFill>
              </a:defRPr>
            </a:lvl1pPr>
          </a:lstStyle>
          <a:p>
            <a:pPr lvl="0"/>
            <a:r>
              <a:rPr lang="en-US" dirty="0" smtClean="0"/>
              <a:t>Presentation Title</a:t>
            </a:r>
            <a:endParaRPr lang="en-US" dirty="0"/>
          </a:p>
        </p:txBody>
      </p:sp>
      <p:sp>
        <p:nvSpPr>
          <p:cNvPr id="11" name="Text Placeholder 10"/>
          <p:cNvSpPr>
            <a:spLocks noGrp="1"/>
          </p:cNvSpPr>
          <p:nvPr>
            <p:ph type="body" sz="quarter" idx="11" hasCustomPrompt="1"/>
          </p:nvPr>
        </p:nvSpPr>
        <p:spPr>
          <a:xfrm>
            <a:off x="887752" y="2206799"/>
            <a:ext cx="7324725" cy="1028700"/>
          </a:xfrm>
          <a:prstGeom prst="rect">
            <a:avLst/>
          </a:prstGeom>
        </p:spPr>
        <p:txBody>
          <a:bodyPr/>
          <a:lstStyle>
            <a:lvl1pPr>
              <a:defRPr baseline="0"/>
            </a:lvl1pPr>
          </a:lstStyle>
          <a:p>
            <a:pPr lvl="0"/>
            <a:r>
              <a:rPr lang="en-US" dirty="0" smtClean="0"/>
              <a:t>Presenter Name</a:t>
            </a:r>
          </a:p>
          <a:p>
            <a:pPr lvl="0"/>
            <a:r>
              <a:rPr lang="en-US" dirty="0" smtClean="0"/>
              <a:t>Date</a:t>
            </a:r>
            <a:endParaRPr lang="en-US" dirty="0"/>
          </a:p>
        </p:txBody>
      </p:sp>
    </p:spTree>
    <p:extLst>
      <p:ext uri="{BB962C8B-B14F-4D97-AF65-F5344CB8AC3E}">
        <p14:creationId xmlns:p14="http://schemas.microsoft.com/office/powerpoint/2010/main" val="4173334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6" name="Rectangle 5"/>
          <p:cNvSpPr/>
          <p:nvPr userDrawn="1"/>
        </p:nvSpPr>
        <p:spPr>
          <a:xfrm>
            <a:off x="457200" y="361950"/>
            <a:ext cx="8229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28575" y="3505200"/>
            <a:ext cx="9172575" cy="1639199"/>
            <a:chOff x="-28575" y="3505200"/>
            <a:chExt cx="9172575" cy="1639199"/>
          </a:xfrm>
        </p:grpSpPr>
        <p:sp>
          <p:nvSpPr>
            <p:cNvPr id="13" name="Rectangle 12" descr="blue background"/>
            <p:cNvSpPr/>
            <p:nvPr userDrawn="1"/>
          </p:nvSpPr>
          <p:spPr>
            <a:xfrm>
              <a:off x="-10486" y="3505200"/>
              <a:ext cx="9154486" cy="1639199"/>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CHEV"/>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2206" y="3787366"/>
              <a:ext cx="5015819" cy="902847"/>
            </a:xfrm>
            <a:prstGeom prst="rect">
              <a:avLst/>
            </a:prstGeom>
          </p:spPr>
        </p:pic>
        <p:pic>
          <p:nvPicPr>
            <p:cNvPr id="1026" name="Picture 2" descr="graphic el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 y="4838700"/>
              <a:ext cx="916305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 Placeholder 10"/>
          <p:cNvSpPr>
            <a:spLocks noGrp="1"/>
          </p:cNvSpPr>
          <p:nvPr>
            <p:ph type="body" sz="quarter" idx="11" hasCustomPrompt="1"/>
          </p:nvPr>
        </p:nvSpPr>
        <p:spPr>
          <a:xfrm>
            <a:off x="914399" y="2219325"/>
            <a:ext cx="7324725" cy="1028700"/>
          </a:xfrm>
          <a:prstGeom prst="rect">
            <a:avLst/>
          </a:prstGeom>
        </p:spPr>
        <p:txBody>
          <a:bodyPr/>
          <a:lstStyle>
            <a:lvl1pPr>
              <a:defRPr baseline="0"/>
            </a:lvl1pPr>
          </a:lstStyle>
          <a:p>
            <a:pPr lvl="0"/>
            <a:r>
              <a:rPr lang="en-US" dirty="0"/>
              <a:t>Presenter Name</a:t>
            </a:r>
          </a:p>
          <a:p>
            <a:pPr lvl="0"/>
            <a:r>
              <a:rPr lang="en-US" dirty="0"/>
              <a:t>Date</a:t>
            </a:r>
          </a:p>
        </p:txBody>
      </p:sp>
      <p:sp>
        <p:nvSpPr>
          <p:cNvPr id="2" name="Title 1"/>
          <p:cNvSpPr>
            <a:spLocks noGrp="1"/>
          </p:cNvSpPr>
          <p:nvPr>
            <p:ph type="title"/>
          </p:nvPr>
        </p:nvSpPr>
        <p:spPr>
          <a:xfrm>
            <a:off x="628650" y="773400"/>
            <a:ext cx="7886700" cy="99377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3042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742951"/>
            <a:ext cx="9144000" cy="1102519"/>
          </a:xfrm>
          <a:prstGeom prst="rect">
            <a:avLst/>
          </a:prstGeom>
        </p:spPr>
        <p:txBody>
          <a:bodyPr/>
          <a:lstStyle>
            <a:lvl1pPr algn="ctr">
              <a:defRPr baseline="0"/>
            </a:lvl1pPr>
          </a:lstStyle>
          <a:p>
            <a:r>
              <a:rPr lang="en-US" dirty="0"/>
              <a:t>Section Title </a:t>
            </a:r>
          </a:p>
        </p:txBody>
      </p:sp>
      <p:sp>
        <p:nvSpPr>
          <p:cNvPr id="3" name="Subtitle 2"/>
          <p:cNvSpPr>
            <a:spLocks noGrp="1"/>
          </p:cNvSpPr>
          <p:nvPr>
            <p:ph type="subTitle" idx="1" hasCustomPrompt="1"/>
          </p:nvPr>
        </p:nvSpPr>
        <p:spPr>
          <a:xfrm>
            <a:off x="1393634" y="1989233"/>
            <a:ext cx="6400800" cy="1314450"/>
          </a:xfrm>
          <a:prstGeom prst="rect">
            <a:avLst/>
          </a:prstGeom>
        </p:spPr>
        <p:txBody>
          <a:bodyPr>
            <a:normAutofit/>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 </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fld id="{04E195D4-3F35-4E05-B500-7E7FD17C6DB3}" type="slidenum">
              <a:rPr lang="en-US" smtClean="0"/>
              <a:pPr/>
              <a:t>‹#›</a:t>
            </a:fld>
            <a:endParaRPr lang="en-US" dirty="0"/>
          </a:p>
        </p:txBody>
      </p:sp>
    </p:spTree>
    <p:extLst>
      <p:ext uri="{BB962C8B-B14F-4D97-AF65-F5344CB8AC3E}">
        <p14:creationId xmlns:p14="http://schemas.microsoft.com/office/powerpoint/2010/main" val="301499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04E195D4-3F35-4E05-B500-7E7FD17C6DB3}" type="slidenum">
              <a:rPr lang="en-US" smtClean="0"/>
              <a:pPr/>
              <a:t>‹#›</a:t>
            </a:fld>
            <a:endParaRPr lang="en-US" dirty="0"/>
          </a:p>
        </p:txBody>
      </p:sp>
      <p:sp>
        <p:nvSpPr>
          <p:cNvPr id="4" name="Content Placeholder 2"/>
          <p:cNvSpPr>
            <a:spLocks noGrp="1"/>
          </p:cNvSpPr>
          <p:nvPr>
            <p:ph idx="1"/>
          </p:nvPr>
        </p:nvSpPr>
        <p:spPr>
          <a:xfrm>
            <a:off x="481433" y="1035703"/>
            <a:ext cx="7543800" cy="3459179"/>
          </a:xfrm>
          <a:prstGeom prst="rect">
            <a:avLst/>
          </a:prstGeom>
        </p:spPr>
        <p:txBody>
          <a:bodyPr/>
          <a:lstStyle>
            <a:lvl1pPr marL="457200" indent="-274320" algn="l">
              <a:buFont typeface="Arial" panose="020B0604020202020204" pitchFamily="34" charset="0"/>
              <a:buChar char="•"/>
              <a:defRPr sz="3200"/>
            </a:lvl1pPr>
            <a:lvl2pPr marL="800100" indent="-342900" algn="l">
              <a:buFont typeface="Arial" panose="020B0604020202020204" pitchFamily="34" charset="0"/>
              <a:buChar char="•"/>
              <a:defRPr baseline="0"/>
            </a:lvl2pPr>
            <a:lvl3pPr algn="l">
              <a:defRPr baseline="0"/>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5" name="Title 21"/>
          <p:cNvSpPr>
            <a:spLocks noGrp="1"/>
          </p:cNvSpPr>
          <p:nvPr>
            <p:ph type="title" hasCustomPrompt="1"/>
          </p:nvPr>
        </p:nvSpPr>
        <p:spPr>
          <a:xfrm>
            <a:off x="146304" y="215258"/>
            <a:ext cx="8292616" cy="609600"/>
          </a:xfrm>
          <a:prstGeom prst="rect">
            <a:avLst/>
          </a:prstGeom>
        </p:spPr>
        <p:txBody>
          <a:bodyPr>
            <a:noAutofit/>
          </a:bodyPr>
          <a:lstStyle>
            <a:lvl1pPr algn="l">
              <a:defRPr sz="4000"/>
            </a:lvl1pPr>
          </a:lstStyle>
          <a:p>
            <a:r>
              <a:rPr lang="en-US" dirty="0"/>
              <a:t>Page Title</a:t>
            </a:r>
          </a:p>
        </p:txBody>
      </p:sp>
      <p:cxnSp>
        <p:nvCxnSpPr>
          <p:cNvPr id="6" name="Straight Connector 5" descr="underline"/>
          <p:cNvCxnSpPr/>
          <p:nvPr userDrawn="1"/>
        </p:nvCxnSpPr>
        <p:spPr>
          <a:xfrm>
            <a:off x="187286" y="837283"/>
            <a:ext cx="8449937" cy="0"/>
          </a:xfrm>
          <a:prstGeom prst="line">
            <a:avLst/>
          </a:prstGeom>
          <a:ln w="19050">
            <a:solidFill>
              <a:srgbClr val="20558A">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2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 name="Rectangle 9"/>
          <p:cNvSpPr/>
          <p:nvPr/>
        </p:nvSpPr>
        <p:spPr>
          <a:xfrm>
            <a:off x="-10486" y="4827185"/>
            <a:ext cx="9154486" cy="31721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045125"/>
            <a:ext cx="8229600" cy="1549497"/>
          </a:xfrm>
          <a:prstGeom prst="rect">
            <a:avLst/>
          </a:prstGeom>
        </p:spPr>
        <p:txBody>
          <a:bodyPr vert="horz" lIns="91440" tIns="45720" rIns="91440" bIns="45720" rtlCol="0">
            <a:normAutofit/>
          </a:bodyPr>
          <a:lstStyle/>
          <a:p>
            <a:pPr lvl="0"/>
            <a:r>
              <a:rPr lang="en-US" dirty="0" smtClean="0"/>
              <a:t>Subtitle</a:t>
            </a:r>
          </a:p>
          <a:p>
            <a:pPr lvl="0"/>
            <a:r>
              <a:rPr lang="en-US" dirty="0" smtClean="0"/>
              <a:t>Presenter Name</a:t>
            </a:r>
          </a:p>
          <a:p>
            <a:pPr lvl="0"/>
            <a:r>
              <a:rPr lang="en-US" dirty="0" smtClean="0"/>
              <a:t>Date</a:t>
            </a:r>
          </a:p>
        </p:txBody>
      </p:sp>
      <p:sp>
        <p:nvSpPr>
          <p:cNvPr id="2" name="Title Placeholder 1"/>
          <p:cNvSpPr>
            <a:spLocks noGrp="1"/>
          </p:cNvSpPr>
          <p:nvPr>
            <p:ph type="title"/>
          </p:nvPr>
        </p:nvSpPr>
        <p:spPr>
          <a:xfrm>
            <a:off x="400832" y="286795"/>
            <a:ext cx="8229600" cy="1066800"/>
          </a:xfrm>
          <a:prstGeom prst="rect">
            <a:avLst/>
          </a:prstGeom>
        </p:spPr>
        <p:txBody>
          <a:bodyPr vert="horz" lIns="91440" tIns="45720" rIns="91440" bIns="45720" rtlCol="0" anchor="ctr">
            <a:normAutofit/>
          </a:bodyPr>
          <a:lstStyle/>
          <a:p>
            <a:r>
              <a:rPr lang="en-US" dirty="0" smtClean="0"/>
              <a:t>FORMAL MAIN TITLE </a:t>
            </a:r>
            <a:endParaRPr lang="en-US" dirty="0"/>
          </a:p>
        </p:txBody>
      </p:sp>
      <p:sp>
        <p:nvSpPr>
          <p:cNvPr id="6" name="Slide Number Placeholder 5"/>
          <p:cNvSpPr>
            <a:spLocks noGrp="1"/>
          </p:cNvSpPr>
          <p:nvPr>
            <p:ph type="sldNum" sz="quarter" idx="4"/>
          </p:nvPr>
        </p:nvSpPr>
        <p:spPr>
          <a:xfrm>
            <a:off x="6553200" y="481902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E195D4-3F35-4E05-B500-7E7FD17C6DB3}" type="slidenum">
              <a:rPr lang="en-US" smtClean="0"/>
              <a:t>‹#›</a:t>
            </a:fld>
            <a:endParaRPr lang="en-US"/>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190" y="4818871"/>
            <a:ext cx="1757548" cy="316359"/>
          </a:xfrm>
          <a:prstGeom prst="rect">
            <a:avLst/>
          </a:prstGeom>
        </p:spPr>
      </p:pic>
    </p:spTree>
    <p:extLst>
      <p:ext uri="{BB962C8B-B14F-4D97-AF65-F5344CB8AC3E}">
        <p14:creationId xmlns:p14="http://schemas.microsoft.com/office/powerpoint/2010/main" val="2108065159"/>
      </p:ext>
    </p:extLst>
  </p:cSld>
  <p:clrMap bg1="lt1" tx1="dk1" bg2="lt2" tx2="dk2" accent1="accent1" accent2="accent2" accent3="accent3" accent4="accent4" accent5="accent5" accent6="accent6" hlink="hlink" folHlink="folHlink"/>
  <p:sldLayoutIdLst>
    <p:sldLayoutId id="2147483687" r:id="rId1"/>
    <p:sldLayoutId id="2147483695" r:id="rId2"/>
    <p:sldLayoutId id="2147483688" r:id="rId3"/>
    <p:sldLayoutId id="2147483689" r:id="rId4"/>
    <p:sldLayoutId id="2147483693" r:id="rId5"/>
    <p:sldLayoutId id="2147483696" r:id="rId6"/>
  </p:sldLayoutIdLst>
  <p:timing>
    <p:tnLst>
      <p:par>
        <p:cTn id="1" dur="indefinite" restart="never" nodeType="tmRoot"/>
      </p:par>
    </p:tnLst>
  </p:timing>
  <p:hf hdr="0" ftr="0" dt="0"/>
  <p:txStyles>
    <p:titleStyle>
      <a:lvl1pPr algn="ctr" defTabSz="914400" rtl="0" eaLnBrk="1" latinLnBrk="0" hangingPunct="1">
        <a:spcBef>
          <a:spcPct val="0"/>
        </a:spcBef>
        <a:buNone/>
        <a:defRPr sz="4800" i="0" kern="1200" baseline="0">
          <a:solidFill>
            <a:schemeClr val="tx1"/>
          </a:solidFill>
          <a:latin typeface="Franklin Gothic Medium" panose="020B0603020102020204" pitchFamily="34" charset="0"/>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800" kern="1200" baseline="0">
          <a:solidFill>
            <a:srgbClr val="000000"/>
          </a:solidFill>
          <a:latin typeface="Franklin Gothic Medium Cond" panose="020B06060304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47679"/>
          </a:solidFill>
          <a:latin typeface="Franklin Gothic Book" panose="020B05030201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descr="bottom blue background bar"/>
          <p:cNvSpPr/>
          <p:nvPr/>
        </p:nvSpPr>
        <p:spPr>
          <a:xfrm>
            <a:off x="-10486" y="4827185"/>
            <a:ext cx="9154486" cy="31721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553200" y="4819020"/>
            <a:ext cx="2133600" cy="273844"/>
          </a:xfrm>
          <a:prstGeom prst="rect">
            <a:avLst/>
          </a:prstGeom>
        </p:spPr>
        <p:txBody>
          <a:bodyPr vert="horz" lIns="91440" tIns="45720" rIns="91440" bIns="45720" rtlCol="0" anchor="ctr"/>
          <a:lstStyle>
            <a:lvl1pPr algn="r">
              <a:defRPr sz="1200">
                <a:solidFill>
                  <a:schemeClr val="bg1"/>
                </a:solidFill>
              </a:defRPr>
            </a:lvl1pPr>
          </a:lstStyle>
          <a:p>
            <a:fld id="{04E195D4-3F35-4E05-B500-7E7FD17C6DB3}" type="slidenum">
              <a:rPr lang="en-US" smtClean="0"/>
              <a:pPr/>
              <a:t>‹#›</a:t>
            </a:fld>
            <a:endParaRPr lang="en-US" dirty="0"/>
          </a:p>
        </p:txBody>
      </p:sp>
      <p:pic>
        <p:nvPicPr>
          <p:cNvPr id="8" name="Picture 7" descr="SCHEV"/>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190" y="4818871"/>
            <a:ext cx="1757548" cy="316359"/>
          </a:xfrm>
          <a:prstGeom prst="rect">
            <a:avLst/>
          </a:prstGeom>
        </p:spPr>
      </p:pic>
    </p:spTree>
    <p:extLst>
      <p:ext uri="{BB962C8B-B14F-4D97-AF65-F5344CB8AC3E}">
        <p14:creationId xmlns:p14="http://schemas.microsoft.com/office/powerpoint/2010/main" val="17385823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ftr="0" dt="0"/>
  <p:txStyles>
    <p:titleStyle>
      <a:lvl1pPr algn="ctr" defTabSz="914400" rtl="0" eaLnBrk="1" latinLnBrk="0" hangingPunct="1">
        <a:spcBef>
          <a:spcPct val="0"/>
        </a:spcBef>
        <a:buNone/>
        <a:defRPr sz="4800" i="0" kern="1200" baseline="0">
          <a:solidFill>
            <a:schemeClr val="tx1"/>
          </a:solidFill>
          <a:latin typeface="Franklin Gothic Medium" panose="020B0603020102020204" pitchFamily="34" charset="0"/>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800" kern="1200" baseline="0">
          <a:solidFill>
            <a:srgbClr val="000000"/>
          </a:solidFill>
          <a:latin typeface="Franklin Gothic Medium Cond" panose="020B06060304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47679"/>
          </a:solidFill>
          <a:latin typeface="Franklin Gothic Book" panose="020B0503020102020204"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luminafoundation.org/resources/its-not-just-the-money"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42975" y="464024"/>
            <a:ext cx="7296150" cy="2039835"/>
          </a:xfrm>
        </p:spPr>
        <p:txBody>
          <a:bodyPr>
            <a:normAutofit fontScale="77500" lnSpcReduction="20000"/>
          </a:bodyPr>
          <a:lstStyle/>
          <a:p>
            <a:r>
              <a:rPr lang="en-US" sz="6300" dirty="0" smtClean="0">
                <a:solidFill>
                  <a:schemeClr val="tx1"/>
                </a:solidFill>
              </a:rPr>
              <a:t>Overview of</a:t>
            </a:r>
          </a:p>
          <a:p>
            <a:r>
              <a:rPr lang="en-US" sz="6300" dirty="0" smtClean="0">
                <a:solidFill>
                  <a:schemeClr val="tx1"/>
                </a:solidFill>
              </a:rPr>
              <a:t>Virginia Higher Education</a:t>
            </a:r>
          </a:p>
          <a:p>
            <a:endParaRPr lang="en-US" sz="2400" dirty="0" smtClean="0">
              <a:solidFill>
                <a:schemeClr val="tx1"/>
              </a:solidFill>
            </a:endParaRPr>
          </a:p>
          <a:p>
            <a:r>
              <a:rPr lang="en-US" sz="2400" dirty="0" smtClean="0">
                <a:solidFill>
                  <a:schemeClr val="tx1"/>
                </a:solidFill>
              </a:rPr>
              <a:t>Boards of Visitors Orientation</a:t>
            </a:r>
          </a:p>
          <a:p>
            <a:r>
              <a:rPr lang="en-US" sz="2400" dirty="0" smtClean="0">
                <a:solidFill>
                  <a:schemeClr val="tx1"/>
                </a:solidFill>
              </a:rPr>
              <a:t>October 18, 2022</a:t>
            </a:r>
          </a:p>
        </p:txBody>
      </p:sp>
      <p:sp>
        <p:nvSpPr>
          <p:cNvPr id="6" name="Text Placeholder 5"/>
          <p:cNvSpPr>
            <a:spLocks noGrp="1"/>
          </p:cNvSpPr>
          <p:nvPr>
            <p:ph type="body" sz="quarter" idx="11"/>
          </p:nvPr>
        </p:nvSpPr>
        <p:spPr>
          <a:xfrm>
            <a:off x="914399" y="2448628"/>
            <a:ext cx="7324725" cy="951221"/>
          </a:xfrm>
        </p:spPr>
        <p:txBody>
          <a:bodyPr>
            <a:normAutofit/>
          </a:bodyPr>
          <a:lstStyle/>
          <a:p>
            <a:r>
              <a:rPr lang="en-US" dirty="0"/>
              <a:t>Peter Blake, Director</a:t>
            </a:r>
          </a:p>
          <a:p>
            <a:r>
              <a:rPr lang="en-US" dirty="0" smtClean="0"/>
              <a:t>Katharine Webb, Vice Chair</a:t>
            </a:r>
          </a:p>
        </p:txBody>
      </p:sp>
    </p:spTree>
    <p:extLst>
      <p:ext uri="{BB962C8B-B14F-4D97-AF65-F5344CB8AC3E}">
        <p14:creationId xmlns:p14="http://schemas.microsoft.com/office/powerpoint/2010/main" val="28006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4E195D4-3F35-4E05-B500-7E7FD17C6DB3}" type="slidenum">
              <a:rPr lang="en-US" smtClean="0"/>
              <a:t>10</a:t>
            </a:fld>
            <a:endParaRPr lang="en-US"/>
          </a:p>
        </p:txBody>
      </p:sp>
      <p:sp>
        <p:nvSpPr>
          <p:cNvPr id="4" name="Title 3"/>
          <p:cNvSpPr>
            <a:spLocks noGrp="1"/>
          </p:cNvSpPr>
          <p:nvPr>
            <p:ph type="title"/>
          </p:nvPr>
        </p:nvSpPr>
        <p:spPr>
          <a:xfrm>
            <a:off x="146304" y="268320"/>
            <a:ext cx="8450263" cy="609600"/>
          </a:xfrm>
        </p:spPr>
        <p:txBody>
          <a:bodyPr/>
          <a:lstStyle/>
          <a:p>
            <a:r>
              <a:rPr lang="en-US" sz="3200" dirty="0" smtClean="0"/>
              <a:t>Educational Programs for New </a:t>
            </a:r>
            <a:r>
              <a:rPr lang="en-US" sz="3200" dirty="0" err="1" smtClean="0"/>
              <a:t>Boardmembers</a:t>
            </a:r>
            <a:endParaRPr lang="en-US" sz="3200" dirty="0"/>
          </a:p>
        </p:txBody>
      </p:sp>
      <p:sp>
        <p:nvSpPr>
          <p:cNvPr id="5" name="Text Placeholder 4"/>
          <p:cNvSpPr>
            <a:spLocks noGrp="1"/>
          </p:cNvSpPr>
          <p:nvPr>
            <p:ph type="body" sz="quarter" idx="13"/>
          </p:nvPr>
        </p:nvSpPr>
        <p:spPr>
          <a:xfrm>
            <a:off x="146304" y="1092370"/>
            <a:ext cx="8450263" cy="3356892"/>
          </a:xfrm>
        </p:spPr>
        <p:txBody>
          <a:bodyPr>
            <a:normAutofit fontScale="55000" lnSpcReduction="20000"/>
          </a:bodyPr>
          <a:lstStyle/>
          <a:p>
            <a:pPr marL="182563" indent="-182563">
              <a:buNone/>
            </a:pPr>
            <a:r>
              <a:rPr lang="en-US" sz="4000" dirty="0"/>
              <a:t>§ </a:t>
            </a:r>
            <a:r>
              <a:rPr lang="en-US" sz="4000" b="1" dirty="0"/>
              <a:t>23.1-1304. Governing boards; additional duties; educational programs</a:t>
            </a:r>
            <a:r>
              <a:rPr lang="en-US" sz="4000" b="1" dirty="0" smtClean="0"/>
              <a:t>.</a:t>
            </a:r>
          </a:p>
          <a:p>
            <a:pPr marL="182880" indent="0">
              <a:buNone/>
            </a:pPr>
            <a:endParaRPr lang="en-US" sz="1700" b="1" dirty="0"/>
          </a:p>
          <a:p>
            <a:pPr marL="398463" indent="-215900">
              <a:buNone/>
            </a:pPr>
            <a:r>
              <a:rPr lang="en-US" sz="3400" dirty="0" smtClean="0"/>
              <a:t>A. … [SCHEV] Council </a:t>
            </a:r>
            <a:r>
              <a:rPr lang="en-US" sz="3400" i="1" dirty="0"/>
              <a:t>shall develop</a:t>
            </a:r>
            <a:r>
              <a:rPr lang="en-US" sz="3400" dirty="0"/>
              <a:t>, in consultation with public institutions of higher education and members of their governing boards, and annually deliver educational programs for the governing boards of such institutions. New members of such governing boards </a:t>
            </a:r>
            <a:r>
              <a:rPr lang="en-US" sz="3400" i="1" dirty="0"/>
              <a:t>shall participate</a:t>
            </a:r>
            <a:r>
              <a:rPr lang="en-US" sz="3400" dirty="0"/>
              <a:t>, at least once during their first two years of membership, in the programs, which </a:t>
            </a:r>
            <a:r>
              <a:rPr lang="en-US" sz="3400" i="1" dirty="0"/>
              <a:t>shall be designed </a:t>
            </a:r>
            <a:r>
              <a:rPr lang="en-US" sz="3400" dirty="0"/>
              <a:t>to address the role, duties, and responsibilities of the governing boards and may include in-service programs on current issues in higher education. </a:t>
            </a:r>
            <a:r>
              <a:rPr lang="en-US" sz="3400" dirty="0" smtClean="0"/>
              <a:t>…</a:t>
            </a:r>
            <a:endParaRPr lang="en-US" sz="3400" dirty="0"/>
          </a:p>
          <a:p>
            <a:pPr marL="182880" indent="0">
              <a:buNone/>
            </a:pPr>
            <a:endParaRPr lang="en-US" sz="3400" dirty="0" smtClean="0"/>
          </a:p>
          <a:p>
            <a:pPr marL="398463" indent="-227013">
              <a:buNone/>
            </a:pPr>
            <a:r>
              <a:rPr lang="en-US" sz="3400" dirty="0" smtClean="0"/>
              <a:t>B</a:t>
            </a:r>
            <a:r>
              <a:rPr lang="en-US" sz="3400" dirty="0"/>
              <a:t>. Educational programs for the governing boards of public institutions of higher education </a:t>
            </a:r>
            <a:r>
              <a:rPr lang="en-US" sz="3400" i="1" dirty="0"/>
              <a:t>shall include </a:t>
            </a:r>
            <a:r>
              <a:rPr lang="en-US" sz="3400" dirty="0"/>
              <a:t>presentations relating to</a:t>
            </a:r>
            <a:r>
              <a:rPr lang="en-US" sz="3400" dirty="0" smtClean="0"/>
              <a:t>: [19 topics are enumerated, the final of which is “any other topics” deemed “necessary or appropriate.”]</a:t>
            </a:r>
            <a:endParaRPr lang="en-US" sz="3400" dirty="0"/>
          </a:p>
        </p:txBody>
      </p:sp>
    </p:spTree>
    <p:extLst>
      <p:ext uri="{BB962C8B-B14F-4D97-AF65-F5344CB8AC3E}">
        <p14:creationId xmlns:p14="http://schemas.microsoft.com/office/powerpoint/2010/main" val="84091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4E195D4-3F35-4E05-B500-7E7FD17C6DB3}" type="slidenum">
              <a:rPr lang="en-US" smtClean="0"/>
              <a:t>11</a:t>
            </a:fld>
            <a:endParaRPr lang="en-US"/>
          </a:p>
        </p:txBody>
      </p:sp>
      <p:sp>
        <p:nvSpPr>
          <p:cNvPr id="4" name="Title 3"/>
          <p:cNvSpPr>
            <a:spLocks noGrp="1"/>
          </p:cNvSpPr>
          <p:nvPr>
            <p:ph type="title"/>
          </p:nvPr>
        </p:nvSpPr>
        <p:spPr>
          <a:xfrm>
            <a:off x="146304" y="268320"/>
            <a:ext cx="8450263" cy="609600"/>
          </a:xfrm>
        </p:spPr>
        <p:txBody>
          <a:bodyPr/>
          <a:lstStyle/>
          <a:p>
            <a:r>
              <a:rPr lang="en-US" sz="3600" dirty="0" smtClean="0"/>
              <a:t>2022 Educational Program (Orientation)</a:t>
            </a:r>
            <a:endParaRPr lang="en-US" sz="3600" dirty="0"/>
          </a:p>
        </p:txBody>
      </p:sp>
      <p:sp>
        <p:nvSpPr>
          <p:cNvPr id="5" name="Text Placeholder 4"/>
          <p:cNvSpPr>
            <a:spLocks noGrp="1"/>
          </p:cNvSpPr>
          <p:nvPr>
            <p:ph type="body" sz="quarter" idx="13"/>
          </p:nvPr>
        </p:nvSpPr>
        <p:spPr>
          <a:xfrm>
            <a:off x="146304" y="1092370"/>
            <a:ext cx="8450263" cy="3356892"/>
          </a:xfrm>
        </p:spPr>
        <p:txBody>
          <a:bodyPr>
            <a:normAutofit lnSpcReduction="10000"/>
          </a:bodyPr>
          <a:lstStyle/>
          <a:p>
            <a:pPr marL="182880" indent="0">
              <a:buNone/>
            </a:pPr>
            <a:r>
              <a:rPr lang="en-US" sz="2800" dirty="0" smtClean="0"/>
              <a:t>Topics (Sessions)</a:t>
            </a:r>
          </a:p>
          <a:p>
            <a:pPr marL="571500" indent="-228600"/>
            <a:r>
              <a:rPr lang="en-US" sz="2400" dirty="0" smtClean="0">
                <a:solidFill>
                  <a:schemeClr val="tx1"/>
                </a:solidFill>
              </a:rPr>
              <a:t>Perspectives from and Priorities of the Governor and his Cabinet</a:t>
            </a:r>
          </a:p>
          <a:p>
            <a:pPr marL="571500" indent="-228600"/>
            <a:r>
              <a:rPr lang="en-US" sz="2400" dirty="0" smtClean="0">
                <a:solidFill>
                  <a:schemeClr val="tx1"/>
                </a:solidFill>
              </a:rPr>
              <a:t>Fundamentals of Service on a Public Board</a:t>
            </a:r>
          </a:p>
          <a:p>
            <a:pPr marL="571500" indent="-228600"/>
            <a:r>
              <a:rPr lang="en-US" sz="2400" dirty="0" smtClean="0">
                <a:solidFill>
                  <a:schemeClr val="tx1"/>
                </a:solidFill>
              </a:rPr>
              <a:t>Institutional and State Finance</a:t>
            </a:r>
          </a:p>
          <a:p>
            <a:pPr marL="571500" indent="-228600"/>
            <a:r>
              <a:rPr lang="en-US" sz="2400" dirty="0" smtClean="0">
                <a:solidFill>
                  <a:schemeClr val="tx1"/>
                </a:solidFill>
              </a:rPr>
              <a:t>Risk Assessment and Management</a:t>
            </a:r>
          </a:p>
          <a:p>
            <a:pPr marL="571500" indent="-228600"/>
            <a:r>
              <a:rPr lang="en-US" sz="2400" dirty="0" smtClean="0">
                <a:solidFill>
                  <a:schemeClr val="tx1"/>
                </a:solidFill>
              </a:rPr>
              <a:t>Student Mental Health and Wellness; Vibrant and Safe Campuses</a:t>
            </a:r>
          </a:p>
          <a:p>
            <a:pPr marL="571500" indent="-228600"/>
            <a:r>
              <a:rPr lang="en-US" sz="2400" dirty="0" smtClean="0">
                <a:solidFill>
                  <a:schemeClr val="tx1"/>
                </a:solidFill>
              </a:rPr>
              <a:t>Free Speech, Academic Freedom and Intellectual Diversity</a:t>
            </a:r>
          </a:p>
          <a:p>
            <a:pPr marL="571500" indent="-228600"/>
            <a:r>
              <a:rPr lang="en-US" sz="2400" dirty="0" smtClean="0">
                <a:solidFill>
                  <a:schemeClr val="tx1"/>
                </a:solidFill>
              </a:rPr>
              <a:t>Best Practices for Effective Governance: Advice from Rectors and Presidents</a:t>
            </a:r>
          </a:p>
          <a:p>
            <a:endParaRPr lang="en-US" sz="2400" b="1" dirty="0" smtClean="0"/>
          </a:p>
          <a:p>
            <a:pPr marL="182880" indent="0">
              <a:buNone/>
            </a:pPr>
            <a:endParaRPr lang="en-US" sz="1700" b="1" dirty="0"/>
          </a:p>
        </p:txBody>
      </p:sp>
    </p:spTree>
    <p:extLst>
      <p:ext uri="{BB962C8B-B14F-4D97-AF65-F5344CB8AC3E}">
        <p14:creationId xmlns:p14="http://schemas.microsoft.com/office/powerpoint/2010/main" val="283472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4E195D4-3F35-4E05-B500-7E7FD17C6DB3}" type="slidenum">
              <a:rPr lang="en-US" smtClean="0"/>
              <a:t>12</a:t>
            </a:fld>
            <a:endParaRPr lang="en-US"/>
          </a:p>
        </p:txBody>
      </p:sp>
      <p:sp>
        <p:nvSpPr>
          <p:cNvPr id="4" name="Title 3"/>
          <p:cNvSpPr>
            <a:spLocks noGrp="1"/>
          </p:cNvSpPr>
          <p:nvPr>
            <p:ph type="title"/>
          </p:nvPr>
        </p:nvSpPr>
        <p:spPr>
          <a:xfrm>
            <a:off x="146304" y="268320"/>
            <a:ext cx="8450263" cy="609600"/>
          </a:xfrm>
        </p:spPr>
        <p:txBody>
          <a:bodyPr/>
          <a:lstStyle/>
          <a:p>
            <a:r>
              <a:rPr lang="en-US" sz="3600" dirty="0" smtClean="0"/>
              <a:t>2022 Educational Program (Orientation)</a:t>
            </a:r>
            <a:endParaRPr lang="en-US" sz="3600" dirty="0"/>
          </a:p>
        </p:txBody>
      </p:sp>
      <p:sp>
        <p:nvSpPr>
          <p:cNvPr id="5" name="Text Placeholder 4"/>
          <p:cNvSpPr>
            <a:spLocks noGrp="1"/>
          </p:cNvSpPr>
          <p:nvPr>
            <p:ph type="body" sz="quarter" idx="13"/>
          </p:nvPr>
        </p:nvSpPr>
        <p:spPr>
          <a:xfrm>
            <a:off x="146304" y="1092370"/>
            <a:ext cx="8450263" cy="3356892"/>
          </a:xfrm>
        </p:spPr>
        <p:txBody>
          <a:bodyPr>
            <a:normAutofit fontScale="92500" lnSpcReduction="20000"/>
          </a:bodyPr>
          <a:lstStyle/>
          <a:p>
            <a:pPr marL="182880" indent="0">
              <a:buNone/>
            </a:pPr>
            <a:r>
              <a:rPr lang="en-US" sz="3000" dirty="0" smtClean="0"/>
              <a:t>Planning Committee</a:t>
            </a:r>
          </a:p>
          <a:p>
            <a:pPr marL="571500" indent="-173038"/>
            <a:r>
              <a:rPr lang="en-US" sz="2600" dirty="0">
                <a:solidFill>
                  <a:schemeClr val="tx1"/>
                </a:solidFill>
              </a:rPr>
              <a:t>Peter </a:t>
            </a:r>
            <a:r>
              <a:rPr lang="en-US" sz="2600" dirty="0" smtClean="0">
                <a:solidFill>
                  <a:schemeClr val="tx1"/>
                </a:solidFill>
              </a:rPr>
              <a:t>Blake, Director, SCHEV</a:t>
            </a:r>
            <a:endParaRPr lang="en-US" sz="2600" dirty="0">
              <a:solidFill>
                <a:schemeClr val="tx1"/>
              </a:solidFill>
            </a:endParaRPr>
          </a:p>
          <a:p>
            <a:pPr marL="571500" indent="-173038"/>
            <a:r>
              <a:rPr lang="en-US" sz="2600" dirty="0">
                <a:solidFill>
                  <a:schemeClr val="tx1"/>
                </a:solidFill>
              </a:rPr>
              <a:t>Peter </a:t>
            </a:r>
            <a:r>
              <a:rPr lang="en-US" sz="2600" dirty="0" smtClean="0">
                <a:solidFill>
                  <a:schemeClr val="tx1"/>
                </a:solidFill>
              </a:rPr>
              <a:t>Farrell, Member, Board of Visitors, VCU</a:t>
            </a:r>
          </a:p>
          <a:p>
            <a:pPr marL="571500" indent="-173038"/>
            <a:r>
              <a:rPr lang="en-US" sz="2600" dirty="0" smtClean="0">
                <a:solidFill>
                  <a:schemeClr val="tx1"/>
                </a:solidFill>
              </a:rPr>
              <a:t>Ed </a:t>
            </a:r>
            <a:r>
              <a:rPr lang="en-US" sz="2600" dirty="0" err="1" smtClean="0">
                <a:solidFill>
                  <a:schemeClr val="tx1"/>
                </a:solidFill>
              </a:rPr>
              <a:t>Feulner</a:t>
            </a:r>
            <a:r>
              <a:rPr lang="en-US" sz="2600" dirty="0" smtClean="0">
                <a:solidFill>
                  <a:schemeClr val="tx1"/>
                </a:solidFill>
              </a:rPr>
              <a:t>, Chair, </a:t>
            </a:r>
            <a:r>
              <a:rPr lang="en-US" sz="2600" dirty="0" err="1" smtClean="0">
                <a:solidFill>
                  <a:schemeClr val="tx1"/>
                </a:solidFill>
              </a:rPr>
              <a:t>Va</a:t>
            </a:r>
            <a:r>
              <a:rPr lang="en-US" sz="2600" dirty="0" smtClean="0">
                <a:solidFill>
                  <a:schemeClr val="tx1"/>
                </a:solidFill>
              </a:rPr>
              <a:t> Commission on Higher Ed Board Appointments</a:t>
            </a:r>
          </a:p>
          <a:p>
            <a:pPr marL="571500" indent="-173038"/>
            <a:r>
              <a:rPr lang="en-US" sz="2600" dirty="0" smtClean="0">
                <a:solidFill>
                  <a:schemeClr val="tx1"/>
                </a:solidFill>
              </a:rPr>
              <a:t>Aimee </a:t>
            </a:r>
            <a:r>
              <a:rPr lang="en-US" sz="2600" dirty="0" err="1" smtClean="0">
                <a:solidFill>
                  <a:schemeClr val="tx1"/>
                </a:solidFill>
              </a:rPr>
              <a:t>Guidera</a:t>
            </a:r>
            <a:r>
              <a:rPr lang="en-US" sz="2600" dirty="0" smtClean="0">
                <a:solidFill>
                  <a:schemeClr val="tx1"/>
                </a:solidFill>
              </a:rPr>
              <a:t>, Secretary of Education</a:t>
            </a:r>
          </a:p>
          <a:p>
            <a:pPr marL="571500" indent="-173038"/>
            <a:r>
              <a:rPr lang="en-US" sz="2600" dirty="0" smtClean="0">
                <a:solidFill>
                  <a:schemeClr val="tx1"/>
                </a:solidFill>
              </a:rPr>
              <a:t>Kay Coles James, Secretary of the Commonwealth</a:t>
            </a:r>
          </a:p>
          <a:p>
            <a:pPr marL="571500" indent="-173038"/>
            <a:r>
              <a:rPr lang="en-US" sz="2600" dirty="0" smtClean="0">
                <a:solidFill>
                  <a:schemeClr val="tx1"/>
                </a:solidFill>
              </a:rPr>
              <a:t>Kim O’Rourke, VP for Policy &amp; Governance; BOV Secretary, </a:t>
            </a:r>
            <a:r>
              <a:rPr lang="en-US" sz="2600" dirty="0" err="1" smtClean="0">
                <a:solidFill>
                  <a:schemeClr val="tx1"/>
                </a:solidFill>
              </a:rPr>
              <a:t>Va</a:t>
            </a:r>
            <a:r>
              <a:rPr lang="en-US" sz="2600" dirty="0" smtClean="0">
                <a:solidFill>
                  <a:schemeClr val="tx1"/>
                </a:solidFill>
              </a:rPr>
              <a:t> Tech</a:t>
            </a:r>
          </a:p>
          <a:p>
            <a:pPr marL="571500" indent="-173038"/>
            <a:r>
              <a:rPr lang="en-US" sz="2600" dirty="0" smtClean="0">
                <a:solidFill>
                  <a:schemeClr val="tx1"/>
                </a:solidFill>
              </a:rPr>
              <a:t>Kim Parker, Government Relations Officer, VMI</a:t>
            </a:r>
          </a:p>
          <a:p>
            <a:pPr marL="571500" indent="-173038"/>
            <a:r>
              <a:rPr lang="en-US" sz="2600" dirty="0">
                <a:solidFill>
                  <a:schemeClr val="tx1"/>
                </a:solidFill>
              </a:rPr>
              <a:t>Alvin </a:t>
            </a:r>
            <a:r>
              <a:rPr lang="en-US" sz="2600" dirty="0" err="1" smtClean="0">
                <a:solidFill>
                  <a:schemeClr val="tx1"/>
                </a:solidFill>
              </a:rPr>
              <a:t>Schexnider</a:t>
            </a:r>
            <a:r>
              <a:rPr lang="en-US" sz="2600" dirty="0" smtClean="0">
                <a:solidFill>
                  <a:schemeClr val="tx1"/>
                </a:solidFill>
              </a:rPr>
              <a:t>, Member, SCHEV Council</a:t>
            </a:r>
          </a:p>
          <a:p>
            <a:pPr marL="571500" indent="-173038"/>
            <a:r>
              <a:rPr lang="en-US" sz="2600" dirty="0" smtClean="0">
                <a:solidFill>
                  <a:schemeClr val="tx1"/>
                </a:solidFill>
              </a:rPr>
              <a:t>Sarah </a:t>
            </a:r>
            <a:r>
              <a:rPr lang="en-US" sz="2600" dirty="0" err="1" smtClean="0">
                <a:solidFill>
                  <a:schemeClr val="tx1"/>
                </a:solidFill>
              </a:rPr>
              <a:t>Spota</a:t>
            </a:r>
            <a:r>
              <a:rPr lang="en-US" sz="2600" dirty="0" smtClean="0">
                <a:solidFill>
                  <a:schemeClr val="tx1"/>
                </a:solidFill>
              </a:rPr>
              <a:t>, Deputy Secretary of Education</a:t>
            </a:r>
          </a:p>
          <a:p>
            <a:pPr marL="182880" indent="0">
              <a:buNone/>
            </a:pPr>
            <a:endParaRPr lang="en-US" sz="1700" b="1" dirty="0"/>
          </a:p>
        </p:txBody>
      </p:sp>
    </p:spTree>
    <p:extLst>
      <p:ext uri="{BB962C8B-B14F-4D97-AF65-F5344CB8AC3E}">
        <p14:creationId xmlns:p14="http://schemas.microsoft.com/office/powerpoint/2010/main" val="427715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E195D4-3F35-4E05-B500-7E7FD17C6DB3}" type="slidenum">
              <a:rPr lang="en-US" smtClean="0"/>
              <a:t>13</a:t>
            </a:fld>
            <a:endParaRPr lang="en-US"/>
          </a:p>
        </p:txBody>
      </p:sp>
      <p:sp>
        <p:nvSpPr>
          <p:cNvPr id="15" name="Content Placeholder 14"/>
          <p:cNvSpPr>
            <a:spLocks noGrp="1"/>
          </p:cNvSpPr>
          <p:nvPr>
            <p:ph idx="1"/>
          </p:nvPr>
        </p:nvSpPr>
        <p:spPr>
          <a:xfrm>
            <a:off x="481433" y="1172151"/>
            <a:ext cx="7543800" cy="3322732"/>
          </a:xfrm>
        </p:spPr>
        <p:txBody>
          <a:bodyPr>
            <a:normAutofit fontScale="92500" lnSpcReduction="20000"/>
          </a:bodyPr>
          <a:lstStyle/>
          <a:p>
            <a:pPr marL="0" indent="0" algn="ctr">
              <a:buNone/>
            </a:pPr>
            <a:r>
              <a:rPr lang="en-US" sz="3200" b="1" dirty="0" smtClean="0"/>
              <a:t>“Pathways </a:t>
            </a:r>
            <a:r>
              <a:rPr lang="en-US" sz="3200" b="1" dirty="0"/>
              <a:t>to Opportunity:</a:t>
            </a:r>
            <a:br>
              <a:rPr lang="en-US" sz="3200" b="1" dirty="0"/>
            </a:br>
            <a:r>
              <a:rPr lang="en-US" sz="3200" b="1" dirty="0"/>
              <a:t>The Virginia Plan for Higher </a:t>
            </a:r>
            <a:r>
              <a:rPr lang="en-US" sz="3200" b="1" dirty="0" smtClean="0"/>
              <a:t>Education” (2021)</a:t>
            </a:r>
          </a:p>
          <a:p>
            <a:pPr marL="0" indent="0" algn="ctr">
              <a:buNone/>
            </a:pPr>
            <a:endParaRPr lang="en-US" sz="3200" dirty="0"/>
          </a:p>
          <a:p>
            <a:pPr marL="182880" indent="0">
              <a:buNone/>
            </a:pPr>
            <a:r>
              <a:rPr lang="en-US" b="1" dirty="0" smtClean="0">
                <a:solidFill>
                  <a:srgbClr val="002060"/>
                </a:solidFill>
              </a:rPr>
              <a:t>   Mission</a:t>
            </a:r>
            <a:r>
              <a:rPr lang="en-US" b="1" dirty="0">
                <a:solidFill>
                  <a:srgbClr val="002060"/>
                </a:solidFill>
              </a:rPr>
              <a:t>:</a:t>
            </a:r>
            <a:r>
              <a:rPr lang="en-US" dirty="0">
                <a:solidFill>
                  <a:srgbClr val="002060"/>
                </a:solidFill>
              </a:rPr>
              <a:t> </a:t>
            </a:r>
            <a:r>
              <a:rPr lang="en-US" dirty="0" smtClean="0">
                <a:solidFill>
                  <a:srgbClr val="002060"/>
                </a:solidFill>
              </a:rPr>
              <a:t> Virginia </a:t>
            </a:r>
            <a:r>
              <a:rPr lang="en-US" dirty="0">
                <a:solidFill>
                  <a:srgbClr val="002060"/>
                </a:solidFill>
              </a:rPr>
              <a:t>will advance equitable, affordable and </a:t>
            </a:r>
            <a:endParaRPr lang="en-US" dirty="0" smtClean="0">
              <a:solidFill>
                <a:srgbClr val="002060"/>
              </a:solidFill>
            </a:endParaRPr>
          </a:p>
          <a:p>
            <a:pPr marL="182880" indent="0">
              <a:buNone/>
            </a:pPr>
            <a:r>
              <a:rPr lang="en-US" dirty="0">
                <a:solidFill>
                  <a:srgbClr val="002060"/>
                </a:solidFill>
              </a:rPr>
              <a:t> </a:t>
            </a:r>
            <a:r>
              <a:rPr lang="en-US" dirty="0" smtClean="0">
                <a:solidFill>
                  <a:srgbClr val="002060"/>
                </a:solidFill>
              </a:rPr>
              <a:t>                     transformative </a:t>
            </a:r>
            <a:r>
              <a:rPr lang="en-US" dirty="0">
                <a:solidFill>
                  <a:srgbClr val="002060"/>
                </a:solidFill>
              </a:rPr>
              <a:t>higher education</a:t>
            </a:r>
            <a:r>
              <a:rPr lang="en-US" dirty="0" smtClean="0">
                <a:solidFill>
                  <a:srgbClr val="002060"/>
                </a:solidFill>
              </a:rPr>
              <a:t>.</a:t>
            </a:r>
          </a:p>
          <a:p>
            <a:pPr marL="182880" indent="0">
              <a:buNone/>
            </a:pPr>
            <a:endParaRPr lang="en-US" dirty="0">
              <a:solidFill>
                <a:srgbClr val="002060"/>
              </a:solidFill>
            </a:endParaRPr>
          </a:p>
          <a:p>
            <a:pPr marL="182880" indent="0">
              <a:buNone/>
            </a:pPr>
            <a:r>
              <a:rPr lang="en-US" b="1" dirty="0" smtClean="0">
                <a:solidFill>
                  <a:srgbClr val="002060"/>
                </a:solidFill>
              </a:rPr>
              <a:t>      Vision</a:t>
            </a:r>
            <a:r>
              <a:rPr lang="en-US" b="1" dirty="0">
                <a:solidFill>
                  <a:srgbClr val="002060"/>
                </a:solidFill>
              </a:rPr>
              <a:t>:</a:t>
            </a:r>
            <a:r>
              <a:rPr lang="en-US" dirty="0">
                <a:solidFill>
                  <a:srgbClr val="002060"/>
                </a:solidFill>
              </a:rPr>
              <a:t> </a:t>
            </a:r>
            <a:r>
              <a:rPr lang="en-US" dirty="0" smtClean="0">
                <a:solidFill>
                  <a:srgbClr val="002060"/>
                </a:solidFill>
              </a:rPr>
              <a:t> Best </a:t>
            </a:r>
            <a:r>
              <a:rPr lang="en-US" dirty="0">
                <a:solidFill>
                  <a:srgbClr val="002060"/>
                </a:solidFill>
              </a:rPr>
              <a:t>State for </a:t>
            </a:r>
            <a:r>
              <a:rPr lang="en-US" dirty="0" smtClean="0">
                <a:solidFill>
                  <a:srgbClr val="002060"/>
                </a:solidFill>
              </a:rPr>
              <a:t>Education</a:t>
            </a:r>
          </a:p>
          <a:p>
            <a:pPr marL="182880" indent="0">
              <a:buNone/>
            </a:pPr>
            <a:endParaRPr lang="en-US" dirty="0">
              <a:solidFill>
                <a:srgbClr val="002060"/>
              </a:solidFill>
            </a:endParaRPr>
          </a:p>
          <a:p>
            <a:pPr marL="182880" indent="0">
              <a:buNone/>
            </a:pPr>
            <a:r>
              <a:rPr lang="en-US" b="1" dirty="0" smtClean="0">
                <a:solidFill>
                  <a:srgbClr val="002060"/>
                </a:solidFill>
              </a:rPr>
              <a:t>      Target</a:t>
            </a:r>
            <a:r>
              <a:rPr lang="en-US" b="1" dirty="0">
                <a:solidFill>
                  <a:srgbClr val="002060"/>
                </a:solidFill>
              </a:rPr>
              <a:t>:</a:t>
            </a:r>
            <a:r>
              <a:rPr lang="en-US" dirty="0">
                <a:solidFill>
                  <a:srgbClr val="002060"/>
                </a:solidFill>
              </a:rPr>
              <a:t> </a:t>
            </a:r>
            <a:r>
              <a:rPr lang="en-US" dirty="0" smtClean="0">
                <a:solidFill>
                  <a:srgbClr val="002060"/>
                </a:solidFill>
              </a:rPr>
              <a:t> 70</a:t>
            </a:r>
            <a:r>
              <a:rPr lang="en-US" dirty="0">
                <a:solidFill>
                  <a:srgbClr val="002060"/>
                </a:solidFill>
              </a:rPr>
              <a:t>% educational attainment by </a:t>
            </a:r>
            <a:r>
              <a:rPr lang="en-US" dirty="0" smtClean="0">
                <a:solidFill>
                  <a:srgbClr val="002060"/>
                </a:solidFill>
              </a:rPr>
              <a:t>2030</a:t>
            </a:r>
            <a:endParaRPr lang="en-US" dirty="0">
              <a:solidFill>
                <a:srgbClr val="002060"/>
              </a:solidFill>
            </a:endParaRPr>
          </a:p>
          <a:p>
            <a:pPr marL="0" indent="0">
              <a:buNone/>
            </a:pPr>
            <a:endParaRPr lang="en-US" sz="3200" dirty="0" smtClean="0"/>
          </a:p>
          <a:p>
            <a:pPr marL="0" indent="0">
              <a:buNone/>
            </a:pPr>
            <a:endParaRPr lang="en-US" sz="3200" dirty="0"/>
          </a:p>
          <a:p>
            <a:pPr marL="0" indent="0">
              <a:buNone/>
            </a:pPr>
            <a:endParaRPr lang="en-US" sz="3200" dirty="0" smtClean="0"/>
          </a:p>
          <a:p>
            <a:pPr marL="182880" indent="0">
              <a:buNone/>
            </a:pPr>
            <a:endParaRPr lang="en-US" dirty="0" smtClean="0"/>
          </a:p>
        </p:txBody>
      </p:sp>
      <p:sp>
        <p:nvSpPr>
          <p:cNvPr id="14" name="Title 13"/>
          <p:cNvSpPr>
            <a:spLocks noGrp="1"/>
          </p:cNvSpPr>
          <p:nvPr>
            <p:ph type="title"/>
          </p:nvPr>
        </p:nvSpPr>
        <p:spPr/>
        <p:txBody>
          <a:bodyPr/>
          <a:lstStyle/>
          <a:p>
            <a:r>
              <a:rPr lang="en-US" sz="3600" dirty="0" smtClean="0"/>
              <a:t>Statewide Strategic Plan</a:t>
            </a:r>
            <a:endParaRPr lang="en-US" sz="3600" dirty="0"/>
          </a:p>
        </p:txBody>
      </p:sp>
      <p:sp>
        <p:nvSpPr>
          <p:cNvPr id="7" name="TextBox 6"/>
          <p:cNvSpPr txBox="1"/>
          <p:nvPr/>
        </p:nvSpPr>
        <p:spPr>
          <a:xfrm>
            <a:off x="5394346" y="4436988"/>
            <a:ext cx="3583957" cy="323165"/>
          </a:xfrm>
          <a:prstGeom prst="rect">
            <a:avLst/>
          </a:prstGeom>
          <a:noFill/>
        </p:spPr>
        <p:txBody>
          <a:bodyPr wrap="square" rtlCol="0">
            <a:spAutoFit/>
          </a:bodyPr>
          <a:lstStyle/>
          <a:p>
            <a:r>
              <a:rPr lang="en-US" sz="400" dirty="0" smtClean="0">
                <a:latin typeface="Franklin Gothic Medium Cond" panose="020B0606030402020204" pitchFamily="34" charset="0"/>
              </a:rPr>
              <a:t>         </a:t>
            </a:r>
          </a:p>
          <a:p>
            <a:r>
              <a:rPr lang="en-US" sz="1100" dirty="0" smtClean="0">
                <a:latin typeface="Franklin Gothic Medium Cond" panose="020B0606030402020204" pitchFamily="34" charset="0"/>
              </a:rPr>
              <a:t>https</a:t>
            </a:r>
            <a:r>
              <a:rPr lang="en-US" sz="1100" dirty="0">
                <a:latin typeface="Franklin Gothic Medium Cond" panose="020B0606030402020204" pitchFamily="34" charset="0"/>
              </a:rPr>
              <a:t>://www.schev.edu/research-publications/strategic-plan</a:t>
            </a:r>
          </a:p>
        </p:txBody>
      </p:sp>
    </p:spTree>
    <p:extLst>
      <p:ext uri="{BB962C8B-B14F-4D97-AF65-F5344CB8AC3E}">
        <p14:creationId xmlns:p14="http://schemas.microsoft.com/office/powerpoint/2010/main" val="66804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E195D4-3F35-4E05-B500-7E7FD17C6DB3}" type="slidenum">
              <a:rPr lang="en-US" smtClean="0"/>
              <a:t>14</a:t>
            </a:fld>
            <a:endParaRPr lang="en-US"/>
          </a:p>
        </p:txBody>
      </p:sp>
      <p:sp>
        <p:nvSpPr>
          <p:cNvPr id="15" name="Content Placeholder 14"/>
          <p:cNvSpPr>
            <a:spLocks noGrp="1"/>
          </p:cNvSpPr>
          <p:nvPr>
            <p:ph idx="1"/>
          </p:nvPr>
        </p:nvSpPr>
        <p:spPr>
          <a:xfrm>
            <a:off x="481433" y="1035703"/>
            <a:ext cx="7981370" cy="3459179"/>
          </a:xfrm>
        </p:spPr>
        <p:txBody>
          <a:bodyPr>
            <a:normAutofit fontScale="92500" lnSpcReduction="10000"/>
          </a:bodyPr>
          <a:lstStyle/>
          <a:p>
            <a:pPr marL="0" indent="0">
              <a:buNone/>
            </a:pPr>
            <a:r>
              <a:rPr lang="en-US" dirty="0" smtClean="0"/>
              <a:t>Why a Statewide Strategic Plan for Higher Education? </a:t>
            </a:r>
            <a:endParaRPr lang="en-US" dirty="0"/>
          </a:p>
          <a:p>
            <a:pPr marL="688975" lvl="1" indent="-347663"/>
            <a:r>
              <a:rPr lang="en-US" sz="2800" dirty="0" smtClean="0"/>
              <a:t>Shifting demographics</a:t>
            </a:r>
          </a:p>
          <a:p>
            <a:pPr marL="688975" lvl="1" indent="-347663"/>
            <a:r>
              <a:rPr lang="en-US" sz="2800" dirty="0" smtClean="0"/>
              <a:t>Gaps in participation and completion by gender, region, race/ethnicity and socioeconomic status</a:t>
            </a:r>
          </a:p>
          <a:p>
            <a:pPr marL="688975" lvl="1" indent="-347663"/>
            <a:r>
              <a:rPr lang="en-US" sz="2800" dirty="0"/>
              <a:t>Increasing </a:t>
            </a:r>
            <a:r>
              <a:rPr lang="en-US" sz="2800" dirty="0" smtClean="0"/>
              <a:t>demands for education and training by employers</a:t>
            </a:r>
          </a:p>
          <a:p>
            <a:pPr marL="688975" lvl="1" indent="-347663"/>
            <a:r>
              <a:rPr lang="en-US" sz="2800" dirty="0" smtClean="0"/>
              <a:t>Resource constraints – public funds and tuition and fees</a:t>
            </a:r>
          </a:p>
          <a:p>
            <a:pPr marL="688975" lvl="1" indent="-347663"/>
            <a:r>
              <a:rPr lang="en-US" sz="2800" dirty="0" smtClean="0"/>
              <a:t>De-centralized (and robust) system</a:t>
            </a:r>
          </a:p>
        </p:txBody>
      </p:sp>
      <p:sp>
        <p:nvSpPr>
          <p:cNvPr id="14" name="Title 13"/>
          <p:cNvSpPr>
            <a:spLocks noGrp="1"/>
          </p:cNvSpPr>
          <p:nvPr>
            <p:ph type="title"/>
          </p:nvPr>
        </p:nvSpPr>
        <p:spPr>
          <a:xfrm>
            <a:off x="146303" y="215258"/>
            <a:ext cx="8733809" cy="609600"/>
          </a:xfrm>
        </p:spPr>
        <p:txBody>
          <a:bodyPr/>
          <a:lstStyle/>
          <a:p>
            <a:r>
              <a:rPr lang="en-US" sz="3600" dirty="0" smtClean="0"/>
              <a:t>“Pathways</a:t>
            </a:r>
            <a:r>
              <a:rPr lang="en-US" sz="3200" dirty="0" smtClean="0"/>
              <a:t> </a:t>
            </a:r>
            <a:r>
              <a:rPr lang="en-US" sz="3600" dirty="0" smtClean="0"/>
              <a:t>to</a:t>
            </a:r>
            <a:r>
              <a:rPr lang="en-US" sz="3200" dirty="0" smtClean="0"/>
              <a:t> </a:t>
            </a:r>
            <a:r>
              <a:rPr lang="en-US" sz="3600" dirty="0" smtClean="0"/>
              <a:t>Opportunity</a:t>
            </a:r>
            <a:r>
              <a:rPr lang="en-US" sz="3200" dirty="0" smtClean="0"/>
              <a:t>: </a:t>
            </a:r>
            <a:r>
              <a:rPr lang="en-US" sz="3600" dirty="0" smtClean="0"/>
              <a:t>The</a:t>
            </a:r>
            <a:r>
              <a:rPr lang="en-US" sz="3200" dirty="0" smtClean="0"/>
              <a:t> </a:t>
            </a:r>
            <a:r>
              <a:rPr lang="en-US" sz="3600" dirty="0" smtClean="0"/>
              <a:t>Virginia</a:t>
            </a:r>
            <a:r>
              <a:rPr lang="en-US" sz="3200" dirty="0" smtClean="0"/>
              <a:t> </a:t>
            </a:r>
            <a:r>
              <a:rPr lang="en-US" sz="3600" dirty="0" smtClean="0"/>
              <a:t>Plan”</a:t>
            </a:r>
            <a:endParaRPr lang="en-US" sz="3600" dirty="0"/>
          </a:p>
        </p:txBody>
      </p:sp>
    </p:spTree>
    <p:extLst>
      <p:ext uri="{BB962C8B-B14F-4D97-AF65-F5344CB8AC3E}">
        <p14:creationId xmlns:p14="http://schemas.microsoft.com/office/powerpoint/2010/main" val="147722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195D4-3F35-4E05-B500-7E7FD17C6DB3}" type="slidenum">
              <a:rPr kumimoji="0" lang="en-US" sz="1200" b="0" i="0" u="none" strike="noStrike" kern="1200" cap="none" spc="0" normalizeH="0" baseline="0" noProof="0" smtClean="0">
                <a:ln>
                  <a:noFill/>
                </a:ln>
                <a:solidFill>
                  <a:srgbClr val="FFFFFF"/>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smtClean="0"/>
              <a:t>Goals of “Pathways to Opportunity”</a:t>
            </a:r>
            <a:endParaRPr lang="en-US" dirty="0"/>
          </a:p>
        </p:txBody>
      </p:sp>
      <p:sp>
        <p:nvSpPr>
          <p:cNvPr id="5" name="Content Placeholder 11" descr="Visual" title="Goals graphic">
            <a:extLst>
              <a:ext uri="{FF2B5EF4-FFF2-40B4-BE49-F238E27FC236}">
                <a16:creationId xmlns:a16="http://schemas.microsoft.com/office/drawing/2014/main" id="{D4BB9573-3B69-F642-8915-BA29F39E7D27}"/>
              </a:ext>
            </a:extLst>
          </p:cNvPr>
          <p:cNvSpPr txBox="1">
            <a:spLocks/>
          </p:cNvSpPr>
          <p:nvPr/>
        </p:nvSpPr>
        <p:spPr>
          <a:xfrm>
            <a:off x="505551" y="1045456"/>
            <a:ext cx="7810306" cy="2966954"/>
          </a:xfrm>
          <a:prstGeom prst="rect">
            <a:avLst/>
          </a:prstGeom>
        </p:spPr>
        <p:txBody>
          <a:bodyPr>
            <a:normAutofit/>
          </a:bodyPr>
          <a:lstStyle>
            <a:lvl1pPr marL="457200" marR="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3200" kern="1200" baseline="0">
                <a:solidFill>
                  <a:srgbClr val="000000"/>
                </a:solidFill>
                <a:latin typeface="Franklin Gothic Medium Cond" panose="020B0606030402020204" pitchFamily="34" charset="0"/>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rgbClr val="20558A"/>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747679"/>
                </a:solidFill>
                <a:latin typeface="Franklin Gothic Book" panose="020B05030201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mn-cs"/>
            </a:endParaRPr>
          </a:p>
        </p:txBody>
      </p:sp>
      <p:pic>
        <p:nvPicPr>
          <p:cNvPr id="6" name="Picture 5" title="Goals graphic">
            <a:extLst>
              <a:ext uri="{FF2B5EF4-FFF2-40B4-BE49-F238E27FC236}">
                <a16:creationId xmlns:a16="http://schemas.microsoft.com/office/drawing/2014/main" id="{588C5B23-D29F-6C4F-85D1-D545C5D1EC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32" t="16037" r="1768" b="24096"/>
          <a:stretch/>
        </p:blipFill>
        <p:spPr>
          <a:xfrm>
            <a:off x="654424" y="1024112"/>
            <a:ext cx="7579229" cy="3544858"/>
          </a:xfrm>
          <a:prstGeom prst="rect">
            <a:avLst/>
          </a:prstGeom>
        </p:spPr>
      </p:pic>
    </p:spTree>
    <p:extLst>
      <p:ext uri="{BB962C8B-B14F-4D97-AF65-F5344CB8AC3E}">
        <p14:creationId xmlns:p14="http://schemas.microsoft.com/office/powerpoint/2010/main" val="373303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Equitable graphic">
            <a:extLst>
              <a:ext uri="{FF2B5EF4-FFF2-40B4-BE49-F238E27FC236}">
                <a16:creationId xmlns:a16="http://schemas.microsoft.com/office/drawing/2014/main" id="{A922057B-E452-A442-8048-B17AE18F5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4" y="1105649"/>
            <a:ext cx="1790369" cy="1790369"/>
          </a:xfrm>
          <a:prstGeom prst="rect">
            <a:avLst/>
          </a:prstGeom>
        </p:spPr>
      </p:pic>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195D4-3F35-4E05-B500-7E7FD17C6DB3}" type="slidenum">
              <a:rPr kumimoji="0" lang="en-US" sz="1200" b="0" i="0" u="none" strike="noStrike" kern="1200" cap="none" spc="0" normalizeH="0" baseline="0" noProof="0" smtClean="0">
                <a:ln>
                  <a:noFill/>
                </a:ln>
                <a:solidFill>
                  <a:srgbClr val="FFFFFF"/>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a:t>Goal 1: Equitable – Close Gaps </a:t>
            </a:r>
          </a:p>
        </p:txBody>
      </p:sp>
      <p:graphicFrame>
        <p:nvGraphicFramePr>
          <p:cNvPr id="6" name="Table 5" title="Goal 1 strategies">
            <a:extLst>
              <a:ext uri="{FF2B5EF4-FFF2-40B4-BE49-F238E27FC236}">
                <a16:creationId xmlns:a16="http://schemas.microsoft.com/office/drawing/2014/main" id="{E4106DFB-55B7-1D48-A75D-62725A644F0E}"/>
              </a:ext>
            </a:extLst>
          </p:cNvPr>
          <p:cNvGraphicFramePr>
            <a:graphicFrameLocks noGrp="1"/>
          </p:cNvGraphicFramePr>
          <p:nvPr>
            <p:extLst/>
          </p:nvPr>
        </p:nvGraphicFramePr>
        <p:xfrm>
          <a:off x="1945419" y="1105649"/>
          <a:ext cx="6645901" cy="3494739"/>
        </p:xfrm>
        <a:graphic>
          <a:graphicData uri="http://schemas.openxmlformats.org/drawingml/2006/table">
            <a:tbl>
              <a:tblPr firstRow="1" bandRow="1">
                <a:tableStyleId>{5C22544A-7EE6-4342-B048-85BDC9FD1C3A}</a:tableStyleId>
              </a:tblPr>
              <a:tblGrid>
                <a:gridCol w="6645901">
                  <a:extLst>
                    <a:ext uri="{9D8B030D-6E8A-4147-A177-3AD203B41FA5}">
                      <a16:colId xmlns:a16="http://schemas.microsoft.com/office/drawing/2014/main" val="1188188667"/>
                    </a:ext>
                  </a:extLst>
                </a:gridCol>
              </a:tblGrid>
              <a:tr h="402703">
                <a:tc>
                  <a:txBody>
                    <a:bodyPr/>
                    <a:lstStyle/>
                    <a:p>
                      <a:pPr algn="l"/>
                      <a:r>
                        <a:rPr lang="en-US" dirty="0"/>
                        <a:t>Supporting Strategies</a:t>
                      </a:r>
                    </a:p>
                  </a:txBody>
                  <a:tcPr/>
                </a:tc>
                <a:extLst>
                  <a:ext uri="{0D108BD9-81ED-4DB2-BD59-A6C34878D82A}">
                    <a16:rowId xmlns:a16="http://schemas.microsoft.com/office/drawing/2014/main" val="2201198070"/>
                  </a:ext>
                </a:extLst>
              </a:tr>
              <a:tr h="906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Expand</a:t>
                      </a:r>
                      <a:r>
                        <a:rPr lang="en-US" sz="1800" kern="1200" dirty="0">
                          <a:solidFill>
                            <a:schemeClr val="dk1"/>
                          </a:solidFill>
                          <a:effectLst/>
                          <a:latin typeface="+mn-lt"/>
                          <a:ea typeface="+mn-ea"/>
                          <a:cs typeface="+mn-cs"/>
                        </a:rPr>
                        <a:t> postsecondary opportunities and awareness to Virginians who may not view higher education as an option. </a:t>
                      </a:r>
                    </a:p>
                  </a:txBody>
                  <a:tcPr/>
                </a:tc>
                <a:extLst>
                  <a:ext uri="{0D108BD9-81ED-4DB2-BD59-A6C34878D82A}">
                    <a16:rowId xmlns:a16="http://schemas.microsoft.com/office/drawing/2014/main" val="108636966"/>
                  </a:ext>
                </a:extLst>
              </a:tr>
              <a:tr h="77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dk1"/>
                          </a:solidFill>
                          <a:effectLst/>
                          <a:latin typeface="+mn-lt"/>
                          <a:ea typeface="+mn-ea"/>
                          <a:cs typeface="+mn-cs"/>
                        </a:rPr>
                        <a:t>Advance</a:t>
                      </a:r>
                      <a:r>
                        <a:rPr lang="en-US" sz="1800" u="none" strike="noStrike" kern="1200" dirty="0">
                          <a:solidFill>
                            <a:schemeClr val="dk1"/>
                          </a:solidFill>
                          <a:effectLst/>
                          <a:latin typeface="+mn-lt"/>
                          <a:ea typeface="+mn-ea"/>
                          <a:cs typeface="+mn-cs"/>
                        </a:rPr>
                        <a:t> digital access, adoption and literacy as well as high-quality, effective remote-learning programs. </a:t>
                      </a:r>
                      <a:endParaRPr lang="en-US" dirty="0"/>
                    </a:p>
                  </a:txBody>
                  <a:tcPr/>
                </a:tc>
                <a:extLst>
                  <a:ext uri="{0D108BD9-81ED-4DB2-BD59-A6C34878D82A}">
                    <a16:rowId xmlns:a16="http://schemas.microsoft.com/office/drawing/2014/main" val="2282927055"/>
                  </a:ext>
                </a:extLst>
              </a:tr>
              <a:tr h="140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dk1"/>
                          </a:solidFill>
                          <a:effectLst/>
                          <a:latin typeface="+mn-lt"/>
                          <a:ea typeface="+mn-ea"/>
                          <a:cs typeface="+mn-cs"/>
                        </a:rPr>
                        <a:t>Strengthen</a:t>
                      </a:r>
                      <a:r>
                        <a:rPr lang="en-US" sz="1800" u="none" strike="noStrike" kern="1200" dirty="0">
                          <a:solidFill>
                            <a:schemeClr val="dk1"/>
                          </a:solidFill>
                          <a:effectLst/>
                          <a:latin typeface="+mn-lt"/>
                          <a:ea typeface="+mn-ea"/>
                          <a:cs typeface="+mn-cs"/>
                        </a:rPr>
                        <a:t> student support services for persistence and completion: mental health, mentoring, career services, social, student basic needs, information technology, disability support and other services. </a:t>
                      </a:r>
                      <a:endParaRPr lang="en-US" dirty="0"/>
                    </a:p>
                  </a:txBody>
                  <a:tcPr/>
                </a:tc>
                <a:extLst>
                  <a:ext uri="{0D108BD9-81ED-4DB2-BD59-A6C34878D82A}">
                    <a16:rowId xmlns:a16="http://schemas.microsoft.com/office/drawing/2014/main" val="1444391562"/>
                  </a:ext>
                </a:extLst>
              </a:tr>
            </a:tbl>
          </a:graphicData>
        </a:graphic>
      </p:graphicFrame>
    </p:spTree>
    <p:extLst>
      <p:ext uri="{BB962C8B-B14F-4D97-AF65-F5344CB8AC3E}">
        <p14:creationId xmlns:p14="http://schemas.microsoft.com/office/powerpoint/2010/main" val="182870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195D4-3F35-4E05-B500-7E7FD17C6DB3}" type="slidenum">
              <a:rPr kumimoji="0" lang="en-US" sz="1200" b="0" i="0" u="none" strike="noStrike" kern="1200" cap="none" spc="0" normalizeH="0" baseline="0" noProof="0" smtClean="0">
                <a:ln>
                  <a:noFill/>
                </a:ln>
                <a:solidFill>
                  <a:srgbClr val="FFFFFF"/>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a:t>Goal 2: Affordable – Lower Costs</a:t>
            </a:r>
          </a:p>
        </p:txBody>
      </p:sp>
      <p:graphicFrame>
        <p:nvGraphicFramePr>
          <p:cNvPr id="3" name="Table 2" title="Goal 2 strategies">
            <a:extLst>
              <a:ext uri="{FF2B5EF4-FFF2-40B4-BE49-F238E27FC236}">
                <a16:creationId xmlns:a16="http://schemas.microsoft.com/office/drawing/2014/main" id="{394CF0AE-A4CF-3046-9FB0-40A518BCFBF3}"/>
              </a:ext>
            </a:extLst>
          </p:cNvPr>
          <p:cNvGraphicFramePr>
            <a:graphicFrameLocks noGrp="1"/>
          </p:cNvGraphicFramePr>
          <p:nvPr>
            <p:extLst/>
          </p:nvPr>
        </p:nvGraphicFramePr>
        <p:xfrm>
          <a:off x="2012363" y="1018181"/>
          <a:ext cx="6611003" cy="3283291"/>
        </p:xfrm>
        <a:graphic>
          <a:graphicData uri="http://schemas.openxmlformats.org/drawingml/2006/table">
            <a:tbl>
              <a:tblPr firstRow="1" bandRow="1">
                <a:tableStyleId>{5C22544A-7EE6-4342-B048-85BDC9FD1C3A}</a:tableStyleId>
              </a:tblPr>
              <a:tblGrid>
                <a:gridCol w="6611003">
                  <a:extLst>
                    <a:ext uri="{9D8B030D-6E8A-4147-A177-3AD203B41FA5}">
                      <a16:colId xmlns:a16="http://schemas.microsoft.com/office/drawing/2014/main" val="2853392283"/>
                    </a:ext>
                  </a:extLst>
                </a:gridCol>
              </a:tblGrid>
              <a:tr h="313814">
                <a:tc>
                  <a:txBody>
                    <a:bodyPr/>
                    <a:lstStyle/>
                    <a:p>
                      <a:pPr algn="l"/>
                      <a:r>
                        <a:rPr lang="en-US" sz="1500" dirty="0"/>
                        <a:t>Supporting Strategies</a:t>
                      </a:r>
                    </a:p>
                  </a:txBody>
                  <a:tcPr marL="77379" marR="77379" marT="38689" marB="38689"/>
                </a:tc>
                <a:extLst>
                  <a:ext uri="{0D108BD9-81ED-4DB2-BD59-A6C34878D82A}">
                    <a16:rowId xmlns:a16="http://schemas.microsoft.com/office/drawing/2014/main" val="1551888589"/>
                  </a:ext>
                </a:extLst>
              </a:tr>
              <a:tr h="773788">
                <a:tc>
                  <a:txBody>
                    <a:bodyPr/>
                    <a:lstStyle/>
                    <a:p>
                      <a:r>
                        <a:rPr lang="en-US" sz="1500" b="1" kern="1200" dirty="0">
                          <a:solidFill>
                            <a:schemeClr val="dk1"/>
                          </a:solidFill>
                          <a:effectLst/>
                          <a:latin typeface="+mn-lt"/>
                          <a:ea typeface="+mn-ea"/>
                          <a:cs typeface="+mn-cs"/>
                        </a:rPr>
                        <a:t>Align</a:t>
                      </a:r>
                      <a:r>
                        <a:rPr lang="en-US" sz="1500" kern="1200" dirty="0">
                          <a:solidFill>
                            <a:schemeClr val="dk1"/>
                          </a:solidFill>
                          <a:effectLst/>
                          <a:latin typeface="+mn-lt"/>
                          <a:ea typeface="+mn-ea"/>
                          <a:cs typeface="+mn-cs"/>
                        </a:rPr>
                        <a:t> tuition and fees, financial aid and state appropriations such that students have broader access to postsecondary education opportunities regardless of their ability to pay.</a:t>
                      </a:r>
                      <a:r>
                        <a:rPr lang="en-US" sz="1500" dirty="0">
                          <a:effectLst/>
                        </a:rPr>
                        <a:t> </a:t>
                      </a:r>
                      <a:endParaRPr lang="en-US" sz="1500" dirty="0"/>
                    </a:p>
                  </a:txBody>
                  <a:tcPr marL="77379" marR="77379" marT="38689" marB="38689"/>
                </a:tc>
                <a:extLst>
                  <a:ext uri="{0D108BD9-81ED-4DB2-BD59-A6C34878D82A}">
                    <a16:rowId xmlns:a16="http://schemas.microsoft.com/office/drawing/2014/main" val="4232240341"/>
                  </a:ext>
                </a:extLst>
              </a:tr>
              <a:tr h="755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strike="noStrike" kern="1200" dirty="0">
                          <a:solidFill>
                            <a:schemeClr val="dk1"/>
                          </a:solidFill>
                          <a:effectLst/>
                          <a:latin typeface="+mn-lt"/>
                          <a:ea typeface="+mn-ea"/>
                          <a:cs typeface="+mn-cs"/>
                        </a:rPr>
                        <a:t>Cultivate</a:t>
                      </a:r>
                      <a:r>
                        <a:rPr lang="en-US" sz="1500" u="none" strike="noStrike" kern="1200" dirty="0">
                          <a:solidFill>
                            <a:schemeClr val="dk1"/>
                          </a:solidFill>
                          <a:effectLst/>
                          <a:latin typeface="+mn-lt"/>
                          <a:ea typeface="+mn-ea"/>
                          <a:cs typeface="+mn-cs"/>
                        </a:rPr>
                        <a:t> affordable postsecondary education pathways for traditional, non-traditional and returning students.</a:t>
                      </a:r>
                    </a:p>
                    <a:p>
                      <a:endParaRPr lang="en-US" sz="1500" dirty="0"/>
                    </a:p>
                  </a:txBody>
                  <a:tcPr marL="77379" marR="77379" marT="38689" marB="38689"/>
                </a:tc>
                <a:extLst>
                  <a:ext uri="{0D108BD9-81ED-4DB2-BD59-A6C34878D82A}">
                    <a16:rowId xmlns:a16="http://schemas.microsoft.com/office/drawing/2014/main" val="40880168"/>
                  </a:ext>
                </a:extLst>
              </a:tr>
              <a:tr h="890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strike="noStrike" kern="1200" dirty="0">
                          <a:solidFill>
                            <a:schemeClr val="dk1"/>
                          </a:solidFill>
                          <a:effectLst/>
                          <a:latin typeface="+mn-lt"/>
                          <a:ea typeface="+mn-ea"/>
                          <a:cs typeface="+mn-cs"/>
                        </a:rPr>
                        <a:t>Update and reform </a:t>
                      </a:r>
                      <a:r>
                        <a:rPr lang="en-US" sz="1500" u="none" strike="noStrike" kern="1200" dirty="0">
                          <a:solidFill>
                            <a:schemeClr val="dk1"/>
                          </a:solidFill>
                          <a:effectLst/>
                          <a:latin typeface="+mn-lt"/>
                          <a:ea typeface="+mn-ea"/>
                          <a:cs typeface="+mn-cs"/>
                        </a:rPr>
                        <a:t>funding models and policies to improve equity, affirm return on investment and encourage increased and consistent levels of state funding.</a:t>
                      </a:r>
                    </a:p>
                  </a:txBody>
                  <a:tcPr marL="77379" marR="77379" marT="38689" marB="38689"/>
                </a:tc>
                <a:extLst>
                  <a:ext uri="{0D108BD9-81ED-4DB2-BD59-A6C34878D82A}">
                    <a16:rowId xmlns:a16="http://schemas.microsoft.com/office/drawing/2014/main" val="4265697633"/>
                  </a:ext>
                </a:extLst>
              </a:tr>
              <a:tr h="541651">
                <a:tc>
                  <a:txBody>
                    <a:bodyPr/>
                    <a:lstStyle/>
                    <a:p>
                      <a:r>
                        <a:rPr lang="en-US" sz="1500" b="1" kern="1200" dirty="0">
                          <a:solidFill>
                            <a:schemeClr val="dk1"/>
                          </a:solidFill>
                          <a:effectLst/>
                          <a:latin typeface="+mn-lt"/>
                          <a:ea typeface="+mn-ea"/>
                          <a:cs typeface="+mn-cs"/>
                        </a:rPr>
                        <a:t>Foster </a:t>
                      </a:r>
                      <a:r>
                        <a:rPr lang="en-US" sz="1500" b="0" kern="1200" dirty="0">
                          <a:solidFill>
                            <a:schemeClr val="dk1"/>
                          </a:solidFill>
                          <a:effectLst/>
                          <a:latin typeface="+mn-lt"/>
                          <a:ea typeface="+mn-ea"/>
                          <a:cs typeface="+mn-cs"/>
                        </a:rPr>
                        <a:t>program and </a:t>
                      </a:r>
                      <a:r>
                        <a:rPr lang="en-US" sz="1500" kern="1200" dirty="0">
                          <a:solidFill>
                            <a:schemeClr val="dk1"/>
                          </a:solidFill>
                          <a:effectLst/>
                          <a:latin typeface="+mn-lt"/>
                          <a:ea typeface="+mn-ea"/>
                          <a:cs typeface="+mn-cs"/>
                        </a:rPr>
                        <a:t>administrative innovations that enhance quality, promote collaboration and improve efficiency.</a:t>
                      </a:r>
                      <a:r>
                        <a:rPr lang="en-US" sz="1500" dirty="0">
                          <a:effectLst/>
                        </a:rPr>
                        <a:t> </a:t>
                      </a:r>
                      <a:endParaRPr lang="en-US" sz="1500" dirty="0"/>
                    </a:p>
                  </a:txBody>
                  <a:tcPr marL="77379" marR="77379" marT="38689" marB="38689"/>
                </a:tc>
                <a:extLst>
                  <a:ext uri="{0D108BD9-81ED-4DB2-BD59-A6C34878D82A}">
                    <a16:rowId xmlns:a16="http://schemas.microsoft.com/office/drawing/2014/main" val="1216889579"/>
                  </a:ext>
                </a:extLst>
              </a:tr>
            </a:tbl>
          </a:graphicData>
        </a:graphic>
      </p:graphicFrame>
      <p:pic>
        <p:nvPicPr>
          <p:cNvPr id="8" name="Picture 7" title="Affordable graphic">
            <a:extLst>
              <a:ext uri="{FF2B5EF4-FFF2-40B4-BE49-F238E27FC236}">
                <a16:creationId xmlns:a16="http://schemas.microsoft.com/office/drawing/2014/main" id="{3FC8F25F-FB85-0744-BA49-694EFD7E4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50" y="1018181"/>
            <a:ext cx="1710213" cy="1710213"/>
          </a:xfrm>
          <a:prstGeom prst="rect">
            <a:avLst/>
          </a:prstGeom>
        </p:spPr>
      </p:pic>
    </p:spTree>
    <p:extLst>
      <p:ext uri="{BB962C8B-B14F-4D97-AF65-F5344CB8AC3E}">
        <p14:creationId xmlns:p14="http://schemas.microsoft.com/office/powerpoint/2010/main" val="218857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195D4-3F35-4E05-B500-7E7FD17C6DB3}" type="slidenum">
              <a:rPr kumimoji="0" lang="en-US" sz="1200" b="0" i="0" u="none" strike="noStrike" kern="1200" cap="none" spc="0" normalizeH="0" baseline="0" noProof="0" smtClean="0">
                <a:ln>
                  <a:noFill/>
                </a:ln>
                <a:solidFill>
                  <a:srgbClr val="FFFFFF"/>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a:xfrm>
            <a:off x="146304" y="215258"/>
            <a:ext cx="8456158" cy="609600"/>
          </a:xfrm>
        </p:spPr>
        <p:txBody>
          <a:bodyPr>
            <a:normAutofit/>
          </a:bodyPr>
          <a:lstStyle/>
          <a:p>
            <a:r>
              <a:rPr lang="en-US" sz="3200" dirty="0"/>
              <a:t>Goal 3: Transformative – Expand Prosperity </a:t>
            </a:r>
          </a:p>
        </p:txBody>
      </p:sp>
      <p:graphicFrame>
        <p:nvGraphicFramePr>
          <p:cNvPr id="6" name="Table 5" title="Goal 3 strategies">
            <a:extLst>
              <a:ext uri="{FF2B5EF4-FFF2-40B4-BE49-F238E27FC236}">
                <a16:creationId xmlns:a16="http://schemas.microsoft.com/office/drawing/2014/main" id="{E4106DFB-55B7-1D48-A75D-62725A644F0E}"/>
              </a:ext>
            </a:extLst>
          </p:cNvPr>
          <p:cNvGraphicFramePr>
            <a:graphicFrameLocks noGrp="1"/>
          </p:cNvGraphicFramePr>
          <p:nvPr>
            <p:extLst/>
          </p:nvPr>
        </p:nvGraphicFramePr>
        <p:xfrm>
          <a:off x="1995777" y="1139057"/>
          <a:ext cx="6606685" cy="2494560"/>
        </p:xfrm>
        <a:graphic>
          <a:graphicData uri="http://schemas.openxmlformats.org/drawingml/2006/table">
            <a:tbl>
              <a:tblPr firstRow="1" bandRow="1">
                <a:tableStyleId>{5C22544A-7EE6-4342-B048-85BDC9FD1C3A}</a:tableStyleId>
              </a:tblPr>
              <a:tblGrid>
                <a:gridCol w="6606685">
                  <a:extLst>
                    <a:ext uri="{9D8B030D-6E8A-4147-A177-3AD203B41FA5}">
                      <a16:colId xmlns:a16="http://schemas.microsoft.com/office/drawing/2014/main" val="1188188667"/>
                    </a:ext>
                  </a:extLst>
                </a:gridCol>
              </a:tblGrid>
              <a:tr h="321287">
                <a:tc>
                  <a:txBody>
                    <a:bodyPr/>
                    <a:lstStyle/>
                    <a:p>
                      <a:pPr algn="l"/>
                      <a:r>
                        <a:rPr lang="en-US" sz="1700" dirty="0"/>
                        <a:t>Supporting Strategies</a:t>
                      </a:r>
                    </a:p>
                  </a:txBody>
                  <a:tcPr marL="84709" marR="84709" marT="42354" marB="42354"/>
                </a:tc>
                <a:extLst>
                  <a:ext uri="{0D108BD9-81ED-4DB2-BD59-A6C34878D82A}">
                    <a16:rowId xmlns:a16="http://schemas.microsoft.com/office/drawing/2014/main" val="2201198070"/>
                  </a:ext>
                </a:extLst>
              </a:tr>
              <a:tr h="585741">
                <a:tc>
                  <a:txBody>
                    <a:bodyPr/>
                    <a:lstStyle/>
                    <a:p>
                      <a:pPr lvl="0"/>
                      <a:r>
                        <a:rPr lang="en-US" sz="1700" b="1" u="none" strike="noStrike" kern="1200" dirty="0">
                          <a:solidFill>
                            <a:schemeClr val="dk1"/>
                          </a:solidFill>
                          <a:effectLst/>
                          <a:latin typeface="+mn-lt"/>
                          <a:ea typeface="+mn-ea"/>
                          <a:cs typeface="+mn-cs"/>
                        </a:rPr>
                        <a:t>Support </a:t>
                      </a:r>
                      <a:r>
                        <a:rPr lang="en-US" sz="1700" u="none" strike="noStrike" kern="1200" dirty="0">
                          <a:solidFill>
                            <a:schemeClr val="dk1"/>
                          </a:solidFill>
                          <a:effectLst/>
                          <a:latin typeface="+mn-lt"/>
                          <a:ea typeface="+mn-ea"/>
                          <a:cs typeface="+mn-cs"/>
                        </a:rPr>
                        <a:t>experiences that improve students’ employment outcomes, income and community engagement.</a:t>
                      </a:r>
                      <a:r>
                        <a:rPr lang="en-US" sz="1700" b="1" u="none" strike="noStrike" kern="1200" dirty="0">
                          <a:solidFill>
                            <a:schemeClr val="dk1"/>
                          </a:solidFill>
                          <a:effectLst/>
                          <a:latin typeface="+mn-lt"/>
                          <a:ea typeface="+mn-ea"/>
                          <a:cs typeface="+mn-cs"/>
                        </a:rPr>
                        <a:t> </a:t>
                      </a:r>
                      <a:endParaRPr lang="en-US" sz="1700" u="none" strike="noStrike" kern="1200" dirty="0">
                        <a:solidFill>
                          <a:schemeClr val="dk1"/>
                        </a:solidFill>
                        <a:effectLst/>
                        <a:latin typeface="+mn-lt"/>
                        <a:ea typeface="+mn-ea"/>
                        <a:cs typeface="+mn-cs"/>
                      </a:endParaRPr>
                    </a:p>
                  </a:txBody>
                  <a:tcPr marL="84709" marR="84709" marT="42354" marB="42354"/>
                </a:tc>
                <a:extLst>
                  <a:ext uri="{0D108BD9-81ED-4DB2-BD59-A6C34878D82A}">
                    <a16:rowId xmlns:a16="http://schemas.microsoft.com/office/drawing/2014/main" val="108636966"/>
                  </a:ext>
                </a:extLst>
              </a:tr>
              <a:tr h="639298">
                <a:tc>
                  <a:txBody>
                    <a:bodyPr/>
                    <a:lstStyle/>
                    <a:p>
                      <a:pPr lvl="0"/>
                      <a:r>
                        <a:rPr lang="en-US" sz="1700" b="1" u="none" strike="noStrike" kern="1200" dirty="0">
                          <a:solidFill>
                            <a:schemeClr val="dk1"/>
                          </a:solidFill>
                          <a:effectLst/>
                          <a:latin typeface="+mn-lt"/>
                          <a:ea typeface="+mn-ea"/>
                          <a:cs typeface="+mn-cs"/>
                        </a:rPr>
                        <a:t>Improve</a:t>
                      </a:r>
                      <a:r>
                        <a:rPr lang="en-US" sz="1700" u="none" strike="noStrike" kern="1200" dirty="0">
                          <a:solidFill>
                            <a:schemeClr val="dk1"/>
                          </a:solidFill>
                          <a:effectLst/>
                          <a:latin typeface="+mn-lt"/>
                          <a:ea typeface="+mn-ea"/>
                          <a:cs typeface="+mn-cs"/>
                        </a:rPr>
                        <a:t> the alignment between post-secondary academic programs and labor market outcomes.</a:t>
                      </a:r>
                    </a:p>
                  </a:txBody>
                  <a:tcPr marL="84709" marR="84709" marT="42354" marB="42354"/>
                </a:tc>
                <a:extLst>
                  <a:ext uri="{0D108BD9-81ED-4DB2-BD59-A6C34878D82A}">
                    <a16:rowId xmlns:a16="http://schemas.microsoft.com/office/drawing/2014/main" val="2282927055"/>
                  </a:ext>
                </a:extLst>
              </a:tr>
              <a:tr h="908606">
                <a:tc>
                  <a:txBody>
                    <a:bodyPr/>
                    <a:lstStyle/>
                    <a:p>
                      <a:pPr lvl="0"/>
                      <a:r>
                        <a:rPr lang="en-US" sz="1600" b="1" u="none" strike="noStrike" kern="1200" dirty="0">
                          <a:solidFill>
                            <a:schemeClr val="dk1"/>
                          </a:solidFill>
                          <a:effectLst/>
                          <a:latin typeface="+mn-lt"/>
                          <a:ea typeface="+mn-ea"/>
                          <a:cs typeface="+mn-cs"/>
                        </a:rPr>
                        <a:t>Cultivate</a:t>
                      </a:r>
                      <a:r>
                        <a:rPr lang="en-US" sz="1600" u="none" strike="noStrike" kern="1200" dirty="0">
                          <a:solidFill>
                            <a:schemeClr val="dk1"/>
                          </a:solidFill>
                          <a:effectLst/>
                          <a:latin typeface="+mn-lt"/>
                          <a:ea typeface="+mn-ea"/>
                          <a:cs typeface="+mn-cs"/>
                        </a:rPr>
                        <a:t> a climate of inclusion and innovation through scholarship, research, a diverse faculty and other programming.</a:t>
                      </a:r>
                    </a:p>
                  </a:txBody>
                  <a:tcPr marL="84709" marR="84709" marT="42354" marB="42354"/>
                </a:tc>
                <a:extLst>
                  <a:ext uri="{0D108BD9-81ED-4DB2-BD59-A6C34878D82A}">
                    <a16:rowId xmlns:a16="http://schemas.microsoft.com/office/drawing/2014/main" val="1444391562"/>
                  </a:ext>
                </a:extLst>
              </a:tr>
            </a:tbl>
          </a:graphicData>
        </a:graphic>
      </p:graphicFrame>
      <p:pic>
        <p:nvPicPr>
          <p:cNvPr id="5" name="Picture 4" title="Transformative graphic">
            <a:extLst>
              <a:ext uri="{FF2B5EF4-FFF2-40B4-BE49-F238E27FC236}">
                <a16:creationId xmlns:a16="http://schemas.microsoft.com/office/drawing/2014/main" id="{A42EB766-DBD6-D647-8508-C291072FA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60" y="1139057"/>
            <a:ext cx="1755217" cy="1755217"/>
          </a:xfrm>
          <a:prstGeom prst="rect">
            <a:avLst/>
          </a:prstGeom>
        </p:spPr>
      </p:pic>
    </p:spTree>
    <p:extLst>
      <p:ext uri="{BB962C8B-B14F-4D97-AF65-F5344CB8AC3E}">
        <p14:creationId xmlns:p14="http://schemas.microsoft.com/office/powerpoint/2010/main" val="420655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4AB37-2B4E-D14C-9364-1571AEAB45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195D4-3F35-4E05-B500-7E7FD17C6DB3}" type="slidenum">
              <a:rPr kumimoji="0" lang="en-US" sz="1200" b="0" i="0" u="none" strike="noStrike" kern="1200" cap="none" spc="0" normalizeH="0" baseline="0" noProof="0" smtClean="0">
                <a:ln>
                  <a:noFill/>
                </a:ln>
                <a:solidFill>
                  <a:srgbClr val="FFFFFF"/>
                </a:solidFill>
                <a:effectLst/>
                <a:uLnTx/>
                <a:uFillTx/>
                <a:latin typeface="Palatino Linotyp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4" name="Title 3">
            <a:extLst>
              <a:ext uri="{FF2B5EF4-FFF2-40B4-BE49-F238E27FC236}">
                <a16:creationId xmlns:a16="http://schemas.microsoft.com/office/drawing/2014/main" id="{97C5D0B3-69D8-DF4F-ADF4-544B17FB14F4}"/>
              </a:ext>
            </a:extLst>
          </p:cNvPr>
          <p:cNvSpPr>
            <a:spLocks noGrp="1"/>
          </p:cNvSpPr>
          <p:nvPr>
            <p:ph type="title"/>
          </p:nvPr>
        </p:nvSpPr>
        <p:spPr/>
        <p:txBody>
          <a:bodyPr/>
          <a:lstStyle/>
          <a:p>
            <a:r>
              <a:rPr lang="en-US" dirty="0"/>
              <a:t>Measuring Success</a:t>
            </a:r>
          </a:p>
        </p:txBody>
      </p:sp>
      <p:sp>
        <p:nvSpPr>
          <p:cNvPr id="5" name="TextBox 4">
            <a:extLst>
              <a:ext uri="{FF2B5EF4-FFF2-40B4-BE49-F238E27FC236}">
                <a16:creationId xmlns:a16="http://schemas.microsoft.com/office/drawing/2014/main" id="{85EE53B8-458F-AD4C-B7A9-69B295086098}"/>
              </a:ext>
            </a:extLst>
          </p:cNvPr>
          <p:cNvSpPr txBox="1"/>
          <p:nvPr/>
        </p:nvSpPr>
        <p:spPr>
          <a:xfrm>
            <a:off x="1378146" y="4238879"/>
            <a:ext cx="528761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0558A"/>
                </a:solidFill>
                <a:effectLst/>
                <a:uLnTx/>
                <a:uFillTx/>
                <a:latin typeface="Palatino Linotype"/>
                <a:ea typeface="+mn-ea"/>
                <a:cs typeface="+mn-cs"/>
              </a:rPr>
              <a:t>Source: SCHEV and ACS data. </a:t>
            </a:r>
          </a:p>
        </p:txBody>
      </p:sp>
      <p:graphicFrame>
        <p:nvGraphicFramePr>
          <p:cNvPr id="6" name="Table 5" title="Measures">
            <a:extLst>
              <a:ext uri="{FF2B5EF4-FFF2-40B4-BE49-F238E27FC236}">
                <a16:creationId xmlns:a16="http://schemas.microsoft.com/office/drawing/2014/main" id="{A4EAF741-C542-904D-B35E-8EB6275B538E}"/>
              </a:ext>
            </a:extLst>
          </p:cNvPr>
          <p:cNvGraphicFramePr>
            <a:graphicFrameLocks noGrp="1"/>
          </p:cNvGraphicFramePr>
          <p:nvPr>
            <p:extLst/>
          </p:nvPr>
        </p:nvGraphicFramePr>
        <p:xfrm>
          <a:off x="1366887" y="1049989"/>
          <a:ext cx="6429080" cy="3142196"/>
        </p:xfrm>
        <a:graphic>
          <a:graphicData uri="http://schemas.openxmlformats.org/drawingml/2006/table">
            <a:tbl>
              <a:tblPr firstRow="1" bandRow="1">
                <a:tableStyleId>{5C22544A-7EE6-4342-B048-85BDC9FD1C3A}</a:tableStyleId>
              </a:tblPr>
              <a:tblGrid>
                <a:gridCol w="3202343">
                  <a:extLst>
                    <a:ext uri="{9D8B030D-6E8A-4147-A177-3AD203B41FA5}">
                      <a16:colId xmlns:a16="http://schemas.microsoft.com/office/drawing/2014/main" val="1243139464"/>
                    </a:ext>
                  </a:extLst>
                </a:gridCol>
                <a:gridCol w="3226737">
                  <a:extLst>
                    <a:ext uri="{9D8B030D-6E8A-4147-A177-3AD203B41FA5}">
                      <a16:colId xmlns:a16="http://schemas.microsoft.com/office/drawing/2014/main" val="6226965"/>
                    </a:ext>
                  </a:extLst>
                </a:gridCol>
              </a:tblGrid>
              <a:tr h="42339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rPr>
                        <a:t>Measures to Assess Goal Fulfillment</a:t>
                      </a:r>
                      <a:endParaRPr lang="en-US" sz="20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a:noFill/>
                  </a:tcPr>
                </a:tc>
                <a:tc hMerge="1">
                  <a:txBody>
                    <a:bodyPr/>
                    <a:lstStyle/>
                    <a:p>
                      <a:endParaRPr lang="en-US" sz="1800" b="1" kern="1200" dirty="0">
                        <a:solidFill>
                          <a:schemeClr val="lt1"/>
                        </a:solidFill>
                        <a:effectLst/>
                        <a:latin typeface="+mn-lt"/>
                        <a:ea typeface="+mn-ea"/>
                        <a:cs typeface="+mn-cs"/>
                      </a:endParaRPr>
                    </a:p>
                  </a:txBody>
                  <a:tcPr/>
                </a:tc>
                <a:extLst>
                  <a:ext uri="{0D108BD9-81ED-4DB2-BD59-A6C34878D82A}">
                    <a16:rowId xmlns:a16="http://schemas.microsoft.com/office/drawing/2014/main" val="2931531416"/>
                  </a:ext>
                </a:extLst>
              </a:tr>
              <a:tr h="423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Goals</a:t>
                      </a:r>
                      <a:endParaRPr lang="en-US" sz="1800" b="1"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a:solidFill>
                      <a:schemeClr val="tx1"/>
                    </a:solidFill>
                  </a:tcPr>
                </a:tc>
                <a:tc>
                  <a:txBody>
                    <a:bodyPr/>
                    <a:lstStyle/>
                    <a:p>
                      <a:pPr marL="0" marR="0" algn="ctr">
                        <a:lnSpc>
                          <a:spcPct val="115000"/>
                        </a:lnSpc>
                        <a:spcBef>
                          <a:spcPts val="0"/>
                        </a:spcBef>
                        <a:spcAft>
                          <a:spcPts val="0"/>
                        </a:spcAft>
                      </a:pPr>
                      <a:r>
                        <a:rPr lang="en-US" sz="1800" b="1" dirty="0">
                          <a:effectLst/>
                        </a:rPr>
                        <a:t>Measure</a:t>
                      </a:r>
                      <a:endParaRPr lang="en-US" sz="1800" b="1"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1404158535"/>
                  </a:ext>
                </a:extLst>
              </a:tr>
              <a:tr h="423394">
                <a:tc rowSpan="2">
                  <a:txBody>
                    <a:bodyPr/>
                    <a:lstStyle/>
                    <a:p>
                      <a:pPr marL="0" marR="0">
                        <a:lnSpc>
                          <a:spcPct val="115000"/>
                        </a:lnSpc>
                        <a:spcBef>
                          <a:spcPts val="0"/>
                        </a:spcBef>
                        <a:spcAft>
                          <a:spcPts val="0"/>
                        </a:spcAft>
                      </a:pPr>
                      <a:r>
                        <a:rPr lang="en-US" sz="1600" dirty="0">
                          <a:solidFill>
                            <a:schemeClr val="bg1"/>
                          </a:solidFill>
                          <a:effectLst/>
                        </a:rPr>
                        <a:t>Goal 1 Equitable: Close access and completion gaps.</a:t>
                      </a:r>
                      <a:endParaRPr lang="en-US" sz="16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98398" marR="98398" marT="49199" marB="49199" anchor="ctr">
                    <a:solidFill>
                      <a:schemeClr val="tx1"/>
                    </a:solidFill>
                  </a:tcPr>
                </a:tc>
                <a:tc>
                  <a:txBody>
                    <a:bodyPr/>
                    <a:lstStyle/>
                    <a:p>
                      <a:pPr marL="0" marR="0" algn="ctr">
                        <a:lnSpc>
                          <a:spcPct val="115000"/>
                        </a:lnSpc>
                        <a:spcBef>
                          <a:spcPts val="0"/>
                        </a:spcBef>
                        <a:spcAft>
                          <a:spcPts val="0"/>
                        </a:spcAft>
                      </a:pPr>
                      <a:r>
                        <a:rPr lang="en-US" sz="1600" dirty="0">
                          <a:effectLst/>
                        </a:rPr>
                        <a:t>Attainment</a:t>
                      </a:r>
                      <a:endParaRPr lang="en-US" sz="16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1650485128"/>
                  </a:ext>
                </a:extLst>
              </a:tr>
              <a:tr h="423394">
                <a:tc vMerge="1">
                  <a:txBody>
                    <a:bodyPr/>
                    <a:lstStyle/>
                    <a:p>
                      <a:endParaRPr lang="en-US" dirty="0"/>
                    </a:p>
                  </a:txBody>
                  <a:tcPr/>
                </a:tc>
                <a:tc>
                  <a:txBody>
                    <a:bodyPr/>
                    <a:lstStyle/>
                    <a:p>
                      <a:pPr marL="0" marR="0" algn="ctr">
                        <a:lnSpc>
                          <a:spcPct val="115000"/>
                        </a:lnSpc>
                        <a:spcBef>
                          <a:spcPts val="0"/>
                        </a:spcBef>
                        <a:spcAft>
                          <a:spcPts val="0"/>
                        </a:spcAft>
                      </a:pPr>
                      <a:r>
                        <a:rPr lang="en-US" sz="1600" dirty="0">
                          <a:effectLst/>
                        </a:rPr>
                        <a:t>Enrollment</a:t>
                      </a:r>
                      <a:endParaRPr lang="en-US" sz="16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2167698695"/>
                  </a:ext>
                </a:extLst>
              </a:tr>
              <a:tr h="423394">
                <a:tc rowSpan="2">
                  <a:txBody>
                    <a:bodyPr/>
                    <a:lstStyle/>
                    <a:p>
                      <a:pPr marL="0" marR="0">
                        <a:lnSpc>
                          <a:spcPct val="115000"/>
                        </a:lnSpc>
                        <a:spcBef>
                          <a:spcPts val="0"/>
                        </a:spcBef>
                        <a:spcAft>
                          <a:spcPts val="0"/>
                        </a:spcAft>
                      </a:pPr>
                      <a:r>
                        <a:rPr lang="en-US" sz="1600" dirty="0">
                          <a:solidFill>
                            <a:schemeClr val="bg1"/>
                          </a:solidFill>
                          <a:effectLst/>
                        </a:rPr>
                        <a:t>Goal 2 Affordable: Lower costs to students.</a:t>
                      </a:r>
                      <a:endParaRPr lang="en-US" sz="16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98398" marR="98398" marT="49199" marB="49199" anchor="ctr">
                    <a:solidFill>
                      <a:schemeClr val="tx1"/>
                    </a:solidFill>
                  </a:tcPr>
                </a:tc>
                <a:tc>
                  <a:txBody>
                    <a:bodyPr/>
                    <a:lstStyle/>
                    <a:p>
                      <a:pPr marL="0" marR="0" algn="ctr">
                        <a:lnSpc>
                          <a:spcPct val="115000"/>
                        </a:lnSpc>
                        <a:spcBef>
                          <a:spcPts val="0"/>
                        </a:spcBef>
                        <a:spcAft>
                          <a:spcPts val="0"/>
                        </a:spcAft>
                      </a:pPr>
                      <a:r>
                        <a:rPr lang="en-US" sz="1600" dirty="0">
                          <a:effectLst/>
                        </a:rPr>
                        <a:t>Awards</a:t>
                      </a:r>
                      <a:endParaRPr lang="en-US" sz="16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2129813332"/>
                  </a:ext>
                </a:extLst>
              </a:tr>
              <a:tr h="423394">
                <a:tc vMerge="1">
                  <a:txBody>
                    <a:bodyPr/>
                    <a:lstStyle/>
                    <a:p>
                      <a:endParaRPr lang="en-US" dirty="0"/>
                    </a:p>
                  </a:txBody>
                  <a:tcPr/>
                </a:tc>
                <a:tc>
                  <a:txBody>
                    <a:bodyPr/>
                    <a:lstStyle/>
                    <a:p>
                      <a:pPr marL="0" marR="0" algn="ctr">
                        <a:lnSpc>
                          <a:spcPct val="115000"/>
                        </a:lnSpc>
                        <a:spcBef>
                          <a:spcPts val="0"/>
                        </a:spcBef>
                        <a:spcAft>
                          <a:spcPts val="0"/>
                        </a:spcAft>
                      </a:pPr>
                      <a:r>
                        <a:rPr lang="en-US" sz="1600" dirty="0">
                          <a:effectLst/>
                        </a:rPr>
                        <a:t>Borrowing</a:t>
                      </a:r>
                      <a:endParaRPr lang="en-US" sz="16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3716917629"/>
                  </a:ext>
                </a:extLst>
              </a:tr>
              <a:tr h="423394">
                <a:tc>
                  <a:txBody>
                    <a:bodyPr/>
                    <a:lstStyle/>
                    <a:p>
                      <a:pPr marL="0" marR="0">
                        <a:lnSpc>
                          <a:spcPct val="115000"/>
                        </a:lnSpc>
                        <a:spcBef>
                          <a:spcPts val="0"/>
                        </a:spcBef>
                        <a:spcAft>
                          <a:spcPts val="0"/>
                        </a:spcAft>
                      </a:pPr>
                      <a:r>
                        <a:rPr lang="en-US" sz="1600" dirty="0">
                          <a:solidFill>
                            <a:schemeClr val="bg1"/>
                          </a:solidFill>
                          <a:effectLst/>
                        </a:rPr>
                        <a:t>Goal 3 Transformative: Expand prosperity.</a:t>
                      </a:r>
                      <a:endParaRPr lang="en-US" sz="16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solidFill>
                      <a:schemeClr val="tx1"/>
                    </a:solidFill>
                  </a:tcPr>
                </a:tc>
                <a:tc>
                  <a:txBody>
                    <a:bodyPr/>
                    <a:lstStyle/>
                    <a:p>
                      <a:pPr marL="0" marR="0" algn="ctr">
                        <a:lnSpc>
                          <a:spcPct val="115000"/>
                        </a:lnSpc>
                        <a:spcBef>
                          <a:spcPts val="0"/>
                        </a:spcBef>
                        <a:spcAft>
                          <a:spcPts val="0"/>
                        </a:spcAft>
                      </a:pPr>
                      <a:r>
                        <a:rPr lang="en-US" sz="1600" dirty="0">
                          <a:effectLst/>
                        </a:rPr>
                        <a:t>Wages</a:t>
                      </a:r>
                      <a:endParaRPr lang="en-US" sz="16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30749" marR="30749" marT="20500" marB="20500" anchor="ctr"/>
                </a:tc>
                <a:extLst>
                  <a:ext uri="{0D108BD9-81ED-4DB2-BD59-A6C34878D82A}">
                    <a16:rowId xmlns:a16="http://schemas.microsoft.com/office/drawing/2014/main" val="3905063768"/>
                  </a:ext>
                </a:extLst>
              </a:tr>
            </a:tbl>
          </a:graphicData>
        </a:graphic>
      </p:graphicFrame>
    </p:spTree>
    <p:extLst>
      <p:ext uri="{BB962C8B-B14F-4D97-AF65-F5344CB8AC3E}">
        <p14:creationId xmlns:p14="http://schemas.microsoft.com/office/powerpoint/2010/main" val="294547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Virginia Higher Education Landscape</a:t>
            </a:r>
            <a:endParaRPr lang="en-US" dirty="0"/>
          </a:p>
        </p:txBody>
      </p:sp>
      <p:sp>
        <p:nvSpPr>
          <p:cNvPr id="7" name="TextBox 6"/>
          <p:cNvSpPr txBox="1"/>
          <p:nvPr/>
        </p:nvSpPr>
        <p:spPr>
          <a:xfrm>
            <a:off x="408709" y="1274618"/>
            <a:ext cx="1163782" cy="923330"/>
          </a:xfrm>
          <a:prstGeom prst="rect">
            <a:avLst/>
          </a:prstGeom>
          <a:noFill/>
        </p:spPr>
        <p:txBody>
          <a:bodyPr wrap="square" rtlCol="0">
            <a:spAutoFit/>
          </a:bodyPr>
          <a:lstStyle/>
          <a:p>
            <a:pPr algn="r"/>
            <a:r>
              <a:rPr lang="en-US" sz="5400" dirty="0" smtClean="0">
                <a:latin typeface="+mj-lt"/>
              </a:rPr>
              <a:t>15</a:t>
            </a:r>
            <a:endParaRPr lang="en-US" sz="5400" dirty="0">
              <a:latin typeface="+mj-lt"/>
            </a:endParaRPr>
          </a:p>
        </p:txBody>
      </p:sp>
      <p:sp>
        <p:nvSpPr>
          <p:cNvPr id="8" name="TextBox 7"/>
          <p:cNvSpPr txBox="1"/>
          <p:nvPr/>
        </p:nvSpPr>
        <p:spPr>
          <a:xfrm>
            <a:off x="1447800" y="1565564"/>
            <a:ext cx="1749532" cy="523220"/>
          </a:xfrm>
          <a:prstGeom prst="rect">
            <a:avLst/>
          </a:prstGeom>
          <a:noFill/>
        </p:spPr>
        <p:txBody>
          <a:bodyPr wrap="square" rtlCol="0">
            <a:spAutoFit/>
          </a:bodyPr>
          <a:lstStyle/>
          <a:p>
            <a:r>
              <a:rPr lang="en-US" sz="1400" dirty="0" smtClean="0">
                <a:solidFill>
                  <a:schemeClr val="accent5"/>
                </a:solidFill>
                <a:latin typeface="+mj-lt"/>
              </a:rPr>
              <a:t>PUBLIC FOUR-YEAR INSTITUTIONS</a:t>
            </a:r>
            <a:endParaRPr lang="en-US" sz="1400" dirty="0">
              <a:solidFill>
                <a:schemeClr val="accent5"/>
              </a:solidFill>
              <a:latin typeface="+mj-lt"/>
            </a:endParaRPr>
          </a:p>
        </p:txBody>
      </p:sp>
      <p:sp>
        <p:nvSpPr>
          <p:cNvPr id="9" name="TextBox 8"/>
          <p:cNvSpPr txBox="1"/>
          <p:nvPr/>
        </p:nvSpPr>
        <p:spPr>
          <a:xfrm>
            <a:off x="408709" y="2331569"/>
            <a:ext cx="1163782" cy="923330"/>
          </a:xfrm>
          <a:prstGeom prst="rect">
            <a:avLst/>
          </a:prstGeom>
          <a:noFill/>
        </p:spPr>
        <p:txBody>
          <a:bodyPr wrap="square" rtlCol="0">
            <a:spAutoFit/>
          </a:bodyPr>
          <a:lstStyle/>
          <a:p>
            <a:pPr algn="r"/>
            <a:r>
              <a:rPr lang="en-US" sz="5400" dirty="0" smtClean="0">
                <a:solidFill>
                  <a:schemeClr val="bg2"/>
                </a:solidFill>
                <a:latin typeface="+mj-lt"/>
              </a:rPr>
              <a:t>24</a:t>
            </a:r>
            <a:endParaRPr lang="en-US" sz="5400" dirty="0">
              <a:solidFill>
                <a:schemeClr val="bg2"/>
              </a:solidFill>
              <a:latin typeface="+mj-lt"/>
            </a:endParaRPr>
          </a:p>
        </p:txBody>
      </p:sp>
      <p:sp>
        <p:nvSpPr>
          <p:cNvPr id="10" name="TextBox 9"/>
          <p:cNvSpPr txBox="1"/>
          <p:nvPr/>
        </p:nvSpPr>
        <p:spPr>
          <a:xfrm>
            <a:off x="1447800" y="2546315"/>
            <a:ext cx="2780533" cy="615553"/>
          </a:xfrm>
          <a:prstGeom prst="rect">
            <a:avLst/>
          </a:prstGeom>
          <a:noFill/>
        </p:spPr>
        <p:txBody>
          <a:bodyPr wrap="square" rtlCol="0">
            <a:spAutoFit/>
          </a:bodyPr>
          <a:lstStyle/>
          <a:p>
            <a:r>
              <a:rPr lang="en-US" sz="1400" dirty="0" smtClean="0">
                <a:solidFill>
                  <a:schemeClr val="accent5"/>
                </a:solidFill>
                <a:latin typeface="+mj-lt"/>
              </a:rPr>
              <a:t>PUBLIC TWO-YEAR INSTITUTIONS </a:t>
            </a:r>
          </a:p>
          <a:p>
            <a:r>
              <a:rPr lang="en-US" sz="1000" dirty="0" smtClean="0">
                <a:solidFill>
                  <a:schemeClr val="accent5"/>
                </a:solidFill>
                <a:latin typeface="+mj-lt"/>
              </a:rPr>
              <a:t>(23 COMMUNITY COLLEGES + 1 TRANSFER COLLEGE)</a:t>
            </a:r>
            <a:endParaRPr lang="en-US" sz="1000" dirty="0">
              <a:solidFill>
                <a:schemeClr val="accent5"/>
              </a:solidFill>
              <a:latin typeface="+mj-lt"/>
            </a:endParaRPr>
          </a:p>
        </p:txBody>
      </p:sp>
      <p:sp>
        <p:nvSpPr>
          <p:cNvPr id="11" name="TextBox 10"/>
          <p:cNvSpPr txBox="1"/>
          <p:nvPr/>
        </p:nvSpPr>
        <p:spPr>
          <a:xfrm>
            <a:off x="408709" y="3495380"/>
            <a:ext cx="1163782" cy="923330"/>
          </a:xfrm>
          <a:prstGeom prst="rect">
            <a:avLst/>
          </a:prstGeom>
          <a:noFill/>
        </p:spPr>
        <p:txBody>
          <a:bodyPr wrap="square" rtlCol="0">
            <a:spAutoFit/>
          </a:bodyPr>
          <a:lstStyle/>
          <a:p>
            <a:pPr algn="r"/>
            <a:r>
              <a:rPr lang="en-US" sz="5400" dirty="0" smtClean="0">
                <a:latin typeface="+mj-lt"/>
              </a:rPr>
              <a:t>5</a:t>
            </a:r>
            <a:endParaRPr lang="en-US" sz="5400" dirty="0">
              <a:latin typeface="+mj-lt"/>
            </a:endParaRPr>
          </a:p>
        </p:txBody>
      </p:sp>
      <p:sp>
        <p:nvSpPr>
          <p:cNvPr id="12" name="TextBox 11"/>
          <p:cNvSpPr txBox="1"/>
          <p:nvPr/>
        </p:nvSpPr>
        <p:spPr>
          <a:xfrm>
            <a:off x="1485900" y="3864014"/>
            <a:ext cx="2660073" cy="307777"/>
          </a:xfrm>
          <a:prstGeom prst="rect">
            <a:avLst/>
          </a:prstGeom>
          <a:noFill/>
        </p:spPr>
        <p:txBody>
          <a:bodyPr wrap="square" rtlCol="0">
            <a:spAutoFit/>
          </a:bodyPr>
          <a:lstStyle/>
          <a:p>
            <a:r>
              <a:rPr lang="en-US" sz="1400" dirty="0" smtClean="0">
                <a:solidFill>
                  <a:schemeClr val="accent5"/>
                </a:solidFill>
                <a:latin typeface="+mj-lt"/>
              </a:rPr>
              <a:t>HIGHER EDUCATION CENTERS</a:t>
            </a:r>
          </a:p>
        </p:txBody>
      </p:sp>
      <p:sp>
        <p:nvSpPr>
          <p:cNvPr id="13" name="TextBox 12"/>
          <p:cNvSpPr txBox="1"/>
          <p:nvPr/>
        </p:nvSpPr>
        <p:spPr>
          <a:xfrm>
            <a:off x="5136573" y="1274618"/>
            <a:ext cx="1163782" cy="923330"/>
          </a:xfrm>
          <a:prstGeom prst="rect">
            <a:avLst/>
          </a:prstGeom>
          <a:noFill/>
        </p:spPr>
        <p:txBody>
          <a:bodyPr wrap="square" rtlCol="0">
            <a:spAutoFit/>
          </a:bodyPr>
          <a:lstStyle/>
          <a:p>
            <a:pPr algn="r"/>
            <a:r>
              <a:rPr lang="en-US" sz="5400" dirty="0" smtClean="0">
                <a:latin typeface="+mj-lt"/>
              </a:rPr>
              <a:t>30</a:t>
            </a:r>
            <a:endParaRPr lang="en-US" sz="5400" dirty="0">
              <a:latin typeface="+mj-lt"/>
            </a:endParaRPr>
          </a:p>
        </p:txBody>
      </p:sp>
      <p:sp>
        <p:nvSpPr>
          <p:cNvPr id="14" name="TextBox 13"/>
          <p:cNvSpPr txBox="1"/>
          <p:nvPr/>
        </p:nvSpPr>
        <p:spPr>
          <a:xfrm>
            <a:off x="6248400" y="1457842"/>
            <a:ext cx="2154382" cy="738664"/>
          </a:xfrm>
          <a:prstGeom prst="rect">
            <a:avLst/>
          </a:prstGeom>
          <a:noFill/>
        </p:spPr>
        <p:txBody>
          <a:bodyPr wrap="square" rtlCol="0">
            <a:spAutoFit/>
          </a:bodyPr>
          <a:lstStyle/>
          <a:p>
            <a:r>
              <a:rPr lang="en-US" sz="1400" dirty="0" smtClean="0">
                <a:solidFill>
                  <a:schemeClr val="accent5"/>
                </a:solidFill>
                <a:latin typeface="+mj-lt"/>
              </a:rPr>
              <a:t>PRIVATE NONPROFIT COLLEGES AND UNIVERSITIES</a:t>
            </a:r>
            <a:endParaRPr lang="en-US" sz="1400" dirty="0">
              <a:solidFill>
                <a:schemeClr val="accent5"/>
              </a:solidFill>
              <a:latin typeface="+mj-lt"/>
            </a:endParaRPr>
          </a:p>
        </p:txBody>
      </p:sp>
      <p:sp>
        <p:nvSpPr>
          <p:cNvPr id="15" name="TextBox 14"/>
          <p:cNvSpPr txBox="1"/>
          <p:nvPr/>
        </p:nvSpPr>
        <p:spPr>
          <a:xfrm>
            <a:off x="4145973" y="2331569"/>
            <a:ext cx="2154382" cy="923330"/>
          </a:xfrm>
          <a:prstGeom prst="rect">
            <a:avLst/>
          </a:prstGeom>
          <a:noFill/>
        </p:spPr>
        <p:txBody>
          <a:bodyPr wrap="square" rtlCol="0">
            <a:spAutoFit/>
          </a:bodyPr>
          <a:lstStyle/>
          <a:p>
            <a:pPr algn="r"/>
            <a:r>
              <a:rPr lang="en-US" sz="5400" dirty="0" smtClean="0">
                <a:solidFill>
                  <a:schemeClr val="bg2"/>
                </a:solidFill>
                <a:latin typeface="+mj-lt"/>
              </a:rPr>
              <a:t>300+</a:t>
            </a:r>
            <a:endParaRPr lang="en-US" sz="5400" dirty="0">
              <a:solidFill>
                <a:schemeClr val="bg2"/>
              </a:solidFill>
              <a:latin typeface="+mj-lt"/>
            </a:endParaRPr>
          </a:p>
        </p:txBody>
      </p:sp>
      <p:sp>
        <p:nvSpPr>
          <p:cNvPr id="16" name="TextBox 15"/>
          <p:cNvSpPr txBox="1"/>
          <p:nvPr/>
        </p:nvSpPr>
        <p:spPr>
          <a:xfrm>
            <a:off x="6248400" y="2560970"/>
            <a:ext cx="2743200" cy="523220"/>
          </a:xfrm>
          <a:prstGeom prst="rect">
            <a:avLst/>
          </a:prstGeom>
          <a:noFill/>
        </p:spPr>
        <p:txBody>
          <a:bodyPr wrap="square" rtlCol="0">
            <a:spAutoFit/>
          </a:bodyPr>
          <a:lstStyle/>
          <a:p>
            <a:r>
              <a:rPr lang="en-US" sz="1400" dirty="0" smtClean="0">
                <a:solidFill>
                  <a:schemeClr val="accent5"/>
                </a:solidFill>
                <a:latin typeface="+mj-lt"/>
              </a:rPr>
              <a:t>FOR-PROFIT, OUT-OF-STATE OR VOCATIONAL INSTITUTIONS</a:t>
            </a:r>
            <a:endParaRPr lang="en-US" sz="1400" dirty="0">
              <a:solidFill>
                <a:schemeClr val="accent5"/>
              </a:solidFill>
              <a:latin typeface="+mj-lt"/>
            </a:endParaRPr>
          </a:p>
        </p:txBody>
      </p:sp>
    </p:spTree>
    <p:extLst>
      <p:ext uri="{BB962C8B-B14F-4D97-AF65-F5344CB8AC3E}">
        <p14:creationId xmlns:p14="http://schemas.microsoft.com/office/powerpoint/2010/main" val="3335068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20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792842"/>
              </p:ext>
            </p:extLst>
          </p:nvPr>
        </p:nvGraphicFramePr>
        <p:xfrm>
          <a:off x="876300" y="1018728"/>
          <a:ext cx="7181466" cy="3844323"/>
        </p:xfrm>
        <a:graphic>
          <a:graphicData uri="http://schemas.openxmlformats.org/drawingml/2006/table">
            <a:tbl>
              <a:tblPr firstRow="1" firstCol="1" bandRow="1">
                <a:tableStyleId>{5C22544A-7EE6-4342-B048-85BDC9FD1C3A}</a:tableStyleId>
              </a:tblPr>
              <a:tblGrid>
                <a:gridCol w="3479845">
                  <a:extLst>
                    <a:ext uri="{9D8B030D-6E8A-4147-A177-3AD203B41FA5}">
                      <a16:colId xmlns:a16="http://schemas.microsoft.com/office/drawing/2014/main" val="2347561403"/>
                    </a:ext>
                  </a:extLst>
                </a:gridCol>
                <a:gridCol w="3701621">
                  <a:extLst>
                    <a:ext uri="{9D8B030D-6E8A-4147-A177-3AD203B41FA5}">
                      <a16:colId xmlns:a16="http://schemas.microsoft.com/office/drawing/2014/main" val="4069680526"/>
                    </a:ext>
                  </a:extLst>
                </a:gridCol>
              </a:tblGrid>
              <a:tr h="369603">
                <a:tc gridSpan="2">
                  <a:txBody>
                    <a:bodyPr/>
                    <a:lstStyle/>
                    <a:p>
                      <a:pPr marL="0" marR="0" algn="ctr">
                        <a:spcBef>
                          <a:spcPts val="0"/>
                        </a:spcBef>
                        <a:spcAft>
                          <a:spcPts val="0"/>
                        </a:spcAft>
                      </a:pPr>
                      <a:r>
                        <a:rPr lang="en-US" sz="2000" b="1" dirty="0" smtClean="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EQUITABLE</a:t>
                      </a:r>
                      <a:r>
                        <a:rPr lang="en-US" sz="2000" b="1" baseline="0" dirty="0" smtClean="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 </a:t>
                      </a:r>
                      <a:r>
                        <a:rPr lang="en-US" sz="2000" b="1" dirty="0" smtClean="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ACCESS </a:t>
                      </a:r>
                      <a:r>
                        <a:rPr lang="en-US" sz="2000" b="1" dirty="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and COMPLETION</a:t>
                      </a:r>
                      <a:endParaRPr lang="en-US" sz="2000" dirty="0">
                        <a:solidFill>
                          <a:schemeClr val="bg1"/>
                        </a:solidFill>
                        <a:effectLst/>
                        <a:latin typeface="Franklin Gothic Demi Cond" panose="020B07060304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6794979"/>
                  </a:ext>
                </a:extLst>
              </a:tr>
              <a:tr h="3155094">
                <a:tc>
                  <a:txBody>
                    <a:bodyPr/>
                    <a:lstStyle/>
                    <a:p>
                      <a:pPr marL="0" marR="0" algn="l">
                        <a:spcBef>
                          <a:spcPts val="0"/>
                        </a:spcBef>
                        <a:spcAft>
                          <a:spcPts val="0"/>
                        </a:spcAft>
                      </a:pPr>
                      <a:endParaRPr lang="en-US" sz="8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0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Strengths/Opportunities</a:t>
                      </a:r>
                    </a:p>
                    <a:p>
                      <a:pPr marL="0" marR="0" algn="l">
                        <a:spcBef>
                          <a:spcPts val="0"/>
                        </a:spcBef>
                        <a:spcAft>
                          <a:spcPts val="0"/>
                        </a:spcAft>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Graduation rates high at     baccalaureate</a:t>
                      </a:r>
                      <a:r>
                        <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institutions</a:t>
                      </a:r>
                    </a:p>
                    <a:p>
                      <a:pPr marL="0" marR="0" lvl="0" indent="0" algn="l">
                        <a:spcBef>
                          <a:spcPts val="0"/>
                        </a:spcBef>
                        <a:spcAft>
                          <a:spcPts val="0"/>
                        </a:spcAft>
                        <a:buFont typeface="Symbol" panose="05050102010706020507" pitchFamily="18" charset="2"/>
                        <a:buNone/>
                      </a:pPr>
                      <a:endParaRPr lang="en-US" sz="800" b="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Institution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and community-based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efforts to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support access and completion </a:t>
                      </a:r>
                      <a:endPar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0" marR="0" lvl="0" indent="0" algn="l">
                        <a:spcBef>
                          <a:spcPts val="0"/>
                        </a:spcBef>
                        <a:spcAft>
                          <a:spcPts val="0"/>
                        </a:spcAft>
                        <a:buFont typeface="Symbol" panose="05050102010706020507" pitchFamily="18" charset="2"/>
                        <a:buNone/>
                      </a:pPr>
                      <a:endParaRPr lang="en-US" sz="8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Robust outreach to</a:t>
                      </a:r>
                      <a:r>
                        <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PK-12</a:t>
                      </a:r>
                    </a:p>
                    <a:p>
                      <a:pPr marL="342900" marR="0" lvl="0" indent="-342900" algn="l">
                        <a:spcBef>
                          <a:spcPts val="0"/>
                        </a:spcBef>
                        <a:spcAft>
                          <a:spcPts val="0"/>
                        </a:spcAft>
                        <a:buFont typeface="Symbol" panose="05050102010706020507" pitchFamily="18" charset="2"/>
                        <a:buChar char=""/>
                      </a:pPr>
                      <a:endPar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Student transfer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between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community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colleges and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universities</a:t>
                      </a:r>
                    </a:p>
                    <a:p>
                      <a:pPr marL="0" marR="0" lvl="0" indent="0" algn="l">
                        <a:spcBef>
                          <a:spcPts val="0"/>
                        </a:spcBef>
                        <a:spcAft>
                          <a:spcPts val="0"/>
                        </a:spcAft>
                        <a:buFont typeface="Symbol" panose="05050102010706020507" pitchFamily="18" charset="2"/>
                        <a:buNone/>
                      </a:pPr>
                      <a:endPar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0" marR="0" lvl="0" indent="0" algn="l">
                        <a:spcBef>
                          <a:spcPts val="0"/>
                        </a:spcBef>
                        <a:spcAft>
                          <a:spcPts val="0"/>
                        </a:spcAft>
                        <a:buFont typeface="Symbol" panose="05050102010706020507" pitchFamily="18" charset="2"/>
                        <a:buNone/>
                      </a:pPr>
                      <a:endParaRPr lang="en-US" sz="1600" b="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l">
                        <a:spcBef>
                          <a:spcPts val="0"/>
                        </a:spcBef>
                        <a:spcAft>
                          <a:spcPts val="0"/>
                        </a:spcAft>
                      </a:pPr>
                      <a:r>
                        <a:rPr lang="en-US" sz="8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p>
                    <a:p>
                      <a:pPr marL="0" marR="0" algn="l">
                        <a:spcBef>
                          <a:spcPts val="0"/>
                        </a:spcBef>
                        <a:spcAft>
                          <a:spcPts val="0"/>
                        </a:spcAft>
                      </a:pPr>
                      <a:r>
                        <a:rPr lang="en-US" sz="16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r>
                        <a:rPr lang="en-US" sz="20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Challenges/Threats</a:t>
                      </a:r>
                    </a:p>
                    <a:p>
                      <a:pPr marL="0" marR="0" algn="l">
                        <a:spcBef>
                          <a:spcPts val="0"/>
                        </a:spcBef>
                        <a:spcAft>
                          <a:spcPts val="0"/>
                        </a:spcAft>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Lower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enrollment </a:t>
                      </a:r>
                      <a:r>
                        <a:rPr lang="en-US" sz="160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and completion by Hispanic,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African-American, low-income and</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male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students </a:t>
                      </a:r>
                    </a:p>
                    <a:p>
                      <a:pPr marL="227012" marR="0" lvl="0" indent="0" algn="l">
                        <a:spcBef>
                          <a:spcPts val="0"/>
                        </a:spcBef>
                        <a:spcAft>
                          <a:spcPts val="0"/>
                        </a:spcAft>
                        <a:buFont typeface="Symbol" panose="05050102010706020507" pitchFamily="18" charset="2"/>
                        <a:buNone/>
                      </a:pPr>
                      <a:endParaRPr lang="en-US" sz="8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Lower graduation</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rates at community colleges</a:t>
                      </a:r>
                    </a:p>
                    <a:p>
                      <a:pPr marL="227012" marR="0" lvl="0" indent="0" algn="l">
                        <a:spcBef>
                          <a:spcPts val="0"/>
                        </a:spcBef>
                        <a:spcAft>
                          <a:spcPts val="0"/>
                        </a:spcAft>
                        <a:buFont typeface="Symbol" panose="05050102010706020507" pitchFamily="18" charset="2"/>
                        <a:buNone/>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Lack of awareness </a:t>
                      </a:r>
                      <a:r>
                        <a:rPr lang="en-US" sz="160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of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the value of higher education</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and of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postsecondary</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opportunities among too</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many middle- and high-school students</a:t>
                      </a:r>
                      <a:endParaRPr lang="en-US" sz="16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87653454"/>
                  </a:ext>
                </a:extLst>
              </a:tr>
            </a:tbl>
          </a:graphicData>
        </a:graphic>
      </p:graphicFrame>
      <p:sp>
        <p:nvSpPr>
          <p:cNvPr id="4" name="Title 3"/>
          <p:cNvSpPr>
            <a:spLocks noGrp="1"/>
          </p:cNvSpPr>
          <p:nvPr>
            <p:ph type="title"/>
          </p:nvPr>
        </p:nvSpPr>
        <p:spPr/>
        <p:txBody>
          <a:bodyPr/>
          <a:lstStyle/>
          <a:p>
            <a:r>
              <a:rPr lang="en-US" sz="3600" dirty="0" smtClean="0"/>
              <a:t>What are our Strengths and Challenges?</a:t>
            </a:r>
            <a:endParaRPr lang="en-US" sz="3600" dirty="0"/>
          </a:p>
        </p:txBody>
      </p:sp>
    </p:spTree>
    <p:extLst>
      <p:ext uri="{BB962C8B-B14F-4D97-AF65-F5344CB8AC3E}">
        <p14:creationId xmlns:p14="http://schemas.microsoft.com/office/powerpoint/2010/main" val="389903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21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2337879"/>
              </p:ext>
            </p:extLst>
          </p:nvPr>
        </p:nvGraphicFramePr>
        <p:xfrm>
          <a:off x="816209" y="1018728"/>
          <a:ext cx="7204736" cy="3211836"/>
        </p:xfrm>
        <a:graphic>
          <a:graphicData uri="http://schemas.openxmlformats.org/drawingml/2006/table">
            <a:tbl>
              <a:tblPr firstRow="1" firstCol="1" bandRow="1">
                <a:tableStyleId>{5C22544A-7EE6-4342-B048-85BDC9FD1C3A}</a:tableStyleId>
              </a:tblPr>
              <a:tblGrid>
                <a:gridCol w="3491121">
                  <a:extLst>
                    <a:ext uri="{9D8B030D-6E8A-4147-A177-3AD203B41FA5}">
                      <a16:colId xmlns:a16="http://schemas.microsoft.com/office/drawing/2014/main" val="2347561403"/>
                    </a:ext>
                  </a:extLst>
                </a:gridCol>
                <a:gridCol w="3713615">
                  <a:extLst>
                    <a:ext uri="{9D8B030D-6E8A-4147-A177-3AD203B41FA5}">
                      <a16:colId xmlns:a16="http://schemas.microsoft.com/office/drawing/2014/main" val="4069680526"/>
                    </a:ext>
                  </a:extLst>
                </a:gridCol>
              </a:tblGrid>
              <a:tr h="411173">
                <a:tc gridSpan="2">
                  <a:txBody>
                    <a:bodyPr/>
                    <a:lstStyle/>
                    <a:p>
                      <a:pPr marL="0" marR="0" algn="ctr">
                        <a:spcBef>
                          <a:spcPts val="0"/>
                        </a:spcBef>
                        <a:spcAft>
                          <a:spcPts val="0"/>
                        </a:spcAft>
                      </a:pPr>
                      <a:r>
                        <a:rPr lang="en-US" sz="2000" dirty="0">
                          <a:effectLst/>
                          <a:latin typeface="Franklin Gothic Demi Cond" panose="020B0706030402020204" pitchFamily="34" charset="0"/>
                        </a:rPr>
                        <a:t>AFFORDABILITY</a:t>
                      </a:r>
                      <a:r>
                        <a:rPr lang="en-US" sz="2000" dirty="0">
                          <a:effectLst/>
                          <a:latin typeface="+mj-lt"/>
                        </a:rPr>
                        <a:t> </a:t>
                      </a:r>
                      <a:r>
                        <a:rPr lang="en-US" sz="2000" dirty="0" smtClean="0">
                          <a:effectLst/>
                          <a:latin typeface="+mj-lt"/>
                        </a:rPr>
                        <a:t>and</a:t>
                      </a:r>
                      <a:r>
                        <a:rPr lang="en-US" sz="2000" baseline="0" dirty="0" smtClean="0">
                          <a:effectLst/>
                          <a:latin typeface="+mj-lt"/>
                        </a:rPr>
                        <a:t> EXCELLENCE</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6794979"/>
                  </a:ext>
                </a:extLst>
              </a:tr>
              <a:tr h="2800663">
                <a:tc>
                  <a:txBody>
                    <a:bodyPr/>
                    <a:lstStyle/>
                    <a:p>
                      <a:pPr marL="0" marR="0" algn="l">
                        <a:spcBef>
                          <a:spcPts val="0"/>
                        </a:spcBef>
                        <a:spcAft>
                          <a:spcPts val="0"/>
                        </a:spcAft>
                      </a:pPr>
                      <a:endParaRPr lang="en-US" sz="800" dirty="0" smtClean="0">
                        <a:solidFill>
                          <a:srgbClr val="000000"/>
                        </a:solidFill>
                        <a:effectLst/>
                        <a:latin typeface="Franklin Gothic Medium Cond" panose="020B0606030402020204" pitchFamily="34" charset="0"/>
                      </a:endParaRPr>
                    </a:p>
                    <a:p>
                      <a:pPr marL="0" marR="0" algn="l">
                        <a:spcBef>
                          <a:spcPts val="0"/>
                        </a:spcBef>
                        <a:spcAft>
                          <a:spcPts val="0"/>
                        </a:spcAft>
                      </a:pPr>
                      <a:r>
                        <a:rPr lang="en-US" sz="2000" dirty="0" smtClean="0">
                          <a:solidFill>
                            <a:srgbClr val="000000"/>
                          </a:solidFill>
                          <a:effectLst/>
                          <a:latin typeface="Franklin Gothic Medium Cond" panose="020B0606030402020204" pitchFamily="34" charset="0"/>
                        </a:rPr>
                        <a:t>Strengths/Opportunities</a:t>
                      </a:r>
                    </a:p>
                    <a:p>
                      <a:pPr marL="0" marR="0" algn="l">
                        <a:spcBef>
                          <a:spcPts val="0"/>
                        </a:spcBef>
                        <a:spcAft>
                          <a:spcPts val="0"/>
                        </a:spcAft>
                      </a:pPr>
                      <a:endParaRPr lang="en-US" sz="800" b="0" dirty="0">
                        <a:solidFill>
                          <a:srgbClr val="000000"/>
                        </a:solidFill>
                        <a:effectLst/>
                        <a:latin typeface="Franklin Gothic Medium Cond" panose="020B0606030402020204" pitchFamily="34" charset="0"/>
                      </a:endParaRPr>
                    </a:p>
                    <a:p>
                      <a:pPr marL="342900" marR="0" lvl="0" indent="-342900" algn="l">
                        <a:spcBef>
                          <a:spcPts val="0"/>
                        </a:spcBef>
                        <a:spcAft>
                          <a:spcPts val="0"/>
                        </a:spcAft>
                        <a:buFont typeface="Symbol" panose="05050102010706020507" pitchFamily="18" charset="2"/>
                        <a:buChar char=""/>
                      </a:pPr>
                      <a:r>
                        <a:rPr lang="en-US" sz="1600" b="0" dirty="0">
                          <a:solidFill>
                            <a:srgbClr val="000000"/>
                          </a:solidFill>
                          <a:effectLst/>
                          <a:latin typeface="Franklin Gothic Medium Cond" panose="020B0606030402020204" pitchFamily="34" charset="0"/>
                        </a:rPr>
                        <a:t>Low average net price (discount after aid) at several institutions </a:t>
                      </a:r>
                      <a:endParaRPr lang="en-US" sz="1600" b="0" dirty="0" smtClean="0">
                        <a:solidFill>
                          <a:srgbClr val="000000"/>
                        </a:solidFill>
                        <a:effectLst/>
                        <a:latin typeface="Franklin Gothic Medium Cond" panose="020B0606030402020204" pitchFamily="34" charset="0"/>
                      </a:endParaRPr>
                    </a:p>
                    <a:p>
                      <a:pPr marL="0" marR="0" lvl="0" indent="0" algn="l">
                        <a:spcBef>
                          <a:spcPts val="0"/>
                        </a:spcBef>
                        <a:spcAft>
                          <a:spcPts val="0"/>
                        </a:spcAft>
                        <a:buFont typeface="Symbol" panose="05050102010706020507" pitchFamily="18" charset="2"/>
                        <a:buNone/>
                      </a:pPr>
                      <a:endParaRPr lang="en-US" sz="800" b="0" dirty="0">
                        <a:solidFill>
                          <a:srgbClr val="000000"/>
                        </a:solidFill>
                        <a:effectLst/>
                        <a:latin typeface="Franklin Gothic Medium Cond" panose="020B0606030402020204" pitchFamily="34"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rPr>
                        <a:t>Higher average </a:t>
                      </a:r>
                      <a:r>
                        <a:rPr lang="en-US" sz="1600" b="0" dirty="0">
                          <a:solidFill>
                            <a:srgbClr val="000000"/>
                          </a:solidFill>
                          <a:effectLst/>
                          <a:latin typeface="Franklin Gothic Medium Cond" panose="020B0606030402020204" pitchFamily="34" charset="0"/>
                        </a:rPr>
                        <a:t>student financial aid compared to other </a:t>
                      </a:r>
                      <a:r>
                        <a:rPr lang="en-US" sz="1600" b="0" dirty="0" smtClean="0">
                          <a:solidFill>
                            <a:srgbClr val="000000"/>
                          </a:solidFill>
                          <a:effectLst/>
                          <a:latin typeface="Franklin Gothic Medium Cond" panose="020B0606030402020204" pitchFamily="34" charset="0"/>
                        </a:rPr>
                        <a:t>states</a:t>
                      </a:r>
                    </a:p>
                    <a:p>
                      <a:pPr marL="0" marR="0" lvl="0" indent="0" algn="l">
                        <a:spcBef>
                          <a:spcPts val="0"/>
                        </a:spcBef>
                        <a:spcAft>
                          <a:spcPts val="0"/>
                        </a:spcAft>
                        <a:buFont typeface="Symbol" panose="05050102010706020507" pitchFamily="18" charset="2"/>
                        <a:buNone/>
                      </a:pPr>
                      <a:endParaRPr lang="en-US" sz="800" b="0" dirty="0">
                        <a:solidFill>
                          <a:srgbClr val="000000"/>
                        </a:solidFill>
                        <a:effectLst/>
                        <a:latin typeface="Franklin Gothic Medium Cond" panose="020B0606030402020204" pitchFamily="34" charset="0"/>
                      </a:endParaRPr>
                    </a:p>
                    <a:p>
                      <a:pPr marL="342900" marR="0" lvl="0" indent="-342900" algn="l">
                        <a:spcBef>
                          <a:spcPts val="0"/>
                        </a:spcBef>
                        <a:spcAft>
                          <a:spcPts val="0"/>
                        </a:spcAft>
                        <a:buFont typeface="Symbol" panose="05050102010706020507" pitchFamily="18" charset="2"/>
                        <a:buChar char=""/>
                      </a:pPr>
                      <a:r>
                        <a:rPr lang="en-US" sz="1600" b="0" dirty="0">
                          <a:solidFill>
                            <a:srgbClr val="000000"/>
                          </a:solidFill>
                          <a:effectLst/>
                          <a:latin typeface="Franklin Gothic Medium Cond" panose="020B0606030402020204" pitchFamily="34" charset="0"/>
                        </a:rPr>
                        <a:t>Leveling off of student </a:t>
                      </a:r>
                      <a:r>
                        <a:rPr lang="en-US" sz="1600" b="0" dirty="0" smtClean="0">
                          <a:solidFill>
                            <a:srgbClr val="000000"/>
                          </a:solidFill>
                          <a:effectLst/>
                          <a:latin typeface="Franklin Gothic Medium Cond" panose="020B0606030402020204" pitchFamily="34" charset="0"/>
                        </a:rPr>
                        <a:t>debt</a:t>
                      </a:r>
                    </a:p>
                    <a:p>
                      <a:pPr marL="0" marR="0" lvl="0" indent="0" algn="l">
                        <a:spcBef>
                          <a:spcPts val="0"/>
                        </a:spcBef>
                        <a:spcAft>
                          <a:spcPts val="0"/>
                        </a:spcAft>
                        <a:buFont typeface="Symbol" panose="05050102010706020507" pitchFamily="18" charset="2"/>
                        <a:buNone/>
                      </a:pPr>
                      <a:endParaRPr lang="en-US" sz="800" b="0" dirty="0">
                        <a:solidFill>
                          <a:srgbClr val="000000"/>
                        </a:solidFill>
                        <a:effectLst/>
                        <a:latin typeface="Franklin Gothic Medium Cond" panose="020B0606030402020204" pitchFamily="34" charset="0"/>
                      </a:endParaRPr>
                    </a:p>
                    <a:p>
                      <a:pPr marL="342900" marR="0" lvl="0" indent="-342900" algn="l">
                        <a:spcBef>
                          <a:spcPts val="0"/>
                        </a:spcBef>
                        <a:spcAft>
                          <a:spcPts val="0"/>
                        </a:spcAft>
                        <a:buFont typeface="Symbol" panose="05050102010706020507" pitchFamily="18" charset="2"/>
                        <a:buChar char=""/>
                      </a:pPr>
                      <a:r>
                        <a:rPr lang="en-US" sz="1600" b="0" dirty="0">
                          <a:solidFill>
                            <a:srgbClr val="000000"/>
                          </a:solidFill>
                          <a:effectLst/>
                          <a:latin typeface="Franklin Gothic Medium Cond" panose="020B0606030402020204" pitchFamily="34" charset="0"/>
                        </a:rPr>
                        <a:t>Lower tuition and fee increases in </a:t>
                      </a:r>
                      <a:r>
                        <a:rPr lang="en-US" sz="1600" b="0" dirty="0" smtClean="0">
                          <a:solidFill>
                            <a:srgbClr val="000000"/>
                          </a:solidFill>
                          <a:effectLst/>
                          <a:latin typeface="Franklin Gothic Medium Cond" panose="020B0606030402020204" pitchFamily="34" charset="0"/>
                        </a:rPr>
                        <a:t> recent </a:t>
                      </a:r>
                      <a:r>
                        <a:rPr lang="en-US" sz="1600" b="0" dirty="0">
                          <a:solidFill>
                            <a:srgbClr val="000000"/>
                          </a:solidFill>
                          <a:effectLst/>
                          <a:latin typeface="Franklin Gothic Medium Cond" panose="020B0606030402020204" pitchFamily="34" charset="0"/>
                        </a:rPr>
                        <a:t>years </a:t>
                      </a:r>
                      <a:endParaRPr lang="en-US" sz="1600" b="0" dirty="0">
                        <a:solidFill>
                          <a:srgbClr val="000000"/>
                        </a:solidFill>
                        <a:effectLst/>
                        <a:latin typeface="Franklin Gothic Medium Cond" panose="020B06060304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l">
                        <a:spcBef>
                          <a:spcPts val="0"/>
                        </a:spcBef>
                        <a:spcAft>
                          <a:spcPts val="0"/>
                        </a:spcAft>
                      </a:pPr>
                      <a:endParaRPr lang="en-US" sz="800" b="1" dirty="0" smtClean="0">
                        <a:solidFill>
                          <a:srgbClr val="000000"/>
                        </a:solidFill>
                        <a:effectLst/>
                        <a:latin typeface="Franklin Gothic Medium Cond" panose="020B0606030402020204" pitchFamily="34" charset="0"/>
                      </a:endParaRPr>
                    </a:p>
                    <a:p>
                      <a:pPr marL="0" marR="0" algn="l">
                        <a:spcBef>
                          <a:spcPts val="0"/>
                        </a:spcBef>
                        <a:spcAft>
                          <a:spcPts val="0"/>
                        </a:spcAft>
                      </a:pPr>
                      <a:r>
                        <a:rPr lang="en-US" sz="2000" b="1" dirty="0" smtClean="0">
                          <a:solidFill>
                            <a:srgbClr val="000000"/>
                          </a:solidFill>
                          <a:effectLst/>
                          <a:latin typeface="Franklin Gothic Medium Cond" panose="020B0606030402020204" pitchFamily="34" charset="0"/>
                        </a:rPr>
                        <a:t>     Challenges/Threats</a:t>
                      </a:r>
                    </a:p>
                    <a:p>
                      <a:pPr marL="0" marR="0" algn="l">
                        <a:spcBef>
                          <a:spcPts val="0"/>
                        </a:spcBef>
                        <a:spcAft>
                          <a:spcPts val="0"/>
                        </a:spcAft>
                      </a:pPr>
                      <a:endParaRPr lang="en-US" sz="800" b="1" dirty="0">
                        <a:solidFill>
                          <a:srgbClr val="000000"/>
                        </a:solidFill>
                        <a:effectLst/>
                        <a:latin typeface="Franklin Gothic Medium Cond" panose="020B0606030402020204" pitchFamily="34" charset="0"/>
                      </a:endParaRPr>
                    </a:p>
                    <a:p>
                      <a:pPr marL="460375" marR="0" lvl="0" indent="-233363"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dirty="0" smtClean="0">
                          <a:solidFill>
                            <a:srgbClr val="000000"/>
                          </a:solidFill>
                          <a:effectLst/>
                          <a:latin typeface="Franklin Gothic Medium Cond" panose="020B0606030402020204" pitchFamily="34" charset="0"/>
                        </a:rPr>
                        <a:t>“Sticker shock” of college costs</a:t>
                      </a:r>
                    </a:p>
                    <a:p>
                      <a:pPr marL="460375" marR="0" lvl="0" indent="-233363"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800" dirty="0" smtClean="0">
                        <a:solidFill>
                          <a:srgbClr val="000000"/>
                        </a:solidFill>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rPr>
                        <a:t>Higher tuition and</a:t>
                      </a:r>
                      <a:r>
                        <a:rPr lang="en-US" sz="1600" baseline="0" dirty="0" smtClean="0">
                          <a:solidFill>
                            <a:srgbClr val="000000"/>
                          </a:solidFill>
                          <a:effectLst/>
                          <a:latin typeface="Franklin Gothic Medium Cond" panose="020B0606030402020204" pitchFamily="34" charset="0"/>
                        </a:rPr>
                        <a:t> fees/lower state support for operations</a:t>
                      </a:r>
                    </a:p>
                    <a:p>
                      <a:pPr marL="460375" marR="0" lvl="0" indent="-233363" algn="l">
                        <a:spcBef>
                          <a:spcPts val="0"/>
                        </a:spcBef>
                        <a:spcAft>
                          <a:spcPts val="0"/>
                        </a:spcAft>
                        <a:buFont typeface="Symbol" panose="05050102010706020507" pitchFamily="18" charset="2"/>
                        <a:buNone/>
                      </a:pPr>
                      <a:endParaRPr lang="en-US" sz="800" baseline="0" dirty="0" smtClean="0">
                        <a:solidFill>
                          <a:srgbClr val="000000"/>
                        </a:solidFill>
                        <a:effectLst/>
                        <a:latin typeface="Franklin Gothic Medium Cond" panose="020B0606030402020204" pitchFamily="34"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rPr>
                        <a:t>Variability </a:t>
                      </a:r>
                      <a:r>
                        <a:rPr lang="en-US" sz="1600" dirty="0">
                          <a:solidFill>
                            <a:srgbClr val="000000"/>
                          </a:solidFill>
                          <a:effectLst/>
                          <a:latin typeface="Franklin Gothic Medium Cond" panose="020B0606030402020204" pitchFamily="34" charset="0"/>
                        </a:rPr>
                        <a:t>in state </a:t>
                      </a:r>
                      <a:r>
                        <a:rPr lang="en-US" sz="1600" dirty="0" smtClean="0">
                          <a:solidFill>
                            <a:srgbClr val="000000"/>
                          </a:solidFill>
                          <a:effectLst/>
                          <a:latin typeface="Franklin Gothic Medium Cond" panose="020B0606030402020204" pitchFamily="34" charset="0"/>
                        </a:rPr>
                        <a:t>support</a:t>
                      </a:r>
                    </a:p>
                    <a:p>
                      <a:pPr marL="460375" marR="0" lvl="0" indent="-233363" algn="l">
                        <a:spcBef>
                          <a:spcPts val="0"/>
                        </a:spcBef>
                        <a:spcAft>
                          <a:spcPts val="0"/>
                        </a:spcAft>
                        <a:buFont typeface="Symbol" panose="05050102010706020507" pitchFamily="18" charset="2"/>
                        <a:buNone/>
                      </a:pPr>
                      <a:endParaRPr lang="en-US" sz="800" dirty="0">
                        <a:solidFill>
                          <a:srgbClr val="000000"/>
                        </a:solidFill>
                        <a:effectLst/>
                        <a:latin typeface="Franklin Gothic Medium Cond" panose="020B0606030402020204" pitchFamily="34" charset="0"/>
                      </a:endParaRPr>
                    </a:p>
                    <a:p>
                      <a:pPr marL="460375" marR="0" lvl="0" indent="-233363" algn="l">
                        <a:spcBef>
                          <a:spcPts val="0"/>
                        </a:spcBef>
                        <a:spcAft>
                          <a:spcPts val="0"/>
                        </a:spcAft>
                        <a:buFont typeface="Symbol" panose="05050102010706020507" pitchFamily="18" charset="2"/>
                        <a:buChar char=""/>
                      </a:pPr>
                      <a:r>
                        <a:rPr lang="en-US" sz="1600" dirty="0">
                          <a:solidFill>
                            <a:srgbClr val="000000"/>
                          </a:solidFill>
                          <a:effectLst/>
                          <a:latin typeface="Franklin Gothic Medium Cond" panose="020B0606030402020204" pitchFamily="34" charset="0"/>
                        </a:rPr>
                        <a:t>Faculty salaries low compared to peer institutions (34</a:t>
                      </a:r>
                      <a:r>
                        <a:rPr lang="en-US" sz="1600" baseline="30000" dirty="0">
                          <a:solidFill>
                            <a:srgbClr val="000000"/>
                          </a:solidFill>
                          <a:effectLst/>
                          <a:latin typeface="Franklin Gothic Medium Cond" panose="020B0606030402020204" pitchFamily="34" charset="0"/>
                        </a:rPr>
                        <a:t>th</a:t>
                      </a:r>
                      <a:r>
                        <a:rPr lang="en-US" sz="1600" dirty="0">
                          <a:solidFill>
                            <a:srgbClr val="000000"/>
                          </a:solidFill>
                          <a:effectLst/>
                          <a:latin typeface="Franklin Gothic Medium Cond" panose="020B0606030402020204" pitchFamily="34" charset="0"/>
                        </a:rPr>
                        <a:t> percentile</a:t>
                      </a:r>
                      <a:r>
                        <a:rPr lang="en-US" sz="1600" dirty="0" smtClean="0">
                          <a:solidFill>
                            <a:srgbClr val="000000"/>
                          </a:solidFill>
                          <a:effectLst/>
                          <a:latin typeface="Franklin Gothic Medium Cond" panose="020B0606030402020204" pitchFamily="34" charset="0"/>
                        </a:rPr>
                        <a:t>)</a:t>
                      </a:r>
                      <a:endParaRPr lang="en-US" sz="1600" dirty="0">
                        <a:solidFill>
                          <a:srgbClr val="000000"/>
                        </a:solidFill>
                        <a:effectLst/>
                        <a:latin typeface="Franklin Gothic Medium Cond" panose="020B0606030402020204" pitchFamily="34" charset="0"/>
                      </a:endParaRPr>
                    </a:p>
                  </a:txBody>
                  <a:tcPr marL="68580" marR="68580" marT="0" marB="0">
                    <a:solidFill>
                      <a:schemeClr val="bg1"/>
                    </a:solidFill>
                  </a:tcPr>
                </a:tc>
                <a:extLst>
                  <a:ext uri="{0D108BD9-81ED-4DB2-BD59-A6C34878D82A}">
                    <a16:rowId xmlns:a16="http://schemas.microsoft.com/office/drawing/2014/main" val="2087653454"/>
                  </a:ext>
                </a:extLst>
              </a:tr>
            </a:tbl>
          </a:graphicData>
        </a:graphic>
      </p:graphicFrame>
      <p:sp>
        <p:nvSpPr>
          <p:cNvPr id="4" name="Title 3"/>
          <p:cNvSpPr>
            <a:spLocks noGrp="1"/>
          </p:cNvSpPr>
          <p:nvPr>
            <p:ph type="title"/>
          </p:nvPr>
        </p:nvSpPr>
        <p:spPr/>
        <p:txBody>
          <a:bodyPr/>
          <a:lstStyle/>
          <a:p>
            <a:r>
              <a:rPr lang="en-US" sz="3600" dirty="0" smtClean="0"/>
              <a:t>What are our Strengths and Challenges?</a:t>
            </a:r>
            <a:endParaRPr lang="en-US" sz="3600" dirty="0"/>
          </a:p>
        </p:txBody>
      </p:sp>
    </p:spTree>
    <p:extLst>
      <p:ext uri="{BB962C8B-B14F-4D97-AF65-F5344CB8AC3E}">
        <p14:creationId xmlns:p14="http://schemas.microsoft.com/office/powerpoint/2010/main" val="93140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22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5967869"/>
              </p:ext>
            </p:extLst>
          </p:nvPr>
        </p:nvGraphicFramePr>
        <p:xfrm>
          <a:off x="816209" y="1018728"/>
          <a:ext cx="7259968" cy="3683304"/>
        </p:xfrm>
        <a:graphic>
          <a:graphicData uri="http://schemas.openxmlformats.org/drawingml/2006/table">
            <a:tbl>
              <a:tblPr firstRow="1" firstCol="1" bandRow="1">
                <a:tableStyleId>{5C22544A-7EE6-4342-B048-85BDC9FD1C3A}</a:tableStyleId>
              </a:tblPr>
              <a:tblGrid>
                <a:gridCol w="3517884">
                  <a:extLst>
                    <a:ext uri="{9D8B030D-6E8A-4147-A177-3AD203B41FA5}">
                      <a16:colId xmlns:a16="http://schemas.microsoft.com/office/drawing/2014/main" val="2347561403"/>
                    </a:ext>
                  </a:extLst>
                </a:gridCol>
                <a:gridCol w="3742084">
                  <a:extLst>
                    <a:ext uri="{9D8B030D-6E8A-4147-A177-3AD203B41FA5}">
                      <a16:colId xmlns:a16="http://schemas.microsoft.com/office/drawing/2014/main" val="4069680526"/>
                    </a:ext>
                  </a:extLst>
                </a:gridCol>
              </a:tblGrid>
              <a:tr h="447994">
                <a:tc gridSpan="2">
                  <a:txBody>
                    <a:bodyPr/>
                    <a:lstStyle/>
                    <a:p>
                      <a:pPr marL="0" marR="0" algn="ctr">
                        <a:spcBef>
                          <a:spcPts val="0"/>
                        </a:spcBef>
                        <a:spcAft>
                          <a:spcPts val="0"/>
                        </a:spcAft>
                      </a:pPr>
                      <a:r>
                        <a:rPr lang="en-US" sz="2000" b="1" dirty="0" smtClean="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TRANSFORMATION</a:t>
                      </a:r>
                      <a:r>
                        <a:rPr lang="en-US" sz="2000" b="1" baseline="0" dirty="0" smtClean="0">
                          <a:solidFill>
                            <a:schemeClr val="bg1"/>
                          </a:solidFill>
                          <a:effectLst/>
                          <a:latin typeface="Franklin Gothic Demi Cond" panose="020B0706030402020204" pitchFamily="34" charset="0"/>
                          <a:ea typeface="Times New Roman" panose="02020603050405020304" pitchFamily="18" charset="0"/>
                          <a:cs typeface="Arial" panose="020B0604020202020204" pitchFamily="34" charset="0"/>
                        </a:rPr>
                        <a:t> and PROSPERITY</a:t>
                      </a:r>
                      <a:endParaRPr lang="en-US" sz="2000" dirty="0">
                        <a:solidFill>
                          <a:schemeClr val="bg1"/>
                        </a:solidFill>
                        <a:effectLst/>
                        <a:latin typeface="Franklin Gothic Demi Cond" panose="020B07060304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026794979"/>
                  </a:ext>
                </a:extLst>
              </a:tr>
              <a:tr h="3235310">
                <a:tc>
                  <a:txBody>
                    <a:bodyPr/>
                    <a:lstStyle/>
                    <a:p>
                      <a:pPr marL="0" marR="0" algn="l">
                        <a:spcBef>
                          <a:spcPts val="0"/>
                        </a:spcBef>
                        <a:spcAft>
                          <a:spcPts val="0"/>
                        </a:spcAft>
                      </a:pPr>
                      <a:endParaRPr lang="en-US" sz="8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0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Strengths/Opportunities</a:t>
                      </a:r>
                    </a:p>
                    <a:p>
                      <a:pPr marL="0" marR="0" algn="l">
                        <a:spcBef>
                          <a:spcPts val="0"/>
                        </a:spcBef>
                        <a:spcAft>
                          <a:spcPts val="0"/>
                        </a:spcAft>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1 billion to meet tech talent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initiative</a:t>
                      </a:r>
                    </a:p>
                    <a:p>
                      <a:pPr marL="0" marR="0" lvl="0" indent="0" algn="l">
                        <a:spcBef>
                          <a:spcPts val="0"/>
                        </a:spcBef>
                        <a:spcAft>
                          <a:spcPts val="0"/>
                        </a:spcAft>
                        <a:buFont typeface="Symbol" panose="05050102010706020507" pitchFamily="18" charset="2"/>
                        <a:buNone/>
                      </a:pPr>
                      <a:r>
                        <a:rPr lang="en-US" sz="8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p>
                    <a:p>
                      <a:pPr marL="342900" marR="0" lvl="0" indent="-342900" algn="l">
                        <a:spcBef>
                          <a:spcPts val="0"/>
                        </a:spcBef>
                        <a:spcAft>
                          <a:spcPts val="0"/>
                        </a:spcAft>
                        <a:buFont typeface="Symbol" panose="05050102010706020507" pitchFamily="18" charset="2"/>
                        <a:buChar char=""/>
                      </a:pP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Increased</a:t>
                      </a:r>
                      <a:r>
                        <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graduates in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STEM-H     related fields</a:t>
                      </a:r>
                    </a:p>
                    <a:p>
                      <a:pPr marL="342900" marR="0" lvl="0" indent="-342900" algn="l">
                        <a:spcBef>
                          <a:spcPts val="0"/>
                        </a:spcBef>
                        <a:spcAft>
                          <a:spcPts val="0"/>
                        </a:spcAft>
                        <a:buFont typeface="Symbol" panose="05050102010706020507" pitchFamily="18" charset="2"/>
                        <a:buChar char=""/>
                      </a:pPr>
                      <a:endParaRPr lang="en-US" sz="800" b="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Alignment of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degree</a:t>
                      </a:r>
                      <a:r>
                        <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programs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to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workforce/skills</a:t>
                      </a:r>
                      <a:r>
                        <a:rPr lang="en-US" sz="1600" b="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needs </a:t>
                      </a:r>
                      <a:endPar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342900" marR="0" lvl="0" indent="-342900" algn="l">
                        <a:spcBef>
                          <a:spcPts val="0"/>
                        </a:spcBef>
                        <a:spcAft>
                          <a:spcPts val="0"/>
                        </a:spcAft>
                        <a:buFont typeface="Symbol" panose="05050102010706020507" pitchFamily="18" charset="2"/>
                        <a:buChar char=""/>
                      </a:pPr>
                      <a:endParaRPr lang="en-US" sz="800" b="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pP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Funding and implementation of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statewide internship program </a:t>
                      </a:r>
                      <a:r>
                        <a:rPr lang="en-US" sz="1600" b="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and </a:t>
                      </a:r>
                      <a:r>
                        <a:rPr lang="en-US" sz="1600" b="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non-degree credentials</a:t>
                      </a:r>
                      <a:endParaRPr lang="en-US" sz="1600" b="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l">
                        <a:spcBef>
                          <a:spcPts val="0"/>
                        </a:spcBef>
                        <a:spcAft>
                          <a:spcPts val="0"/>
                        </a:spcAft>
                      </a:pPr>
                      <a:endParaRPr lang="en-US" sz="8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000" b="1"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Challenges/Threats</a:t>
                      </a:r>
                    </a:p>
                    <a:p>
                      <a:pPr marL="0" marR="0" algn="l">
                        <a:spcBef>
                          <a:spcPts val="0"/>
                        </a:spcBef>
                        <a:spcAft>
                          <a:spcPts val="0"/>
                        </a:spcAft>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Shortages in many employment sectors, such as health care, teaching, computer science and skilled </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trades</a:t>
                      </a:r>
                    </a:p>
                    <a:p>
                      <a:pPr marL="227012" marR="0" lvl="0" indent="0" algn="l">
                        <a:spcBef>
                          <a:spcPts val="0"/>
                        </a:spcBef>
                        <a:spcAft>
                          <a:spcPts val="0"/>
                        </a:spcAft>
                        <a:buFont typeface="Symbol" panose="05050102010706020507" pitchFamily="18" charset="2"/>
                        <a:buNone/>
                      </a:pPr>
                      <a:endParaRPr lang="en-US" sz="8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Retention</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of graduates in Virginia</a:t>
                      </a:r>
                      <a:endPar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227012" marR="0" lvl="0" indent="0" algn="l">
                        <a:spcBef>
                          <a:spcPts val="0"/>
                        </a:spcBef>
                        <a:spcAft>
                          <a:spcPts val="0"/>
                        </a:spcAft>
                        <a:buFont typeface="Symbol" panose="05050102010706020507" pitchFamily="18" charset="2"/>
                        <a:buNone/>
                      </a:pP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a:t>
                      </a:r>
                      <a:endParaRPr lang="en-US" sz="16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p>
                      <a:pPr marL="460375" marR="0" lvl="0" indent="-233363" algn="l">
                        <a:spcBef>
                          <a:spcPts val="0"/>
                        </a:spcBef>
                        <a:spcAft>
                          <a:spcPts val="0"/>
                        </a:spcAft>
                        <a:buFont typeface="Symbol" panose="05050102010706020507" pitchFamily="18" charset="2"/>
                        <a:buChar char=""/>
                      </a:pPr>
                      <a:r>
                        <a:rPr lang="en-US" sz="1600" dirty="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Expected shortages in sub-baccalaureate credentials (associate degrees, certificates and industry certifications</a:t>
                      </a: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a:t>
                      </a:r>
                    </a:p>
                    <a:p>
                      <a:pPr marL="227012" marR="0" lvl="0" indent="0" algn="l">
                        <a:spcBef>
                          <a:spcPts val="0"/>
                        </a:spcBef>
                        <a:spcAft>
                          <a:spcPts val="0"/>
                        </a:spcAft>
                        <a:buFont typeface="Symbol" panose="05050102010706020507" pitchFamily="18" charset="2"/>
                        <a:buNone/>
                      </a:pPr>
                      <a:endParaRPr lang="en-US" sz="8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endParaRPr>
                    </a:p>
                    <a:p>
                      <a:pPr marL="460375" marR="0" lvl="0" indent="-233363" algn="l">
                        <a:spcBef>
                          <a:spcPts val="0"/>
                        </a:spcBef>
                        <a:spcAft>
                          <a:spcPts val="0"/>
                        </a:spcAft>
                        <a:buFont typeface="Symbol" panose="05050102010706020507" pitchFamily="18" charset="2"/>
                        <a:buChar char=""/>
                      </a:pPr>
                      <a:r>
                        <a:rPr lang="en-US" sz="160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Potential</a:t>
                      </a:r>
                      <a:r>
                        <a:rPr lang="en-US" sz="1600" baseline="0" dirty="0" smtClean="0">
                          <a:solidFill>
                            <a:srgbClr val="000000"/>
                          </a:solidFill>
                          <a:effectLst/>
                          <a:latin typeface="Franklin Gothic Medium Cond" panose="020B0606030402020204" pitchFamily="34" charset="0"/>
                          <a:ea typeface="Times New Roman" panose="02020603050405020304" pitchFamily="18" charset="0"/>
                          <a:cs typeface="Arial" panose="020B0604020202020204" pitchFamily="34" charset="0"/>
                        </a:rPr>
                        <a:t> economic downturn</a:t>
                      </a:r>
                      <a:endParaRPr lang="en-US" sz="1600" dirty="0">
                        <a:effectLst/>
                        <a:latin typeface="Franklin Gothic Medium Cond" panose="020B06060304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87653454"/>
                  </a:ext>
                </a:extLst>
              </a:tr>
            </a:tbl>
          </a:graphicData>
        </a:graphic>
      </p:graphicFrame>
      <p:sp>
        <p:nvSpPr>
          <p:cNvPr id="4" name="Title 3"/>
          <p:cNvSpPr>
            <a:spLocks noGrp="1"/>
          </p:cNvSpPr>
          <p:nvPr>
            <p:ph type="title"/>
          </p:nvPr>
        </p:nvSpPr>
        <p:spPr/>
        <p:txBody>
          <a:bodyPr/>
          <a:lstStyle/>
          <a:p>
            <a:r>
              <a:rPr lang="en-US" sz="3600" dirty="0" smtClean="0"/>
              <a:t>What are our Strengths and Challenges?</a:t>
            </a:r>
            <a:endParaRPr lang="en-US" sz="3600" dirty="0"/>
          </a:p>
        </p:txBody>
      </p:sp>
    </p:spTree>
    <p:extLst>
      <p:ext uri="{BB962C8B-B14F-4D97-AF65-F5344CB8AC3E}">
        <p14:creationId xmlns:p14="http://schemas.microsoft.com/office/powerpoint/2010/main" val="287572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23</a:t>
            </a:fld>
            <a:endParaRPr lang="en-US"/>
          </a:p>
        </p:txBody>
      </p:sp>
      <p:sp>
        <p:nvSpPr>
          <p:cNvPr id="3" name="Content Placeholder 2"/>
          <p:cNvSpPr>
            <a:spLocks noGrp="1"/>
          </p:cNvSpPr>
          <p:nvPr>
            <p:ph idx="1"/>
          </p:nvPr>
        </p:nvSpPr>
        <p:spPr/>
        <p:txBody>
          <a:bodyPr>
            <a:normAutofit lnSpcReduction="10000"/>
          </a:bodyPr>
          <a:lstStyle/>
          <a:p>
            <a:pPr marL="182563" indent="-182563">
              <a:buNone/>
            </a:pPr>
            <a:r>
              <a:rPr lang="en-US" dirty="0" smtClean="0"/>
              <a:t>What are the roles of our public institutions in:</a:t>
            </a:r>
          </a:p>
          <a:p>
            <a:pPr marL="687388" indent="-273050">
              <a:buNone/>
            </a:pPr>
            <a:endParaRPr lang="en-US" sz="800" dirty="0" smtClean="0">
              <a:solidFill>
                <a:srgbClr val="0070C0"/>
              </a:solidFill>
            </a:endParaRPr>
          </a:p>
          <a:p>
            <a:pPr marL="687388" indent="-273050"/>
            <a:r>
              <a:rPr lang="en-US" dirty="0">
                <a:solidFill>
                  <a:schemeClr val="tx1"/>
                </a:solidFill>
              </a:rPr>
              <a:t>P</a:t>
            </a:r>
            <a:r>
              <a:rPr lang="en-US" dirty="0" smtClean="0">
                <a:solidFill>
                  <a:schemeClr val="tx1"/>
                </a:solidFill>
              </a:rPr>
              <a:t>roviding affordable and equitable access to all?</a:t>
            </a:r>
          </a:p>
          <a:p>
            <a:pPr marL="414338" indent="0">
              <a:buNone/>
            </a:pPr>
            <a:endParaRPr lang="en-US" sz="800" dirty="0" smtClean="0">
              <a:solidFill>
                <a:schemeClr val="tx1"/>
              </a:solidFill>
            </a:endParaRPr>
          </a:p>
          <a:p>
            <a:pPr marL="687388" indent="-273050"/>
            <a:r>
              <a:rPr lang="en-US" dirty="0" smtClean="0">
                <a:solidFill>
                  <a:schemeClr val="tx1"/>
                </a:solidFill>
              </a:rPr>
              <a:t>Improving student success for work and life?</a:t>
            </a:r>
          </a:p>
          <a:p>
            <a:pPr marL="414338" indent="0">
              <a:buNone/>
            </a:pPr>
            <a:endParaRPr lang="en-US" sz="800" dirty="0" smtClean="0">
              <a:solidFill>
                <a:schemeClr val="tx1"/>
              </a:solidFill>
            </a:endParaRPr>
          </a:p>
          <a:p>
            <a:pPr marL="687388" indent="-273050"/>
            <a:r>
              <a:rPr lang="en-US" dirty="0">
                <a:solidFill>
                  <a:schemeClr val="tx1"/>
                </a:solidFill>
              </a:rPr>
              <a:t>D</a:t>
            </a:r>
            <a:r>
              <a:rPr lang="en-US" dirty="0" smtClean="0">
                <a:solidFill>
                  <a:schemeClr val="tx1"/>
                </a:solidFill>
              </a:rPr>
              <a:t>riving change and improvement in education?</a:t>
            </a:r>
          </a:p>
          <a:p>
            <a:pPr marL="414338" indent="0">
              <a:buNone/>
            </a:pPr>
            <a:endParaRPr lang="en-US" sz="900" dirty="0" smtClean="0">
              <a:solidFill>
                <a:schemeClr val="tx1"/>
              </a:solidFill>
            </a:endParaRPr>
          </a:p>
          <a:p>
            <a:pPr marL="687388" indent="-273050"/>
            <a:r>
              <a:rPr lang="en-US" dirty="0" smtClean="0">
                <a:solidFill>
                  <a:schemeClr val="tx1"/>
                </a:solidFill>
              </a:rPr>
              <a:t>Expanding prosperity and transforming the social, cultural and economic well-being of individuals, communities, regions and the Commonwealth?</a:t>
            </a:r>
            <a:endParaRPr lang="en-US" dirty="0">
              <a:solidFill>
                <a:schemeClr val="tx1"/>
              </a:solidFill>
            </a:endParaRPr>
          </a:p>
        </p:txBody>
      </p:sp>
      <p:sp>
        <p:nvSpPr>
          <p:cNvPr id="4" name="Title 3"/>
          <p:cNvSpPr>
            <a:spLocks noGrp="1"/>
          </p:cNvSpPr>
          <p:nvPr>
            <p:ph type="title"/>
          </p:nvPr>
        </p:nvSpPr>
        <p:spPr>
          <a:xfrm>
            <a:off x="146303" y="215258"/>
            <a:ext cx="8494469" cy="609600"/>
          </a:xfrm>
        </p:spPr>
        <p:txBody>
          <a:bodyPr/>
          <a:lstStyle/>
          <a:p>
            <a:r>
              <a:rPr lang="en-US" sz="3600" dirty="0" smtClean="0"/>
              <a:t>Considerations of Public-institution Boards</a:t>
            </a:r>
            <a:endParaRPr lang="en-US" sz="3600" dirty="0"/>
          </a:p>
        </p:txBody>
      </p:sp>
    </p:spTree>
    <p:extLst>
      <p:ext uri="{BB962C8B-B14F-4D97-AF65-F5344CB8AC3E}">
        <p14:creationId xmlns:p14="http://schemas.microsoft.com/office/powerpoint/2010/main" val="278756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Virginia Higher Education Landscape</a:t>
            </a:r>
            <a:endParaRPr lang="en-US" dirty="0"/>
          </a:p>
        </p:txBody>
      </p:sp>
      <p:sp>
        <p:nvSpPr>
          <p:cNvPr id="7" name="TextBox 6"/>
          <p:cNvSpPr txBox="1"/>
          <p:nvPr/>
        </p:nvSpPr>
        <p:spPr>
          <a:xfrm>
            <a:off x="702854" y="1165454"/>
            <a:ext cx="3179926" cy="923330"/>
          </a:xfrm>
          <a:prstGeom prst="rect">
            <a:avLst/>
          </a:prstGeom>
          <a:noFill/>
        </p:spPr>
        <p:txBody>
          <a:bodyPr wrap="square" rtlCol="0">
            <a:spAutoFit/>
          </a:bodyPr>
          <a:lstStyle/>
          <a:p>
            <a:pPr algn="r"/>
            <a:r>
              <a:rPr lang="en-US" sz="5400" dirty="0" smtClean="0">
                <a:latin typeface="+mj-lt"/>
              </a:rPr>
              <a:t>124,227 </a:t>
            </a:r>
            <a:endParaRPr lang="en-US" sz="5400" dirty="0">
              <a:latin typeface="+mj-lt"/>
            </a:endParaRPr>
          </a:p>
        </p:txBody>
      </p:sp>
      <p:sp>
        <p:nvSpPr>
          <p:cNvPr id="8" name="TextBox 7"/>
          <p:cNvSpPr txBox="1"/>
          <p:nvPr/>
        </p:nvSpPr>
        <p:spPr>
          <a:xfrm>
            <a:off x="593670" y="2023095"/>
            <a:ext cx="3289110" cy="276999"/>
          </a:xfrm>
          <a:prstGeom prst="rect">
            <a:avLst/>
          </a:prstGeom>
          <a:noFill/>
        </p:spPr>
        <p:txBody>
          <a:bodyPr wrap="square" rtlCol="0">
            <a:spAutoFit/>
          </a:bodyPr>
          <a:lstStyle/>
          <a:p>
            <a:pPr algn="r"/>
            <a:r>
              <a:rPr lang="en-US" sz="1200" dirty="0" smtClean="0">
                <a:solidFill>
                  <a:schemeClr val="accent5"/>
                </a:solidFill>
                <a:latin typeface="+mj-lt"/>
              </a:rPr>
              <a:t>DEGREES &amp; CERTIFICATES AWARDED IN 2021</a:t>
            </a:r>
            <a:endParaRPr lang="en-US" sz="1200" dirty="0">
              <a:solidFill>
                <a:schemeClr val="accent5"/>
              </a:solidFill>
              <a:latin typeface="+mj-lt"/>
            </a:endParaRPr>
          </a:p>
        </p:txBody>
      </p:sp>
      <p:sp>
        <p:nvSpPr>
          <p:cNvPr id="9" name="TextBox 8"/>
          <p:cNvSpPr txBox="1"/>
          <p:nvPr/>
        </p:nvSpPr>
        <p:spPr>
          <a:xfrm>
            <a:off x="798385" y="2322547"/>
            <a:ext cx="3084395" cy="923330"/>
          </a:xfrm>
          <a:prstGeom prst="rect">
            <a:avLst/>
          </a:prstGeom>
          <a:noFill/>
        </p:spPr>
        <p:txBody>
          <a:bodyPr wrap="square" rtlCol="0">
            <a:spAutoFit/>
          </a:bodyPr>
          <a:lstStyle/>
          <a:p>
            <a:pPr algn="r"/>
            <a:r>
              <a:rPr lang="en-US" sz="5400" dirty="0" smtClean="0">
                <a:solidFill>
                  <a:schemeClr val="accent1">
                    <a:lumMod val="75000"/>
                  </a:schemeClr>
                </a:solidFill>
                <a:latin typeface="+mj-lt"/>
              </a:rPr>
              <a:t>517,438</a:t>
            </a:r>
            <a:endParaRPr lang="en-US" sz="5400" dirty="0">
              <a:solidFill>
                <a:schemeClr val="accent1">
                  <a:lumMod val="75000"/>
                </a:schemeClr>
              </a:solidFill>
              <a:latin typeface="+mj-lt"/>
            </a:endParaRPr>
          </a:p>
        </p:txBody>
      </p:sp>
      <p:sp>
        <p:nvSpPr>
          <p:cNvPr id="10" name="TextBox 9"/>
          <p:cNvSpPr txBox="1"/>
          <p:nvPr/>
        </p:nvSpPr>
        <p:spPr>
          <a:xfrm>
            <a:off x="1222707" y="3101010"/>
            <a:ext cx="2660073" cy="276999"/>
          </a:xfrm>
          <a:prstGeom prst="rect">
            <a:avLst/>
          </a:prstGeom>
          <a:noFill/>
        </p:spPr>
        <p:txBody>
          <a:bodyPr wrap="square" rtlCol="0">
            <a:spAutoFit/>
          </a:bodyPr>
          <a:lstStyle/>
          <a:p>
            <a:pPr algn="r"/>
            <a:r>
              <a:rPr lang="en-US" sz="1200" dirty="0" smtClean="0">
                <a:solidFill>
                  <a:schemeClr val="accent5"/>
                </a:solidFill>
                <a:latin typeface="+mj-lt"/>
              </a:rPr>
              <a:t>ENROLLED FALL 2021</a:t>
            </a:r>
            <a:endParaRPr lang="en-US" sz="900" dirty="0">
              <a:solidFill>
                <a:schemeClr val="accent5"/>
              </a:solidFill>
              <a:latin typeface="+mj-lt"/>
            </a:endParaRPr>
          </a:p>
        </p:txBody>
      </p:sp>
      <p:sp>
        <p:nvSpPr>
          <p:cNvPr id="11" name="TextBox 10"/>
          <p:cNvSpPr txBox="1"/>
          <p:nvPr/>
        </p:nvSpPr>
        <p:spPr>
          <a:xfrm>
            <a:off x="354110" y="3495380"/>
            <a:ext cx="3528670" cy="923330"/>
          </a:xfrm>
          <a:prstGeom prst="rect">
            <a:avLst/>
          </a:prstGeom>
          <a:noFill/>
        </p:spPr>
        <p:txBody>
          <a:bodyPr wrap="square" rtlCol="0">
            <a:spAutoFit/>
          </a:bodyPr>
          <a:lstStyle/>
          <a:p>
            <a:pPr algn="r"/>
            <a:r>
              <a:rPr lang="en-US" sz="5400" dirty="0" smtClean="0">
                <a:latin typeface="+mj-lt"/>
              </a:rPr>
              <a:t>$10 billion</a:t>
            </a:r>
            <a:endParaRPr lang="en-US" sz="5400" dirty="0">
              <a:latin typeface="+mj-lt"/>
            </a:endParaRPr>
          </a:p>
        </p:txBody>
      </p:sp>
      <p:sp>
        <p:nvSpPr>
          <p:cNvPr id="12" name="TextBox 11"/>
          <p:cNvSpPr txBox="1"/>
          <p:nvPr/>
        </p:nvSpPr>
        <p:spPr>
          <a:xfrm>
            <a:off x="81879" y="4264821"/>
            <a:ext cx="3800901" cy="276999"/>
          </a:xfrm>
          <a:prstGeom prst="rect">
            <a:avLst/>
          </a:prstGeom>
          <a:noFill/>
        </p:spPr>
        <p:txBody>
          <a:bodyPr wrap="square" rtlCol="0">
            <a:spAutoFit/>
          </a:bodyPr>
          <a:lstStyle/>
          <a:p>
            <a:pPr algn="r"/>
            <a:r>
              <a:rPr lang="en-US" sz="1200" dirty="0" smtClean="0">
                <a:solidFill>
                  <a:schemeClr val="accent5"/>
                </a:solidFill>
                <a:latin typeface="+mj-lt"/>
              </a:rPr>
              <a:t> ANNUAL HIGHER EDUCATION EXPENDITURES </a:t>
            </a:r>
          </a:p>
        </p:txBody>
      </p:sp>
      <p:sp>
        <p:nvSpPr>
          <p:cNvPr id="13" name="TextBox 12"/>
          <p:cNvSpPr txBox="1"/>
          <p:nvPr/>
        </p:nvSpPr>
        <p:spPr>
          <a:xfrm>
            <a:off x="4724400" y="1165454"/>
            <a:ext cx="3621205" cy="923330"/>
          </a:xfrm>
          <a:prstGeom prst="rect">
            <a:avLst/>
          </a:prstGeom>
          <a:noFill/>
        </p:spPr>
        <p:txBody>
          <a:bodyPr wrap="square" rtlCol="0">
            <a:spAutoFit/>
          </a:bodyPr>
          <a:lstStyle/>
          <a:p>
            <a:pPr algn="r"/>
            <a:r>
              <a:rPr lang="en-US" sz="5400" dirty="0" smtClean="0">
                <a:latin typeface="+mj-lt"/>
              </a:rPr>
              <a:t>70.5%</a:t>
            </a:r>
            <a:endParaRPr lang="en-US" sz="5400" baseline="30000" dirty="0">
              <a:latin typeface="+mj-lt"/>
            </a:endParaRPr>
          </a:p>
        </p:txBody>
      </p:sp>
      <p:sp>
        <p:nvSpPr>
          <p:cNvPr id="14" name="TextBox 13"/>
          <p:cNvSpPr txBox="1"/>
          <p:nvPr/>
        </p:nvSpPr>
        <p:spPr>
          <a:xfrm>
            <a:off x="4486084" y="2023095"/>
            <a:ext cx="3859522" cy="276999"/>
          </a:xfrm>
          <a:prstGeom prst="rect">
            <a:avLst/>
          </a:prstGeom>
          <a:noFill/>
        </p:spPr>
        <p:txBody>
          <a:bodyPr wrap="square" rtlCol="0">
            <a:spAutoFit/>
          </a:bodyPr>
          <a:lstStyle/>
          <a:p>
            <a:pPr algn="r"/>
            <a:r>
              <a:rPr lang="en-US" sz="1200" dirty="0" smtClean="0">
                <a:solidFill>
                  <a:schemeClr val="accent5"/>
                </a:solidFill>
                <a:latin typeface="+mj-lt"/>
              </a:rPr>
              <a:t>PUBLIC FOUR-YEAR GRADUATION RATE (2</a:t>
            </a:r>
            <a:r>
              <a:rPr lang="en-US" sz="1200" baseline="30000" dirty="0" smtClean="0">
                <a:solidFill>
                  <a:schemeClr val="accent5"/>
                </a:solidFill>
                <a:latin typeface="+mj-lt"/>
              </a:rPr>
              <a:t>nd</a:t>
            </a:r>
            <a:r>
              <a:rPr lang="en-US" sz="1200" dirty="0" smtClean="0">
                <a:solidFill>
                  <a:schemeClr val="accent5"/>
                </a:solidFill>
                <a:latin typeface="+mj-lt"/>
              </a:rPr>
              <a:t> IN NATION)</a:t>
            </a:r>
            <a:endParaRPr lang="en-US" sz="1200" dirty="0">
              <a:solidFill>
                <a:schemeClr val="accent5"/>
              </a:solidFill>
              <a:latin typeface="+mj-lt"/>
            </a:endParaRPr>
          </a:p>
        </p:txBody>
      </p:sp>
      <p:sp>
        <p:nvSpPr>
          <p:cNvPr id="15" name="TextBox 14"/>
          <p:cNvSpPr txBox="1"/>
          <p:nvPr/>
        </p:nvSpPr>
        <p:spPr>
          <a:xfrm>
            <a:off x="4145972" y="2331569"/>
            <a:ext cx="4199633" cy="923330"/>
          </a:xfrm>
          <a:prstGeom prst="rect">
            <a:avLst/>
          </a:prstGeom>
          <a:noFill/>
        </p:spPr>
        <p:txBody>
          <a:bodyPr wrap="square" rtlCol="0">
            <a:spAutoFit/>
          </a:bodyPr>
          <a:lstStyle/>
          <a:p>
            <a:pPr algn="r"/>
            <a:r>
              <a:rPr lang="en-US" sz="5400" dirty="0" smtClean="0">
                <a:solidFill>
                  <a:schemeClr val="accent1">
                    <a:lumMod val="75000"/>
                  </a:schemeClr>
                </a:solidFill>
                <a:latin typeface="+mj-lt"/>
              </a:rPr>
              <a:t>$51,897 </a:t>
            </a:r>
            <a:endParaRPr lang="en-US" sz="5400" dirty="0">
              <a:solidFill>
                <a:schemeClr val="accent1">
                  <a:lumMod val="75000"/>
                </a:schemeClr>
              </a:solidFill>
              <a:latin typeface="+mj-lt"/>
            </a:endParaRPr>
          </a:p>
        </p:txBody>
      </p:sp>
      <p:sp>
        <p:nvSpPr>
          <p:cNvPr id="16" name="TextBox 15"/>
          <p:cNvSpPr txBox="1"/>
          <p:nvPr/>
        </p:nvSpPr>
        <p:spPr>
          <a:xfrm>
            <a:off x="4229100" y="3116399"/>
            <a:ext cx="4116505" cy="276999"/>
          </a:xfrm>
          <a:prstGeom prst="rect">
            <a:avLst/>
          </a:prstGeom>
          <a:noFill/>
        </p:spPr>
        <p:txBody>
          <a:bodyPr wrap="square" rtlCol="0">
            <a:spAutoFit/>
          </a:bodyPr>
          <a:lstStyle/>
          <a:p>
            <a:pPr algn="r"/>
            <a:r>
              <a:rPr lang="en-US" sz="1200" dirty="0" smtClean="0">
                <a:solidFill>
                  <a:schemeClr val="accent5"/>
                </a:solidFill>
                <a:latin typeface="+mj-lt"/>
              </a:rPr>
              <a:t>MEDIAN WAGES, 5 YEARS AFTER BACHELOR’S DEGREE </a:t>
            </a:r>
            <a:endParaRPr lang="en-US" sz="1200" dirty="0">
              <a:solidFill>
                <a:schemeClr val="accent5"/>
              </a:solidFill>
              <a:latin typeface="+mj-lt"/>
            </a:endParaRPr>
          </a:p>
        </p:txBody>
      </p:sp>
      <p:sp>
        <p:nvSpPr>
          <p:cNvPr id="17" name="TextBox 16"/>
          <p:cNvSpPr txBox="1"/>
          <p:nvPr/>
        </p:nvSpPr>
        <p:spPr>
          <a:xfrm>
            <a:off x="4816935" y="3499208"/>
            <a:ext cx="3528670" cy="923330"/>
          </a:xfrm>
          <a:prstGeom prst="rect">
            <a:avLst/>
          </a:prstGeom>
          <a:noFill/>
        </p:spPr>
        <p:txBody>
          <a:bodyPr wrap="square" rtlCol="0">
            <a:spAutoFit/>
          </a:bodyPr>
          <a:lstStyle/>
          <a:p>
            <a:pPr algn="r"/>
            <a:r>
              <a:rPr lang="en-US" sz="5400" dirty="0" smtClean="0">
                <a:latin typeface="+mj-lt"/>
              </a:rPr>
              <a:t>$30,574</a:t>
            </a:r>
            <a:endParaRPr lang="en-US" sz="5400" dirty="0">
              <a:latin typeface="+mj-lt"/>
            </a:endParaRPr>
          </a:p>
        </p:txBody>
      </p:sp>
      <p:sp>
        <p:nvSpPr>
          <p:cNvPr id="18" name="TextBox 17"/>
          <p:cNvSpPr txBox="1"/>
          <p:nvPr/>
        </p:nvSpPr>
        <p:spPr>
          <a:xfrm>
            <a:off x="3882780" y="4284038"/>
            <a:ext cx="4462826" cy="276999"/>
          </a:xfrm>
          <a:prstGeom prst="rect">
            <a:avLst/>
          </a:prstGeom>
          <a:noFill/>
        </p:spPr>
        <p:txBody>
          <a:bodyPr wrap="square" rtlCol="0">
            <a:spAutoFit/>
          </a:bodyPr>
          <a:lstStyle/>
          <a:p>
            <a:pPr algn="r"/>
            <a:r>
              <a:rPr lang="en-US" sz="1200" dirty="0" smtClean="0">
                <a:solidFill>
                  <a:schemeClr val="accent5"/>
                </a:solidFill>
                <a:latin typeface="+mj-lt"/>
              </a:rPr>
              <a:t> MEDIAN DEBT UPON GRADUATION FOR BACHELOR’S DEGREE </a:t>
            </a:r>
          </a:p>
        </p:txBody>
      </p:sp>
    </p:spTree>
    <p:extLst>
      <p:ext uri="{BB962C8B-B14F-4D97-AF65-F5344CB8AC3E}">
        <p14:creationId xmlns:p14="http://schemas.microsoft.com/office/powerpoint/2010/main" val="409786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4</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0850" y="3331960"/>
            <a:ext cx="805682" cy="733021"/>
          </a:xfrm>
        </p:spPr>
      </p:pic>
      <p:sp>
        <p:nvSpPr>
          <p:cNvPr id="4" name="Title 3"/>
          <p:cNvSpPr>
            <a:spLocks noGrp="1"/>
          </p:cNvSpPr>
          <p:nvPr>
            <p:ph type="title"/>
          </p:nvPr>
        </p:nvSpPr>
        <p:spPr/>
        <p:txBody>
          <a:bodyPr/>
          <a:lstStyle/>
          <a:p>
            <a:r>
              <a:rPr lang="en-US" dirty="0" smtClean="0"/>
              <a:t>Benefit to Individuals &amp; Communities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850" y="2417575"/>
            <a:ext cx="805682" cy="7330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235" y="1393350"/>
            <a:ext cx="805682" cy="733021"/>
          </a:xfrm>
          <a:prstGeom prst="rect">
            <a:avLst/>
          </a:prstGeom>
        </p:spPr>
      </p:pic>
      <p:sp>
        <p:nvSpPr>
          <p:cNvPr id="8" name="TextBox 7"/>
          <p:cNvSpPr txBox="1"/>
          <p:nvPr/>
        </p:nvSpPr>
        <p:spPr>
          <a:xfrm>
            <a:off x="2507409" y="2491699"/>
            <a:ext cx="3610284" cy="584775"/>
          </a:xfrm>
          <a:prstGeom prst="rect">
            <a:avLst/>
          </a:prstGeom>
          <a:noFill/>
        </p:spPr>
        <p:txBody>
          <a:bodyPr wrap="none" rtlCol="0">
            <a:spAutoFit/>
          </a:bodyPr>
          <a:lstStyle/>
          <a:p>
            <a:r>
              <a:rPr lang="en-US" sz="3200" b="1" dirty="0" smtClean="0">
                <a:latin typeface="+mj-lt"/>
              </a:rPr>
              <a:t>79%</a:t>
            </a:r>
            <a:r>
              <a:rPr lang="en-US" dirty="0" smtClean="0"/>
              <a:t>  </a:t>
            </a:r>
            <a:r>
              <a:rPr lang="en-US" b="1" dirty="0" smtClean="0"/>
              <a:t>more likely to volunteer</a:t>
            </a:r>
            <a:endParaRPr lang="en-US" b="1" dirty="0"/>
          </a:p>
        </p:txBody>
      </p:sp>
      <p:sp>
        <p:nvSpPr>
          <p:cNvPr id="9" name="TextBox 8"/>
          <p:cNvSpPr txBox="1"/>
          <p:nvPr/>
        </p:nvSpPr>
        <p:spPr>
          <a:xfrm>
            <a:off x="431321" y="929838"/>
            <a:ext cx="5695790" cy="369332"/>
          </a:xfrm>
          <a:prstGeom prst="rect">
            <a:avLst/>
          </a:prstGeom>
          <a:noFill/>
        </p:spPr>
        <p:txBody>
          <a:bodyPr wrap="none" rtlCol="0">
            <a:spAutoFit/>
          </a:bodyPr>
          <a:lstStyle/>
          <a:p>
            <a:r>
              <a:rPr lang="en-US" dirty="0" smtClean="0">
                <a:solidFill>
                  <a:srgbClr val="000000"/>
                </a:solidFill>
              </a:rPr>
              <a:t>Individuals with an associate degree or higher are….. </a:t>
            </a:r>
            <a:endParaRPr lang="en-US" dirty="0">
              <a:solidFill>
                <a:srgbClr val="000000"/>
              </a:solidFill>
            </a:endParaRPr>
          </a:p>
        </p:txBody>
      </p:sp>
      <p:sp>
        <p:nvSpPr>
          <p:cNvPr id="10" name="TextBox 9"/>
          <p:cNvSpPr txBox="1"/>
          <p:nvPr/>
        </p:nvSpPr>
        <p:spPr>
          <a:xfrm>
            <a:off x="2507408" y="3385316"/>
            <a:ext cx="4527201" cy="584775"/>
          </a:xfrm>
          <a:prstGeom prst="rect">
            <a:avLst/>
          </a:prstGeom>
          <a:noFill/>
        </p:spPr>
        <p:txBody>
          <a:bodyPr wrap="none" rtlCol="0">
            <a:spAutoFit/>
          </a:bodyPr>
          <a:lstStyle/>
          <a:p>
            <a:r>
              <a:rPr lang="en-US" sz="3200" b="1" dirty="0" smtClean="0">
                <a:latin typeface="+mj-lt"/>
              </a:rPr>
              <a:t>30%</a:t>
            </a:r>
            <a:r>
              <a:rPr lang="en-US" dirty="0" smtClean="0">
                <a:latin typeface="+mj-lt"/>
              </a:rPr>
              <a:t>  </a:t>
            </a:r>
            <a:r>
              <a:rPr lang="en-US" b="1" dirty="0" smtClean="0"/>
              <a:t>more likely to vote in an election</a:t>
            </a:r>
            <a:endParaRPr lang="en-US" b="1" dirty="0"/>
          </a:p>
        </p:txBody>
      </p:sp>
      <p:sp>
        <p:nvSpPr>
          <p:cNvPr id="11" name="TextBox 10"/>
          <p:cNvSpPr txBox="1"/>
          <p:nvPr/>
        </p:nvSpPr>
        <p:spPr>
          <a:xfrm>
            <a:off x="2507408" y="1467474"/>
            <a:ext cx="4738798" cy="584775"/>
          </a:xfrm>
          <a:prstGeom prst="rect">
            <a:avLst/>
          </a:prstGeom>
          <a:noFill/>
        </p:spPr>
        <p:txBody>
          <a:bodyPr wrap="none" rtlCol="0">
            <a:spAutoFit/>
          </a:bodyPr>
          <a:lstStyle/>
          <a:p>
            <a:r>
              <a:rPr lang="en-US" sz="3200" b="1" dirty="0" smtClean="0">
                <a:latin typeface="+mj-lt"/>
              </a:rPr>
              <a:t>38%</a:t>
            </a:r>
            <a:r>
              <a:rPr lang="en-US" dirty="0" smtClean="0"/>
              <a:t>  </a:t>
            </a:r>
            <a:r>
              <a:rPr lang="en-US" b="1" dirty="0" smtClean="0"/>
              <a:t>more likely to have health benefits</a:t>
            </a:r>
            <a:endParaRPr lang="en-US" b="1" dirty="0"/>
          </a:p>
        </p:txBody>
      </p:sp>
      <p:sp>
        <p:nvSpPr>
          <p:cNvPr id="12" name="TextBox 11"/>
          <p:cNvSpPr txBox="1"/>
          <p:nvPr/>
        </p:nvSpPr>
        <p:spPr>
          <a:xfrm>
            <a:off x="423873" y="4082245"/>
            <a:ext cx="4956806" cy="369332"/>
          </a:xfrm>
          <a:prstGeom prst="rect">
            <a:avLst/>
          </a:prstGeom>
          <a:noFill/>
        </p:spPr>
        <p:txBody>
          <a:bodyPr wrap="none" rtlCol="0">
            <a:spAutoFit/>
          </a:bodyPr>
          <a:lstStyle/>
          <a:p>
            <a:r>
              <a:rPr lang="en-US" dirty="0" smtClean="0">
                <a:solidFill>
                  <a:srgbClr val="000000"/>
                </a:solidFill>
              </a:rPr>
              <a:t>…than individuals with a high school diploma</a:t>
            </a:r>
            <a:endParaRPr lang="en-US" dirty="0">
              <a:solidFill>
                <a:srgbClr val="000000"/>
              </a:solidFill>
            </a:endParaRPr>
          </a:p>
        </p:txBody>
      </p:sp>
      <p:sp>
        <p:nvSpPr>
          <p:cNvPr id="13" name="Rectangle 12"/>
          <p:cNvSpPr/>
          <p:nvPr/>
        </p:nvSpPr>
        <p:spPr>
          <a:xfrm>
            <a:off x="5701192" y="4446981"/>
            <a:ext cx="3278906" cy="353943"/>
          </a:xfrm>
          <a:prstGeom prst="rect">
            <a:avLst/>
          </a:prstGeom>
        </p:spPr>
        <p:txBody>
          <a:bodyPr wrap="square">
            <a:spAutoFit/>
          </a:bodyPr>
          <a:lstStyle/>
          <a:p>
            <a:r>
              <a:rPr lang="en-US" sz="900" dirty="0">
                <a:solidFill>
                  <a:srgbClr val="000000"/>
                </a:solidFill>
              </a:rPr>
              <a:t>Source: </a:t>
            </a:r>
            <a:r>
              <a:rPr lang="en-US" sz="900" i="1" dirty="0">
                <a:solidFill>
                  <a:srgbClr val="000000"/>
                </a:solidFill>
              </a:rPr>
              <a:t>It’s Not Just the Money, </a:t>
            </a:r>
            <a:r>
              <a:rPr lang="en-US" sz="900" dirty="0">
                <a:solidFill>
                  <a:srgbClr val="000000"/>
                </a:solidFill>
              </a:rPr>
              <a:t>Lumina Foundation </a:t>
            </a:r>
          </a:p>
          <a:p>
            <a:r>
              <a:rPr lang="en-US" sz="800" dirty="0">
                <a:hlinkClick r:id="rId5"/>
              </a:rPr>
              <a:t>https://www.luminafoundation.org/resources/its-not-just-the-money</a:t>
            </a:r>
            <a:r>
              <a:rPr lang="en-US" sz="800" dirty="0"/>
              <a:t> </a:t>
            </a:r>
          </a:p>
        </p:txBody>
      </p:sp>
    </p:spTree>
    <p:extLst>
      <p:ext uri="{BB962C8B-B14F-4D97-AF65-F5344CB8AC3E}">
        <p14:creationId xmlns:p14="http://schemas.microsoft.com/office/powerpoint/2010/main" val="172965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5</a:t>
            </a:fld>
            <a:endParaRPr lang="en-US"/>
          </a:p>
        </p:txBody>
      </p:sp>
      <p:sp>
        <p:nvSpPr>
          <p:cNvPr id="3" name="Content Placeholder 2"/>
          <p:cNvSpPr>
            <a:spLocks noGrp="1"/>
          </p:cNvSpPr>
          <p:nvPr>
            <p:ph idx="1"/>
          </p:nvPr>
        </p:nvSpPr>
        <p:spPr>
          <a:xfrm>
            <a:off x="485582" y="1380805"/>
            <a:ext cx="7953338" cy="3095667"/>
          </a:xfrm>
        </p:spPr>
        <p:txBody>
          <a:bodyPr/>
          <a:lstStyle/>
          <a:p>
            <a:pPr marL="182563" indent="-127000">
              <a:buNone/>
            </a:pPr>
            <a:r>
              <a:rPr lang="en-US" dirty="0" smtClean="0">
                <a:solidFill>
                  <a:schemeClr val="accent1">
                    <a:lumMod val="75000"/>
                  </a:schemeClr>
                </a:solidFill>
              </a:rPr>
              <a:t>“Every dollar spent on public higher education by the state is associated with an additional $1.92 in state revenue and an increment of $21.32 to Virginia’s gross domestic product.”</a:t>
            </a:r>
          </a:p>
          <a:p>
            <a:pPr marL="182880" indent="0">
              <a:buNone/>
            </a:pPr>
            <a:endParaRPr lang="en-US" sz="1400" dirty="0" smtClean="0">
              <a:solidFill>
                <a:schemeClr val="accent1">
                  <a:lumMod val="75000"/>
                </a:schemeClr>
              </a:solidFill>
            </a:endParaRPr>
          </a:p>
          <a:p>
            <a:pPr marL="182880" indent="0">
              <a:buNone/>
            </a:pPr>
            <a:endParaRPr lang="en-US" sz="1400" dirty="0">
              <a:solidFill>
                <a:schemeClr val="accent1">
                  <a:lumMod val="75000"/>
                </a:schemeClr>
              </a:solidFill>
            </a:endParaRPr>
          </a:p>
          <a:p>
            <a:pPr marL="182880" indent="0" algn="r">
              <a:buNone/>
            </a:pPr>
            <a:r>
              <a:rPr lang="en-US" sz="1400" dirty="0" smtClean="0">
                <a:solidFill>
                  <a:schemeClr val="accent1">
                    <a:lumMod val="75000"/>
                  </a:schemeClr>
                </a:solidFill>
              </a:rPr>
              <a:t>	“Study of the Growing Economic Impact of Virginia Public Higher Education”</a:t>
            </a:r>
          </a:p>
          <a:p>
            <a:pPr marL="182880" indent="0" algn="r">
              <a:buNone/>
            </a:pPr>
            <a:r>
              <a:rPr lang="en-US" sz="1400" dirty="0">
                <a:solidFill>
                  <a:schemeClr val="accent1">
                    <a:lumMod val="75000"/>
                  </a:schemeClr>
                </a:solidFill>
              </a:rPr>
              <a:t>	</a:t>
            </a:r>
            <a:r>
              <a:rPr lang="en-US" sz="1400" dirty="0" smtClean="0">
                <a:solidFill>
                  <a:schemeClr val="accent1">
                    <a:lumMod val="75000"/>
                  </a:schemeClr>
                </a:solidFill>
              </a:rPr>
              <a:t>Weldon Cooper Center for Public Service </a:t>
            </a:r>
          </a:p>
          <a:p>
            <a:pPr marL="182880" indent="0" algn="r">
              <a:buNone/>
            </a:pPr>
            <a:r>
              <a:rPr lang="en-US" sz="1400" dirty="0">
                <a:solidFill>
                  <a:schemeClr val="accent1">
                    <a:lumMod val="75000"/>
                  </a:schemeClr>
                </a:solidFill>
              </a:rPr>
              <a:t>	</a:t>
            </a:r>
            <a:r>
              <a:rPr lang="en-US" sz="1400" dirty="0" smtClean="0">
                <a:solidFill>
                  <a:schemeClr val="accent1">
                    <a:lumMod val="75000"/>
                  </a:schemeClr>
                </a:solidFill>
              </a:rPr>
              <a:t>February 2017</a:t>
            </a:r>
            <a:endParaRPr lang="en-US" sz="1400" dirty="0">
              <a:solidFill>
                <a:schemeClr val="accent1">
                  <a:lumMod val="75000"/>
                </a:schemeClr>
              </a:solidFill>
            </a:endParaRPr>
          </a:p>
        </p:txBody>
      </p:sp>
      <p:sp>
        <p:nvSpPr>
          <p:cNvPr id="4" name="Title 3"/>
          <p:cNvSpPr>
            <a:spLocks noGrp="1"/>
          </p:cNvSpPr>
          <p:nvPr>
            <p:ph type="title"/>
          </p:nvPr>
        </p:nvSpPr>
        <p:spPr/>
        <p:txBody>
          <a:bodyPr/>
          <a:lstStyle/>
          <a:p>
            <a:r>
              <a:rPr lang="en-US" dirty="0" smtClean="0"/>
              <a:t>State Return in Investment</a:t>
            </a:r>
            <a:endParaRPr lang="en-US" dirty="0"/>
          </a:p>
        </p:txBody>
      </p:sp>
    </p:spTree>
    <p:extLst>
      <p:ext uri="{BB962C8B-B14F-4D97-AF65-F5344CB8AC3E}">
        <p14:creationId xmlns:p14="http://schemas.microsoft.com/office/powerpoint/2010/main" val="156366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6</a:t>
            </a:fld>
            <a:endParaRPr lang="en-US"/>
          </a:p>
        </p:txBody>
      </p:sp>
      <p:sp>
        <p:nvSpPr>
          <p:cNvPr id="4" name="Title 3"/>
          <p:cNvSpPr>
            <a:spLocks noGrp="1"/>
          </p:cNvSpPr>
          <p:nvPr>
            <p:ph type="title"/>
          </p:nvPr>
        </p:nvSpPr>
        <p:spPr>
          <a:xfrm>
            <a:off x="146304" y="215258"/>
            <a:ext cx="8540496" cy="609600"/>
          </a:xfrm>
        </p:spPr>
        <p:txBody>
          <a:bodyPr/>
          <a:lstStyle/>
          <a:p>
            <a:r>
              <a:rPr lang="en-US" dirty="0" smtClean="0"/>
              <a:t>Governance Roles in Higher Education</a:t>
            </a:r>
            <a:endParaRPr lang="en-US" dirty="0"/>
          </a:p>
        </p:txBody>
      </p:sp>
      <p:pic>
        <p:nvPicPr>
          <p:cNvPr id="6" name="Picture 5"/>
          <p:cNvPicPr>
            <a:picLocks noChangeAspect="1"/>
          </p:cNvPicPr>
          <p:nvPr/>
        </p:nvPicPr>
        <p:blipFill>
          <a:blip r:embed="rId2"/>
          <a:stretch>
            <a:fillRect/>
          </a:stretch>
        </p:blipFill>
        <p:spPr>
          <a:xfrm>
            <a:off x="450851" y="2546819"/>
            <a:ext cx="5920838" cy="1761052"/>
          </a:xfrm>
          <a:prstGeom prst="rect">
            <a:avLst/>
          </a:prstGeom>
        </p:spPr>
      </p:pic>
      <p:pic>
        <p:nvPicPr>
          <p:cNvPr id="3" name="Picture 2"/>
          <p:cNvPicPr>
            <a:picLocks noChangeAspect="1"/>
          </p:cNvPicPr>
          <p:nvPr/>
        </p:nvPicPr>
        <p:blipFill>
          <a:blip r:embed="rId3"/>
          <a:stretch>
            <a:fillRect/>
          </a:stretch>
        </p:blipFill>
        <p:spPr>
          <a:xfrm>
            <a:off x="450851" y="1135811"/>
            <a:ext cx="6274986" cy="1231954"/>
          </a:xfrm>
          <a:prstGeom prst="rect">
            <a:avLst/>
          </a:prstGeom>
        </p:spPr>
      </p:pic>
      <p:sp>
        <p:nvSpPr>
          <p:cNvPr id="5" name="TextBox 4"/>
          <p:cNvSpPr txBox="1"/>
          <p:nvPr/>
        </p:nvSpPr>
        <p:spPr>
          <a:xfrm>
            <a:off x="1564913" y="2362153"/>
            <a:ext cx="341826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93471" y="2246110"/>
            <a:ext cx="202518" cy="30070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5762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7</a:t>
            </a:fld>
            <a:endParaRPr lang="en-US"/>
          </a:p>
        </p:txBody>
      </p:sp>
      <p:sp>
        <p:nvSpPr>
          <p:cNvPr id="4" name="Title 3"/>
          <p:cNvSpPr>
            <a:spLocks noGrp="1"/>
          </p:cNvSpPr>
          <p:nvPr>
            <p:ph type="title"/>
          </p:nvPr>
        </p:nvSpPr>
        <p:spPr>
          <a:xfrm>
            <a:off x="146304" y="215258"/>
            <a:ext cx="8540496" cy="609600"/>
          </a:xfrm>
        </p:spPr>
        <p:txBody>
          <a:bodyPr/>
          <a:lstStyle/>
          <a:p>
            <a:r>
              <a:rPr lang="en-US" dirty="0" smtClean="0"/>
              <a:t>Governance Roles in Higher Education</a:t>
            </a:r>
            <a:endParaRPr lang="en-US" dirty="0"/>
          </a:p>
        </p:txBody>
      </p:sp>
      <p:pic>
        <p:nvPicPr>
          <p:cNvPr id="3" name="Picture 2"/>
          <p:cNvPicPr>
            <a:picLocks noChangeAspect="1"/>
          </p:cNvPicPr>
          <p:nvPr/>
        </p:nvPicPr>
        <p:blipFill>
          <a:blip r:embed="rId2"/>
          <a:stretch>
            <a:fillRect/>
          </a:stretch>
        </p:blipFill>
        <p:spPr>
          <a:xfrm>
            <a:off x="927286" y="1020856"/>
            <a:ext cx="6387914" cy="1981846"/>
          </a:xfrm>
          <a:prstGeom prst="rect">
            <a:avLst/>
          </a:prstGeom>
        </p:spPr>
      </p:pic>
      <p:pic>
        <p:nvPicPr>
          <p:cNvPr id="7" name="Picture 6"/>
          <p:cNvPicPr>
            <a:picLocks noChangeAspect="1"/>
          </p:cNvPicPr>
          <p:nvPr/>
        </p:nvPicPr>
        <p:blipFill>
          <a:blip r:embed="rId3"/>
          <a:stretch>
            <a:fillRect/>
          </a:stretch>
        </p:blipFill>
        <p:spPr>
          <a:xfrm>
            <a:off x="927286" y="2801997"/>
            <a:ext cx="5625914" cy="1920384"/>
          </a:xfrm>
          <a:prstGeom prst="rect">
            <a:avLst/>
          </a:prstGeom>
        </p:spPr>
      </p:pic>
    </p:spTree>
    <p:extLst>
      <p:ext uri="{BB962C8B-B14F-4D97-AF65-F5344CB8AC3E}">
        <p14:creationId xmlns:p14="http://schemas.microsoft.com/office/powerpoint/2010/main" val="314549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E195D4-3F35-4E05-B500-7E7FD17C6DB3}" type="slidenum">
              <a:rPr lang="en-US" smtClean="0"/>
              <a:t>8</a:t>
            </a:fld>
            <a:endParaRPr lang="en-US"/>
          </a:p>
        </p:txBody>
      </p:sp>
      <p:sp>
        <p:nvSpPr>
          <p:cNvPr id="4" name="Title 3"/>
          <p:cNvSpPr>
            <a:spLocks noGrp="1"/>
          </p:cNvSpPr>
          <p:nvPr>
            <p:ph type="title"/>
          </p:nvPr>
        </p:nvSpPr>
        <p:spPr>
          <a:xfrm>
            <a:off x="146304" y="215258"/>
            <a:ext cx="8540496" cy="609600"/>
          </a:xfrm>
        </p:spPr>
        <p:txBody>
          <a:bodyPr>
            <a:noAutofit/>
          </a:bodyPr>
          <a:lstStyle/>
          <a:p>
            <a:r>
              <a:rPr lang="en-US" dirty="0"/>
              <a:t>Governance Roles in Higher Education</a:t>
            </a:r>
          </a:p>
        </p:txBody>
      </p:sp>
      <p:sp>
        <p:nvSpPr>
          <p:cNvPr id="3" name="TextBox 2"/>
          <p:cNvSpPr txBox="1"/>
          <p:nvPr/>
        </p:nvSpPr>
        <p:spPr>
          <a:xfrm>
            <a:off x="846780" y="1176737"/>
            <a:ext cx="2681632" cy="430887"/>
          </a:xfrm>
          <a:prstGeom prst="rect">
            <a:avLst/>
          </a:prstGeom>
          <a:noFill/>
        </p:spPr>
        <p:txBody>
          <a:bodyPr wrap="none" rtlCol="0">
            <a:spAutoFit/>
          </a:bodyPr>
          <a:lstStyle/>
          <a:p>
            <a:r>
              <a:rPr lang="en-US" sz="2200" dirty="0" smtClean="0">
                <a:solidFill>
                  <a:schemeClr val="bg2">
                    <a:lumMod val="60000"/>
                    <a:lumOff val="40000"/>
                  </a:schemeClr>
                </a:solidFill>
                <a:latin typeface="+mj-lt"/>
              </a:rPr>
              <a:t>STATE COMMITTEES</a:t>
            </a:r>
            <a:endParaRPr lang="en-US" sz="2200" dirty="0">
              <a:solidFill>
                <a:schemeClr val="bg2">
                  <a:lumMod val="60000"/>
                  <a:lumOff val="40000"/>
                </a:schemeClr>
              </a:solidFill>
              <a:latin typeface="+mj-lt"/>
            </a:endParaRPr>
          </a:p>
        </p:txBody>
      </p:sp>
      <p:sp>
        <p:nvSpPr>
          <p:cNvPr id="6" name="Content Placeholder 5"/>
          <p:cNvSpPr>
            <a:spLocks noGrp="1"/>
          </p:cNvSpPr>
          <p:nvPr>
            <p:ph idx="1"/>
          </p:nvPr>
        </p:nvSpPr>
        <p:spPr>
          <a:xfrm>
            <a:off x="644652" y="1690868"/>
            <a:ext cx="5908548" cy="1502038"/>
          </a:xfrm>
        </p:spPr>
        <p:txBody>
          <a:bodyPr>
            <a:normAutofit fontScale="85000" lnSpcReduction="20000"/>
          </a:bodyPr>
          <a:lstStyle/>
          <a:p>
            <a:pPr>
              <a:lnSpc>
                <a:spcPct val="120000"/>
              </a:lnSpc>
            </a:pPr>
            <a:r>
              <a:rPr lang="en-US" sz="2000" dirty="0"/>
              <a:t>Six Person Operating Advisory Committee (</a:t>
            </a:r>
            <a:r>
              <a:rPr lang="en-US" sz="2000" dirty="0" err="1"/>
              <a:t>OpSix</a:t>
            </a:r>
            <a:r>
              <a:rPr lang="en-US" sz="2000" dirty="0"/>
              <a:t>) reviews </a:t>
            </a:r>
            <a:r>
              <a:rPr lang="en-US" sz="2000" dirty="0" smtClean="0"/>
              <a:t>and provides </a:t>
            </a:r>
            <a:r>
              <a:rPr lang="en-US" sz="2000" dirty="0"/>
              <a:t>feedback on institutions’ six-year operating </a:t>
            </a:r>
            <a:r>
              <a:rPr lang="en-US" sz="2000" dirty="0" smtClean="0"/>
              <a:t>plans</a:t>
            </a:r>
            <a:br>
              <a:rPr lang="en-US" sz="2000" dirty="0" smtClean="0"/>
            </a:br>
            <a:endParaRPr lang="en-US" sz="2000" dirty="0"/>
          </a:p>
          <a:p>
            <a:r>
              <a:rPr lang="en-US" sz="2000" dirty="0"/>
              <a:t>Six-Year Capital Outlay Plan Advisory Committee (6PAC) </a:t>
            </a:r>
            <a:r>
              <a:rPr lang="en-US" sz="2000" dirty="0" smtClean="0"/>
              <a:t>reviews institutions</a:t>
            </a:r>
            <a:r>
              <a:rPr lang="en-US" sz="2000" dirty="0"/>
              <a:t>’ six-year capital plans and makes recommendations to </a:t>
            </a:r>
            <a:r>
              <a:rPr lang="en-US" sz="2000" dirty="0" smtClean="0"/>
              <a:t>The </a:t>
            </a:r>
            <a:r>
              <a:rPr lang="en-US" sz="2000" dirty="0"/>
              <a:t>General Assembly</a:t>
            </a:r>
            <a:endParaRPr lang="en-US" sz="2000" dirty="0"/>
          </a:p>
        </p:txBody>
      </p:sp>
    </p:spTree>
    <p:extLst>
      <p:ext uri="{BB962C8B-B14F-4D97-AF65-F5344CB8AC3E}">
        <p14:creationId xmlns:p14="http://schemas.microsoft.com/office/powerpoint/2010/main" val="216767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4E195D4-3F35-4E05-B500-7E7FD17C6DB3}" type="slidenum">
              <a:rPr lang="en-US" smtClean="0"/>
              <a:t>9</a:t>
            </a:fld>
            <a:endParaRPr lang="en-US"/>
          </a:p>
        </p:txBody>
      </p:sp>
      <p:sp>
        <p:nvSpPr>
          <p:cNvPr id="4" name="Title 3"/>
          <p:cNvSpPr>
            <a:spLocks noGrp="1"/>
          </p:cNvSpPr>
          <p:nvPr>
            <p:ph type="title"/>
          </p:nvPr>
        </p:nvSpPr>
        <p:spPr>
          <a:xfrm>
            <a:off x="146304" y="215258"/>
            <a:ext cx="8488332" cy="609600"/>
          </a:xfrm>
        </p:spPr>
        <p:txBody>
          <a:bodyPr/>
          <a:lstStyle/>
          <a:p>
            <a:r>
              <a:rPr lang="en-US" dirty="0" smtClean="0"/>
              <a:t>State Council of Higher Education</a:t>
            </a:r>
            <a:endParaRPr lang="en-US" dirty="0"/>
          </a:p>
        </p:txBody>
      </p:sp>
      <p:sp>
        <p:nvSpPr>
          <p:cNvPr id="5" name="Text Placeholder 4"/>
          <p:cNvSpPr>
            <a:spLocks noGrp="1"/>
          </p:cNvSpPr>
          <p:nvPr>
            <p:ph type="body" sz="quarter" idx="13"/>
          </p:nvPr>
        </p:nvSpPr>
        <p:spPr>
          <a:xfrm>
            <a:off x="236537" y="1108650"/>
            <a:ext cx="8450263" cy="2941638"/>
          </a:xfrm>
        </p:spPr>
        <p:txBody>
          <a:bodyPr>
            <a:normAutofit lnSpcReduction="10000"/>
          </a:bodyPr>
          <a:lstStyle/>
          <a:p>
            <a:r>
              <a:rPr lang="en-US" sz="2800" dirty="0" smtClean="0"/>
              <a:t>Coordinating body for Virginia higher education</a:t>
            </a:r>
          </a:p>
          <a:p>
            <a:pPr lvl="1"/>
            <a:r>
              <a:rPr lang="en-US" sz="2000" dirty="0" smtClean="0"/>
              <a:t>Approval authority for certain academic matters at public institutions</a:t>
            </a:r>
          </a:p>
          <a:p>
            <a:pPr lvl="1"/>
            <a:r>
              <a:rPr lang="en-US" sz="2000" dirty="0" smtClean="0"/>
              <a:t>Advisory services to certain private, nonprofit institutions</a:t>
            </a:r>
          </a:p>
          <a:p>
            <a:pPr lvl="1"/>
            <a:r>
              <a:rPr lang="en-US" sz="2000" dirty="0" smtClean="0"/>
              <a:t>Regulatory authority for certain private, for-profit and out-of-state institutions</a:t>
            </a:r>
          </a:p>
          <a:p>
            <a:pPr marL="457200" lvl="1" indent="0">
              <a:buNone/>
            </a:pPr>
            <a:endParaRPr lang="en-US" sz="1000" dirty="0" smtClean="0"/>
          </a:p>
          <a:p>
            <a:r>
              <a:rPr lang="en-US" sz="2800" dirty="0" smtClean="0"/>
              <a:t>Various specific statutory duties, including</a:t>
            </a:r>
          </a:p>
          <a:p>
            <a:pPr lvl="1"/>
            <a:r>
              <a:rPr lang="en-US" sz="2000" dirty="0" smtClean="0"/>
              <a:t>“Educational programs” for appointees to public institutions’ governing boards</a:t>
            </a:r>
          </a:p>
          <a:p>
            <a:pPr lvl="1"/>
            <a:r>
              <a:rPr lang="en-US" sz="2000" dirty="0" smtClean="0"/>
              <a:t>Statewide strategic plan, at least every six years</a:t>
            </a:r>
            <a:endParaRPr lang="en-US" sz="2000" dirty="0"/>
          </a:p>
        </p:txBody>
      </p:sp>
    </p:spTree>
    <p:extLst>
      <p:ext uri="{BB962C8B-B14F-4D97-AF65-F5344CB8AC3E}">
        <p14:creationId xmlns:p14="http://schemas.microsoft.com/office/powerpoint/2010/main" val="1816737132"/>
      </p:ext>
    </p:extLst>
  </p:cSld>
  <p:clrMapOvr>
    <a:masterClrMapping/>
  </p:clrMapOvr>
</p:sld>
</file>

<file path=ppt/theme/theme1.xml><?xml version="1.0" encoding="utf-8"?>
<a:theme xmlns:a="http://schemas.openxmlformats.org/drawingml/2006/main" name="SCHEV PPT Template">
  <a:themeElements>
    <a:clrScheme name="SCHEVTheme">
      <a:dk1>
        <a:srgbClr val="20558A"/>
      </a:dk1>
      <a:lt1>
        <a:srgbClr val="FFFFFF"/>
      </a:lt1>
      <a:dk2>
        <a:srgbClr val="293E6B"/>
      </a:dk2>
      <a:lt2>
        <a:srgbClr val="6F90B8"/>
      </a:lt2>
      <a:accent1>
        <a:srgbClr val="6F90B8"/>
      </a:accent1>
      <a:accent2>
        <a:srgbClr val="9BBBB0"/>
      </a:accent2>
      <a:accent3>
        <a:srgbClr val="E6A158"/>
      </a:accent3>
      <a:accent4>
        <a:srgbClr val="C9292D"/>
      </a:accent4>
      <a:accent5>
        <a:srgbClr val="747679"/>
      </a:accent5>
      <a:accent6>
        <a:srgbClr val="87741E"/>
      </a:accent6>
      <a:hlink>
        <a:srgbClr val="0070C0"/>
      </a:hlink>
      <a:folHlink>
        <a:srgbClr val="20558A"/>
      </a:folHlink>
    </a:clrScheme>
    <a:fontScheme name="SCHEV Fonts">
      <a:majorFont>
        <a:latin typeface="Franklin Gothic Demi"/>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LongPPTTemplate">
  <a:themeElements>
    <a:clrScheme name="SCHEVTheme">
      <a:dk1>
        <a:srgbClr val="20558A"/>
      </a:dk1>
      <a:lt1>
        <a:srgbClr val="FFFFFF"/>
      </a:lt1>
      <a:dk2>
        <a:srgbClr val="293E6B"/>
      </a:dk2>
      <a:lt2>
        <a:srgbClr val="9BBBB0"/>
      </a:lt2>
      <a:accent1>
        <a:srgbClr val="20558A"/>
      </a:accent1>
      <a:accent2>
        <a:srgbClr val="6F90B8"/>
      </a:accent2>
      <a:accent3>
        <a:srgbClr val="9BBBB0"/>
      </a:accent3>
      <a:accent4>
        <a:srgbClr val="E6A158"/>
      </a:accent4>
      <a:accent5>
        <a:srgbClr val="747679"/>
      </a:accent5>
      <a:accent6>
        <a:srgbClr val="C9292D"/>
      </a:accent6>
      <a:hlink>
        <a:srgbClr val="0070C0"/>
      </a:hlink>
      <a:folHlink>
        <a:srgbClr val="20558A"/>
      </a:folHlink>
    </a:clrScheme>
    <a:fontScheme name="SCHEV Fonts">
      <a:majorFont>
        <a:latin typeface="Franklin Gothic Demi"/>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HEV169TemplatePLAIN.potx" id="{BD2B39EB-24C0-428A-A65B-F9BCCB2DCD4C}" vid="{E82B1582-020D-4661-BDC6-6554E532BF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BoardSettings xmlns="https://onboard.passageways.com/OnBoardSettings"/>
</file>

<file path=customXml/itemProps1.xml><?xml version="1.0" encoding="utf-8"?>
<ds:datastoreItem xmlns:ds="http://schemas.openxmlformats.org/officeDocument/2006/customXml" ds:itemID="{3D471BA7-B961-433B-9769-DDAF6B9918DF}">
  <ds:schemaRefs>
    <ds:schemaRef ds:uri="https://onboard.passageways.com/OnBoardSettings"/>
  </ds:schemaRefs>
</ds:datastoreItem>
</file>

<file path=docProps/app.xml><?xml version="1.0" encoding="utf-8"?>
<Properties xmlns="http://schemas.openxmlformats.org/officeDocument/2006/extended-properties" xmlns:vt="http://schemas.openxmlformats.org/officeDocument/2006/docPropsVTypes">
  <Template/>
  <TotalTime>13967</TotalTime>
  <Words>1428</Words>
  <Application>Microsoft Office PowerPoint</Application>
  <PresentationFormat>On-screen Show (16:9)</PresentationFormat>
  <Paragraphs>241</Paragraphs>
  <Slides>23</Slides>
  <Notes>2</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SimSun</vt:lpstr>
      <vt:lpstr>Arial</vt:lpstr>
      <vt:lpstr>Calibri</vt:lpstr>
      <vt:lpstr>Franklin Gothic Book</vt:lpstr>
      <vt:lpstr>Franklin Gothic Demi</vt:lpstr>
      <vt:lpstr>Franklin Gothic Demi Cond</vt:lpstr>
      <vt:lpstr>Franklin Gothic Medium</vt:lpstr>
      <vt:lpstr>Franklin Gothic Medium Cond</vt:lpstr>
      <vt:lpstr>Palatino Linotype</vt:lpstr>
      <vt:lpstr>Symbol</vt:lpstr>
      <vt:lpstr>Times New Roman</vt:lpstr>
      <vt:lpstr>SCHEV PPT Template</vt:lpstr>
      <vt:lpstr>169LongPPTTemplate</vt:lpstr>
      <vt:lpstr>PowerPoint Presentation</vt:lpstr>
      <vt:lpstr>Virginia Higher Education Landscape</vt:lpstr>
      <vt:lpstr>Virginia Higher Education Landscape</vt:lpstr>
      <vt:lpstr>Benefit to Individuals &amp; Communities</vt:lpstr>
      <vt:lpstr>State Return in Investment</vt:lpstr>
      <vt:lpstr>Governance Roles in Higher Education</vt:lpstr>
      <vt:lpstr>Governance Roles in Higher Education</vt:lpstr>
      <vt:lpstr>Governance Roles in Higher Education</vt:lpstr>
      <vt:lpstr>State Council of Higher Education</vt:lpstr>
      <vt:lpstr>Educational Programs for New Boardmembers</vt:lpstr>
      <vt:lpstr>2022 Educational Program (Orientation)</vt:lpstr>
      <vt:lpstr>2022 Educational Program (Orientation)</vt:lpstr>
      <vt:lpstr>Statewide Strategic Plan</vt:lpstr>
      <vt:lpstr>“Pathways to Opportunity: The Virginia Plan”</vt:lpstr>
      <vt:lpstr>Goals of “Pathways to Opportunity”</vt:lpstr>
      <vt:lpstr>Goal 1: Equitable – Close Gaps </vt:lpstr>
      <vt:lpstr>Goal 2: Affordable – Lower Costs</vt:lpstr>
      <vt:lpstr>Goal 3: Transformative – Expand Prosperity </vt:lpstr>
      <vt:lpstr>Measuring Success</vt:lpstr>
      <vt:lpstr>What are our Strengths and Challenges?</vt:lpstr>
      <vt:lpstr>What are our Strengths and Challenges?</vt:lpstr>
      <vt:lpstr>What are our Strengths and Challenges?</vt:lpstr>
      <vt:lpstr>Considerations of Public-institution Boards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SCHEV PPT Template</dc:title>
  <dc:creator>gsx47494</dc:creator>
  <cp:lastModifiedBy>VITA Program</cp:lastModifiedBy>
  <cp:revision>102</cp:revision>
  <cp:lastPrinted>2019-10-03T15:52:56Z</cp:lastPrinted>
  <dcterms:created xsi:type="dcterms:W3CDTF">2017-02-06T13:53:50Z</dcterms:created>
  <dcterms:modified xsi:type="dcterms:W3CDTF">2022-10-18T15:53:27Z</dcterms:modified>
</cp:coreProperties>
</file>