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2" r:id="rId10"/>
    <p:sldId id="261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5"/>
  </p:normalViewPr>
  <p:slideViewPr>
    <p:cSldViewPr snapToGrid="0"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Need to decide if we like this slide or slide #2 better</a:t>
            </a:r>
            <a:endParaRPr/>
          </a:p>
        </p:txBody>
      </p:sp>
      <p:sp>
        <p:nvSpPr>
          <p:cNvPr id="167" name="Google Shape;1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6965f5ee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6965f5ee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16965f5ee8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965f5ee8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6965f5ee8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6965f5ee82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965f5ee8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6965f5ee8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6965f5ee82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822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965f5ee8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6965f5ee8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6965f5ee82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5970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6965f5ee8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6965f5ee8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16965f5ee82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2441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Need to decide if we like this slide or slide #2 better</a:t>
            </a:r>
            <a:endParaRPr/>
          </a:p>
        </p:txBody>
      </p:sp>
      <p:sp>
        <p:nvSpPr>
          <p:cNvPr id="167" name="Google Shape;1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957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Arial"/>
              <a:buNone/>
              <a:defRPr sz="4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2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3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1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body" idx="2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3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body" idx="4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6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body" idx="1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2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 type="picTx">
  <p:cSld name="PICTURE_WITH_CAPTIO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Pictures with Caption">
  <p:cSld name="4 Pictures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8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5" name="Google Shape;145;p18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18"/>
          <p:cNvSpPr>
            <a:spLocks noGrp="1"/>
          </p:cNvSpPr>
          <p:nvPr>
            <p:ph type="pic" idx="3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18"/>
          <p:cNvSpPr>
            <a:spLocks noGrp="1"/>
          </p:cNvSpPr>
          <p:nvPr>
            <p:ph type="pic" idx="4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18"/>
          <p:cNvSpPr>
            <a:spLocks noGrp="1"/>
          </p:cNvSpPr>
          <p:nvPr>
            <p:ph type="pic" idx="5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9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9"/>
          <p:cNvSpPr txBox="1">
            <a:spLocks noGrp="1"/>
          </p:cNvSpPr>
          <p:nvPr>
            <p:ph type="body" idx="1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body" idx="1"/>
          </p:nvPr>
        </p:nvSpPr>
        <p:spPr>
          <a:xfrm rot="5400000">
            <a:off x="912206" y="580419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162" name="Google Shape;162;p20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4"/>
          <p:cNvSpPr>
            <a:spLocks noGrp="1"/>
          </p:cNvSpPr>
          <p:nvPr>
            <p:ph type="pic" idx="2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"/>
          <p:cNvSpPr txBox="1"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Arial"/>
              <a:buNone/>
              <a:defRPr sz="4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>
            <a:spLocks noGrp="1"/>
          </p:cNvSpPr>
          <p:nvPr>
            <p:ph type="pic" idx="2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6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Picture">
  <p:cSld name="Title, Content, and Pictur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7"/>
          <p:cNvSpPr>
            <a:spLocks noGrp="1"/>
          </p:cNvSpPr>
          <p:nvPr>
            <p:ph type="pic" idx="2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8"/>
          <p:cNvSpPr txBox="1"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Arial"/>
              <a:buNone/>
              <a:defRPr sz="46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with Picture">
  <p:cSld name="Section with Pictur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Arial"/>
              <a:buNone/>
              <a:defRPr sz="46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9"/>
          <p:cNvSpPr>
            <a:spLocks noGrp="1"/>
          </p:cNvSpPr>
          <p:nvPr>
            <p:ph type="pic" idx="2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2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3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4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4848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ctrTitle"/>
          </p:nvPr>
        </p:nvSpPr>
        <p:spPr>
          <a:xfrm>
            <a:off x="483201" y="4267200"/>
            <a:ext cx="3077100" cy="12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400" b="1"/>
              <a:t/>
            </a:r>
            <a:br>
              <a:rPr lang="en-US" sz="2400" b="1"/>
            </a:br>
            <a:endParaRPr sz="2000" b="1"/>
          </a:p>
        </p:txBody>
      </p:sp>
      <p:sp>
        <p:nvSpPr>
          <p:cNvPr id="170" name="Google Shape;170;p21"/>
          <p:cNvSpPr txBox="1"/>
          <p:nvPr/>
        </p:nvSpPr>
        <p:spPr>
          <a:xfrm>
            <a:off x="4296100" y="1326925"/>
            <a:ext cx="3717900" cy="17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All Hands Meeting 12.7.20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1"/>
          <p:cNvSpPr txBox="1"/>
          <p:nvPr/>
        </p:nvSpPr>
        <p:spPr>
          <a:xfrm>
            <a:off x="483200" y="4804875"/>
            <a:ext cx="7989300" cy="11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3500" b="1" dirty="0">
                <a:solidFill>
                  <a:schemeClr val="accent1"/>
                </a:solidFill>
              </a:rPr>
              <a:t>2022 Boards of Visitors Orientation</a:t>
            </a:r>
            <a:endParaRPr sz="35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3500" b="1" dirty="0">
                <a:solidFill>
                  <a:schemeClr val="accent1"/>
                </a:solidFill>
              </a:rPr>
              <a:t>October 19 2022</a:t>
            </a:r>
            <a:endParaRPr sz="3500" b="1" dirty="0">
              <a:solidFill>
                <a:schemeClr val="accent1"/>
              </a:solidFill>
            </a:endParaRPr>
          </a:p>
        </p:txBody>
      </p:sp>
      <p:pic>
        <p:nvPicPr>
          <p:cNvPr id="172" name="Google Shape;1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00" y="1433013"/>
            <a:ext cx="2680200" cy="150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457199" y="734602"/>
            <a:ext cx="65085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dirty="0"/>
              <a:t>Virginia Polytechnic Institute and State University</a:t>
            </a:r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572783" y="2677886"/>
            <a:ext cx="5904217" cy="272213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None/>
            </a:pPr>
            <a:r>
              <a:rPr lang="en-US" dirty="0"/>
              <a:t>"Because of a professor's attitude of preconceived beliefs, I felt uncomfortable sharing my thoughts due to feeling like I might be invalidated." - </a:t>
            </a:r>
            <a:r>
              <a:rPr lang="en-US" b="1" dirty="0"/>
              <a:t>Class of 2023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24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>
            <a:spLocks noGrp="1"/>
          </p:cNvSpPr>
          <p:nvPr>
            <p:ph type="ctrTitle"/>
          </p:nvPr>
        </p:nvSpPr>
        <p:spPr>
          <a:xfrm>
            <a:off x="483201" y="4267200"/>
            <a:ext cx="3077100" cy="12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400" b="1"/>
              <a:t/>
            </a:r>
            <a:br>
              <a:rPr lang="en-US" sz="2400" b="1"/>
            </a:br>
            <a:endParaRPr sz="2000" b="1"/>
          </a:p>
        </p:txBody>
      </p:sp>
      <p:sp>
        <p:nvSpPr>
          <p:cNvPr id="170" name="Google Shape;170;p21"/>
          <p:cNvSpPr txBox="1"/>
          <p:nvPr/>
        </p:nvSpPr>
        <p:spPr>
          <a:xfrm>
            <a:off x="4244730" y="1436087"/>
            <a:ext cx="3794956" cy="2055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accent1"/>
              </a:buClr>
              <a:buSzPts val="2800"/>
            </a:pPr>
            <a:r>
              <a:rPr lang="en-US" sz="2400" b="1" dirty="0">
                <a:solidFill>
                  <a:schemeClr val="bg1"/>
                </a:solidFill>
              </a:rPr>
              <a:t>Joe Cohn </a:t>
            </a:r>
            <a:endParaRPr lang="en-US"/>
          </a:p>
          <a:p>
            <a:pPr>
              <a:buSzPts val="2800"/>
            </a:pPr>
            <a:r>
              <a:rPr lang="en-US" sz="2000" dirty="0">
                <a:solidFill>
                  <a:schemeClr val="bg1"/>
                </a:solidFill>
              </a:rPr>
              <a:t>Legislative and Policy Director </a:t>
            </a:r>
          </a:p>
          <a:p>
            <a:pPr>
              <a:buSzPts val="2800"/>
            </a:pPr>
            <a:r>
              <a:rPr lang="en-US" sz="2000" dirty="0">
                <a:solidFill>
                  <a:schemeClr val="bg1"/>
                </a:solidFill>
              </a:rPr>
              <a:t>joe@thefire.org</a:t>
            </a:r>
          </a:p>
        </p:txBody>
      </p:sp>
      <p:sp>
        <p:nvSpPr>
          <p:cNvPr id="171" name="Google Shape;171;p21"/>
          <p:cNvSpPr txBox="1"/>
          <p:nvPr/>
        </p:nvSpPr>
        <p:spPr>
          <a:xfrm>
            <a:off x="483200" y="4804875"/>
            <a:ext cx="7989300" cy="11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accent1"/>
              </a:buClr>
              <a:buSzPts val="2800"/>
            </a:pPr>
            <a:r>
              <a:rPr lang="en-US" sz="3500" b="1" dirty="0">
                <a:solidFill>
                  <a:schemeClr val="accent1"/>
                </a:solidFill>
              </a:rPr>
              <a:t>Thank You!</a:t>
            </a:r>
          </a:p>
        </p:txBody>
      </p:sp>
      <p:pic>
        <p:nvPicPr>
          <p:cNvPr id="172" name="Google Shape;1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00" y="1433013"/>
            <a:ext cx="2680200" cy="1508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32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457199" y="400693"/>
            <a:ext cx="6508500" cy="1345406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endParaRPr lang="en-US"/>
          </a:p>
          <a:p>
            <a:r>
              <a:rPr lang="en-US" dirty="0"/>
              <a:t/>
            </a:r>
            <a:br>
              <a:rPr lang="en-US" dirty="0"/>
            </a:br>
            <a:endParaRPr lang="en-US"/>
          </a:p>
          <a:p>
            <a:r>
              <a:rPr lang="en-US" dirty="0"/>
              <a:t>Virginia Institutions 2022-2023 College Free Speech Rankings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Virginia Institutions 2022-2023 College Free Speech Rankings</a:t>
            </a:r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457199" y="1971676"/>
            <a:ext cx="6508500" cy="39218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College and William and Mary                        12/203</a:t>
            </a:r>
          </a:p>
          <a:p>
            <a:r>
              <a:rPr lang="en-US"/>
              <a:t>George Mason University                               17/203</a:t>
            </a:r>
          </a:p>
          <a:p>
            <a:r>
              <a:rPr lang="en-US"/>
              <a:t>University of Virginia                                       24/203</a:t>
            </a:r>
          </a:p>
          <a:p>
            <a:r>
              <a:rPr lang="en-US"/>
              <a:t>Virginia Polytechnic Institute                         150/203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5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dirty="0"/>
              <a:t>College of William and Mary</a:t>
            </a:r>
          </a:p>
          <a:p>
            <a:endParaRPr lang="en-US"/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500" cy="391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/>
              <a:t>Highlights</a:t>
            </a:r>
          </a:p>
          <a:p>
            <a:pPr marL="285750" indent="-285750"/>
            <a:r>
              <a:rPr lang="en-US" dirty="0"/>
              <a:t>35% of students say shouting down a speaker to prevent them from speaking on campus is never acceptable.</a:t>
            </a:r>
          </a:p>
          <a:p>
            <a:pPr marL="285750" indent="-285750"/>
            <a:r>
              <a:rPr lang="en-US" dirty="0"/>
              <a:t>40% of students say they have rarely or never self-censored on campus.</a:t>
            </a:r>
          </a:p>
          <a:p>
            <a:pPr marL="285750" indent="-285750"/>
            <a:r>
              <a:rPr lang="en-US" dirty="0"/>
              <a:t>29% of students say they are not worried about damaging their reputation because someone misunderstands something they have said or done.</a:t>
            </a:r>
          </a:p>
          <a:p>
            <a:pPr marL="285750" indent="-285750"/>
            <a:r>
              <a:rPr lang="en-US" dirty="0"/>
              <a:t>For every one conservative student, there are roughly 5.6 liberal students.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5E399-855D-E430-850D-93FE4D8C7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College of William and 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A5CAA-80CA-FF88-BB04-3C3BEF6E7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2480" y="2209800"/>
            <a:ext cx="6508377" cy="3916363"/>
          </a:xfrm>
        </p:spPr>
        <p:txBody>
          <a:bodyPr/>
          <a:lstStyle/>
          <a:p>
            <a:pPr algn="ctr">
              <a:buNone/>
            </a:pPr>
            <a:endParaRPr lang="en-US"/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r>
              <a:rPr lang="en-US"/>
              <a:t>"There is a stigma against dissent that pervades all aspects of college life. College is meant for a civil discussion of diffuse ring opinions. Just because you disagree does not mean you are allowed to throw a fit as an adult." </a:t>
            </a:r>
            <a:r>
              <a:rPr lang="en-US" b="1"/>
              <a:t>– Class of 2025</a:t>
            </a:r>
            <a:endParaRPr lang="en-US"/>
          </a:p>
          <a:p>
            <a:pPr marL="11430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978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5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endParaRPr lang="en-US" dirty="0"/>
          </a:p>
          <a:p>
            <a:r>
              <a:rPr lang="en-US" dirty="0"/>
              <a:t>George Mason University</a:t>
            </a:r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500" cy="391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Highlights </a:t>
            </a:r>
          </a:p>
          <a:p>
            <a:pPr marL="285750" indent="-285750"/>
            <a:r>
              <a:rPr lang="en-US" dirty="0"/>
              <a:t>44% of students say shouting down a speaker to prevent them from speaking on campus is never acceptable.</a:t>
            </a:r>
          </a:p>
          <a:p>
            <a:pPr marL="285750" indent="-285750"/>
            <a:r>
              <a:rPr lang="en-US" dirty="0"/>
              <a:t>52% of students say they have rarely or never self-censored on campus.</a:t>
            </a:r>
          </a:p>
          <a:p>
            <a:pPr marL="285750" indent="-285750"/>
            <a:r>
              <a:rPr lang="en-US" dirty="0"/>
              <a:t>35% of students say they are not worried about damaging their reputation because someone misunderstands something they have said or done.</a:t>
            </a:r>
          </a:p>
          <a:p>
            <a:pPr marL="285750" indent="-285750"/>
            <a:r>
              <a:rPr lang="en-US" dirty="0"/>
              <a:t>For every one conservative student, there are roughly 3.1 liberal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061-6955-B710-5D2C-FCA9A365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Mason University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D93A7-4B2C-0CA8-774A-38038040A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8064" y="3034408"/>
            <a:ext cx="6893658" cy="2156913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"I feel like during class debate many students force their opinions on other students which makes it difficult to voice a different opinion that might contradict to what they believe in." - </a:t>
            </a:r>
            <a:r>
              <a:rPr lang="en-US" b="1" dirty="0"/>
              <a:t>Class of 2023</a:t>
            </a:r>
            <a:endParaRPr lang="en-US" b="1" i="1" dirty="0"/>
          </a:p>
          <a:p>
            <a:pPr marL="114300" indent="0" algn="ctr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1379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457199" y="914400"/>
            <a:ext cx="6508500" cy="1143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en-US" dirty="0"/>
              <a:t>University of Virginia</a:t>
            </a:r>
          </a:p>
          <a:p>
            <a:endParaRPr lang="en-US"/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457199" y="2209800"/>
            <a:ext cx="6508500" cy="3916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Highlights</a:t>
            </a:r>
          </a:p>
          <a:p>
            <a:pPr marL="285750" indent="-285750"/>
            <a:r>
              <a:rPr lang="en-US" dirty="0"/>
              <a:t>31% of students say shouting down a speaker to prevent them from speaking on campus is never acceptable.</a:t>
            </a:r>
          </a:p>
          <a:p>
            <a:pPr marL="285750" indent="-285750"/>
            <a:r>
              <a:rPr lang="en-US" dirty="0"/>
              <a:t>49% of students say they have rarely or never self-censored on campus.</a:t>
            </a:r>
          </a:p>
          <a:p>
            <a:pPr marL="285750" indent="-285750"/>
            <a:r>
              <a:rPr lang="en-US" dirty="0"/>
              <a:t>30% of students say they are not worried about damaging their reputation because someone misunderstands something they have said or done.</a:t>
            </a:r>
          </a:p>
          <a:p>
            <a:pPr marL="285750" indent="-285750"/>
            <a:r>
              <a:rPr lang="en-US" dirty="0"/>
              <a:t>For every one conservative student, there are roughly 2.7 liberal students.</a:t>
            </a:r>
          </a:p>
          <a:p>
            <a:pPr marL="0" lvl="0" indent="0" algn="l">
              <a:spcBef>
                <a:spcPts val="180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3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8BBB-F786-E5E6-A058-B5D5A02D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of Virginia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E7AAD-8A6F-418E-AA04-F64DF57DB9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/>
          </a:p>
          <a:p>
            <a:pPr marL="114300" indent="0" algn="ctr">
              <a:buNone/>
            </a:pPr>
            <a:endParaRPr lang="en-US"/>
          </a:p>
          <a:p>
            <a:pPr marL="114300" indent="0" algn="ctr">
              <a:buNone/>
            </a:pPr>
            <a:r>
              <a:rPr lang="en-US" dirty="0"/>
              <a:t>"Bring a part of a minority group, when I am in the presence of majority white people, it's sometimes difficult to share my perspective as I feel like those around me can't relate or won't take the time to listen." - </a:t>
            </a:r>
            <a:r>
              <a:rPr lang="en-US" b="1" dirty="0"/>
              <a:t>Class of 2023</a:t>
            </a:r>
          </a:p>
        </p:txBody>
      </p:sp>
    </p:spTree>
    <p:extLst>
      <p:ext uri="{BB962C8B-B14F-4D97-AF65-F5344CB8AC3E}">
        <p14:creationId xmlns:p14="http://schemas.microsoft.com/office/powerpoint/2010/main" val="198293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3EE1-29B2-20F8-972B-EB7714B9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Polytechnic Institute and State University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B18D2-B03E-DBE5-5FA0-834FEBB823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Highlights</a:t>
            </a:r>
          </a:p>
          <a:p>
            <a:r>
              <a:rPr lang="en-US" dirty="0"/>
              <a:t>36% of students say shouting down a speaker to prevent them from speaking on campus is never acceptable.</a:t>
            </a:r>
          </a:p>
          <a:p>
            <a:r>
              <a:rPr lang="en-US" dirty="0"/>
              <a:t>48% of students say they have rarely or never self-censored on campus.</a:t>
            </a:r>
          </a:p>
          <a:p>
            <a:r>
              <a:rPr lang="en-US" dirty="0"/>
              <a:t>28% of students say they are not worried about damaging their reputation because someone misunderstands something they have said or done.</a:t>
            </a:r>
          </a:p>
          <a:p>
            <a:r>
              <a:rPr lang="en-US" dirty="0"/>
              <a:t>For every one conservative student, there are roughly 2 liberal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146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701</Words>
  <Application>Microsoft Office PowerPoint</Application>
  <PresentationFormat>On-screen Show (4:3)</PresentationFormat>
  <Paragraphs>64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Noto Sans Symbols</vt:lpstr>
      <vt:lpstr>Plaza</vt:lpstr>
      <vt:lpstr>   </vt:lpstr>
      <vt:lpstr>   Virginia Institutions 2022-2023 College Free Speech Rankings    Virginia Institutions 2022-2023 College Free Speech Rankings</vt:lpstr>
      <vt:lpstr>College of William and Mary </vt:lpstr>
      <vt:lpstr>College of William and Mary</vt:lpstr>
      <vt:lpstr> George Mason University</vt:lpstr>
      <vt:lpstr>George Mason University</vt:lpstr>
      <vt:lpstr>University of Virginia </vt:lpstr>
      <vt:lpstr>University of Virginia</vt:lpstr>
      <vt:lpstr>Virginia Polytechnic Institute and State University</vt:lpstr>
      <vt:lpstr>Virginia Polytechnic Institute and State University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Osberger, Laura (SCHEV)</dc:creator>
  <cp:lastModifiedBy>VITA Program</cp:lastModifiedBy>
  <cp:revision>285</cp:revision>
  <dcterms:modified xsi:type="dcterms:W3CDTF">2022-10-14T20:18:50Z</dcterms:modified>
</cp:coreProperties>
</file>