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76" r:id="rId3"/>
    <p:sldId id="277" r:id="rId4"/>
    <p:sldId id="278" r:id="rId5"/>
    <p:sldId id="279" r:id="rId6"/>
    <p:sldId id="280" r:id="rId7"/>
    <p:sldId id="282" r:id="rId8"/>
    <p:sldId id="287" r:id="rId9"/>
    <p:sldId id="283" r:id="rId10"/>
    <p:sldId id="284" r:id="rId11"/>
    <p:sldId id="285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101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23" d="100"/>
          <a:sy n="123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25000"/>
                    <a:lumOff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28599"/>
            <a:ext cx="12090400" cy="1828799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latin typeface="Tempus Sans ITC" panose="04020404030D07020202" pitchFamily="82" charset="0"/>
                <a:cs typeface="Iskoola Pota" panose="020B0604020202020204" pitchFamily="34" charset="0"/>
              </a:rPr>
              <a:t>Best Practices for Effective Governance:  </a:t>
            </a:r>
            <a:br>
              <a:rPr lang="en-US" sz="3800" b="1" dirty="0">
                <a:latin typeface="Tempus Sans ITC" panose="04020404030D07020202" pitchFamily="82" charset="0"/>
                <a:cs typeface="Iskoola Pota" panose="020B0604020202020204" pitchFamily="34" charset="0"/>
              </a:rPr>
            </a:br>
            <a:r>
              <a:rPr lang="en-US" sz="3800" b="1" dirty="0">
                <a:latin typeface="Tempus Sans ITC" panose="04020404030D07020202" pitchFamily="82" charset="0"/>
                <a:cs typeface="Iskoola Pota" panose="020B0604020202020204" pitchFamily="34" charset="0"/>
              </a:rPr>
              <a:t>Advice from Rectors and Presidents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2362200"/>
            <a:ext cx="8229600" cy="2667000"/>
          </a:xfrm>
          <a:noFill/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000" b="1" dirty="0">
                <a:latin typeface="Tempus Sans ITC" panose="04020404030D07020202" pitchFamily="82" charset="0"/>
              </a:rPr>
              <a:t>AKA:</a:t>
            </a:r>
          </a:p>
          <a:p>
            <a:pPr algn="ctr"/>
            <a:endParaRPr lang="en-US" sz="800" b="1" dirty="0">
              <a:latin typeface="Tempus Sans ITC" panose="04020404030D07020202" pitchFamily="82" charset="0"/>
            </a:endParaRPr>
          </a:p>
          <a:p>
            <a:pPr algn="ctr"/>
            <a:r>
              <a:rPr lang="en-US" sz="5800" b="1" dirty="0">
                <a:latin typeface="Tempus Sans ITC" panose="04020404030D07020202" pitchFamily="82" charset="0"/>
              </a:rPr>
              <a:t>NEW BOV MEMBER MADNESS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C45F19-AF9B-056F-CAFE-82C436D13840}"/>
              </a:ext>
            </a:extLst>
          </p:cNvPr>
          <p:cNvSpPr txBox="1"/>
          <p:nvPr/>
        </p:nvSpPr>
        <p:spPr>
          <a:xfrm>
            <a:off x="609600" y="6362553"/>
            <a:ext cx="11277600" cy="477054"/>
          </a:xfrm>
          <a:prstGeom prst="rect">
            <a:avLst/>
          </a:prstGeom>
          <a:noFill/>
          <a:effectLst>
            <a:glow rad="127000">
              <a:srgbClr val="002060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Moderator:  Judi Lynch, Member and Former Vice Rector: Longwood University</a:t>
            </a: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C153A-C7AC-506E-ECDC-DB034571C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2000"/>
            <a:ext cx="10058400" cy="22098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Tempus Sans ITC" panose="04020404030D07020202" pitchFamily="82" charset="0"/>
              </a:rPr>
              <a:t>GAME OVER</a:t>
            </a:r>
            <a:br>
              <a:rPr lang="en-US" sz="6000" b="1" dirty="0">
                <a:latin typeface="Tempus Sans ITC" panose="04020404030D07020202" pitchFamily="82" charset="0"/>
              </a:rPr>
            </a:br>
            <a:r>
              <a:rPr lang="en-US" sz="6000" b="1" dirty="0">
                <a:latin typeface="Tempus Sans ITC" panose="04020404030D07020202" pitchFamily="82" charset="0"/>
              </a:rPr>
              <a:t>** Members terms expire **</a:t>
            </a:r>
          </a:p>
        </p:txBody>
      </p:sp>
    </p:spTree>
    <p:extLst>
      <p:ext uri="{BB962C8B-B14F-4D97-AF65-F5344CB8AC3E}">
        <p14:creationId xmlns:p14="http://schemas.microsoft.com/office/powerpoint/2010/main" val="259535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C153A-C7AC-506E-ECDC-DB034571C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2000"/>
            <a:ext cx="10058400" cy="22098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Tempus Sans ITC" panose="04020404030D07020202" pitchFamily="82" charset="0"/>
              </a:rPr>
              <a:t>OVERTIME</a:t>
            </a:r>
            <a:br>
              <a:rPr lang="en-US" sz="6000" b="1" dirty="0">
                <a:latin typeface="Tempus Sans ITC" panose="04020404030D07020202" pitchFamily="82" charset="0"/>
              </a:rPr>
            </a:br>
            <a:r>
              <a:rPr lang="en-US" sz="6000" b="1" dirty="0">
                <a:latin typeface="Tempus Sans ITC" panose="04020404030D07020202" pitchFamily="82" charset="0"/>
              </a:rPr>
              <a:t>** Members are volunteers **</a:t>
            </a:r>
          </a:p>
        </p:txBody>
      </p:sp>
    </p:spTree>
    <p:extLst>
      <p:ext uri="{BB962C8B-B14F-4D97-AF65-F5344CB8AC3E}">
        <p14:creationId xmlns:p14="http://schemas.microsoft.com/office/powerpoint/2010/main" val="391701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6B47-5EA0-A1C6-405A-7337BE44F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66" y="609600"/>
            <a:ext cx="12649200" cy="541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</a:rPr>
              <a:t>REMEMBER …</a:t>
            </a:r>
            <a:br>
              <a:rPr lang="en-US" sz="4000" b="1" dirty="0">
                <a:latin typeface="Tempus Sans ITC" panose="04020404030D07020202" pitchFamily="82" charset="0"/>
              </a:rPr>
            </a:br>
            <a:r>
              <a:rPr lang="en-US" sz="4000" b="1" dirty="0">
                <a:latin typeface="Tempus Sans ITC" panose="04020404030D07020202" pitchFamily="82" charset="0"/>
              </a:rPr>
              <a:t>*** It’s an incredible honor to represent </a:t>
            </a:r>
            <a:br>
              <a:rPr lang="en-US" sz="4000" b="1" dirty="0">
                <a:latin typeface="Tempus Sans ITC" panose="04020404030D07020202" pitchFamily="82" charset="0"/>
              </a:rPr>
            </a:br>
            <a:r>
              <a:rPr lang="en-US" sz="4000" b="1" dirty="0">
                <a:latin typeface="Tempus Sans ITC" panose="04020404030D07020202" pitchFamily="82" charset="0"/>
              </a:rPr>
              <a:t>Governor Youngkin </a:t>
            </a:r>
            <a:br>
              <a:rPr lang="en-US" sz="4000" b="1" dirty="0">
                <a:latin typeface="Tempus Sans ITC" panose="04020404030D07020202" pitchFamily="82" charset="0"/>
              </a:rPr>
            </a:br>
            <a:r>
              <a:rPr lang="en-US" sz="4000" b="1" dirty="0">
                <a:latin typeface="Tempus Sans ITC" panose="04020404030D07020202" pitchFamily="82" charset="0"/>
              </a:rPr>
              <a:t>Secretary Guidera</a:t>
            </a:r>
            <a:br>
              <a:rPr lang="en-US" sz="4000" b="1" dirty="0">
                <a:latin typeface="Tempus Sans ITC" panose="04020404030D07020202" pitchFamily="82" charset="0"/>
              </a:rPr>
            </a:br>
            <a:r>
              <a:rPr lang="en-US" sz="4000" b="1" dirty="0">
                <a:latin typeface="Tempus Sans ITC" panose="04020404030D07020202" pitchFamily="82" charset="0"/>
              </a:rPr>
              <a:t>Secretary James</a:t>
            </a:r>
            <a:br>
              <a:rPr lang="en-US" sz="4000" b="1" dirty="0">
                <a:latin typeface="Tempus Sans ITC" panose="04020404030D07020202" pitchFamily="82" charset="0"/>
              </a:rPr>
            </a:br>
            <a:r>
              <a:rPr lang="en-US" sz="4000" b="1" dirty="0">
                <a:latin typeface="Tempus Sans ITC" panose="04020404030D07020202" pitchFamily="82" charset="0"/>
              </a:rPr>
              <a:t>Higher Education</a:t>
            </a:r>
            <a:br>
              <a:rPr lang="en-US" sz="4000" b="1" dirty="0">
                <a:latin typeface="Tempus Sans ITC" panose="04020404030D07020202" pitchFamily="82" charset="0"/>
              </a:rPr>
            </a:br>
            <a:r>
              <a:rPr lang="en-US" sz="4000" b="1" dirty="0">
                <a:latin typeface="Tempus Sans ITC" panose="04020404030D07020202" pitchFamily="82" charset="0"/>
              </a:rPr>
              <a:t>THE COMMONWEALTH OF VIRGINIA </a:t>
            </a:r>
            <a:r>
              <a:rPr lang="en-US" sz="4400" b="1" dirty="0">
                <a:latin typeface="Tempus Sans ITC" panose="04020404030D07020202" pitchFamily="82" charset="0"/>
              </a:rPr>
              <a:t/>
            </a:r>
            <a:br>
              <a:rPr lang="en-US" sz="4400" b="1" dirty="0">
                <a:latin typeface="Tempus Sans ITC" panose="04020404030D07020202" pitchFamily="82" charset="0"/>
              </a:rPr>
            </a:br>
            <a:r>
              <a:rPr lang="en-US" sz="4400" b="1" dirty="0">
                <a:latin typeface="Tempus Sans ITC" panose="04020404030D07020202" pitchFamily="82" charset="0"/>
              </a:rPr>
              <a:t> &amp;</a:t>
            </a:r>
            <a:br>
              <a:rPr lang="en-US" sz="4400" b="1" dirty="0">
                <a:latin typeface="Tempus Sans ITC" panose="04020404030D07020202" pitchFamily="82" charset="0"/>
              </a:rPr>
            </a:br>
            <a:r>
              <a:rPr lang="en-US" sz="4400" b="1" dirty="0">
                <a:latin typeface="Tempus Sans ITC" panose="04020404030D07020202" pitchFamily="82" charset="0"/>
              </a:rPr>
              <a:t>THE UNIVERSITIES</a:t>
            </a:r>
            <a:br>
              <a:rPr lang="en-US" sz="4400" b="1" dirty="0">
                <a:latin typeface="Tempus Sans ITC" panose="04020404030D07020202" pitchFamily="82" charset="0"/>
              </a:rPr>
            </a:br>
            <a:r>
              <a:rPr lang="en-US" sz="4400" b="1" dirty="0">
                <a:latin typeface="Tempus Sans ITC" panose="04020404030D07020202" pitchFamily="82" charset="0"/>
              </a:rPr>
              <a:t>on whose Boards of Visitors</a:t>
            </a:r>
            <a:r>
              <a:rPr lang="en-US" sz="4400" b="1" i="1" dirty="0">
                <a:latin typeface="Tempus Sans ITC" panose="04020404030D07020202" pitchFamily="82" charset="0"/>
              </a:rPr>
              <a:t> </a:t>
            </a:r>
            <a:br>
              <a:rPr lang="en-US" sz="4400" b="1" i="1" dirty="0">
                <a:latin typeface="Tempus Sans ITC" panose="04020404030D07020202" pitchFamily="82" charset="0"/>
              </a:rPr>
            </a:br>
            <a:r>
              <a:rPr lang="en-US" sz="4400" b="1" i="1" dirty="0">
                <a:latin typeface="Tempus Sans ITC" panose="04020404030D07020202" pitchFamily="82" charset="0"/>
              </a:rPr>
              <a:t>you were appointed to serve!</a:t>
            </a:r>
            <a:r>
              <a:rPr lang="en-US" sz="4400" b="1" dirty="0">
                <a:latin typeface="Tempus Sans ITC" panose="04020404030D07020202" pitchFamily="82" charset="0"/>
              </a:rPr>
              <a:t> ***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A1DD19-0578-3FCB-7330-74DB95515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8800" y="6019800"/>
            <a:ext cx="6629400" cy="762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empus Sans ITC" panose="04020404030D07020202" pitchFamily="82" charset="0"/>
              </a:rPr>
              <a:t>THANK YOU AND SAFE TRAVELS HOME!!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23679B-1126-7CB0-F347-7319B5932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5200" y="0"/>
            <a:ext cx="8686800" cy="5026045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sz="2600" dirty="0"/>
          </a:p>
          <a:p>
            <a:pPr algn="ctr"/>
            <a:r>
              <a:rPr lang="en-US" sz="3000" b="1" dirty="0">
                <a:latin typeface="Tempus Sans ITC" panose="04020404030D07020202" pitchFamily="82" charset="0"/>
              </a:rPr>
              <a:t>MAKOLA ABDULLAH</a:t>
            </a:r>
          </a:p>
          <a:p>
            <a:pPr algn="ctr"/>
            <a:r>
              <a:rPr lang="en-US" sz="3000" b="1" dirty="0">
                <a:latin typeface="Tempus Sans ITC" panose="04020404030D07020202" pitchFamily="82" charset="0"/>
              </a:rPr>
              <a:t> President / </a:t>
            </a:r>
            <a:r>
              <a:rPr lang="en-US" sz="2800" b="1" dirty="0">
                <a:latin typeface="Tempus Sans ITC" panose="04020404030D07020202" pitchFamily="82" charset="0"/>
              </a:rPr>
              <a:t>Virginia State University</a:t>
            </a:r>
            <a:endParaRPr lang="en-US" b="1" dirty="0">
              <a:latin typeface="Tempus Sans ITC" panose="04020404030D07020202" pitchFamily="82" charset="0"/>
            </a:endParaRPr>
          </a:p>
          <a:p>
            <a:pPr algn="ctr"/>
            <a:endParaRPr lang="en-US" sz="300" b="1" dirty="0">
              <a:latin typeface="Tempus Sans ITC" panose="04020404030D07020202" pitchFamily="82" charset="0"/>
            </a:endParaRPr>
          </a:p>
          <a:p>
            <a:pPr algn="ctr"/>
            <a:r>
              <a:rPr lang="en-US" sz="3000" b="1" dirty="0">
                <a:latin typeface="Tempus Sans ITC" panose="04020404030D07020202" pitchFamily="82" charset="0"/>
              </a:rPr>
              <a:t>TAYLOR REVELEY IV</a:t>
            </a:r>
          </a:p>
          <a:p>
            <a:pPr algn="ctr"/>
            <a:r>
              <a:rPr lang="en-US" sz="3000" b="1" dirty="0">
                <a:latin typeface="Tempus Sans ITC" panose="04020404030D07020202" pitchFamily="82" charset="0"/>
              </a:rPr>
              <a:t>President / Longwood University</a:t>
            </a:r>
            <a:endParaRPr lang="en-US" sz="2800" b="1" dirty="0">
              <a:latin typeface="Tempus Sans ITC" panose="04020404030D07020202" pitchFamily="82" charset="0"/>
            </a:endParaRPr>
          </a:p>
          <a:p>
            <a:pPr algn="ctr"/>
            <a:endParaRPr lang="en-US" sz="300" b="1" dirty="0">
              <a:latin typeface="Tempus Sans ITC" panose="04020404030D07020202" pitchFamily="82" charset="0"/>
            </a:endParaRPr>
          </a:p>
          <a:p>
            <a:pPr algn="ctr"/>
            <a:r>
              <a:rPr lang="en-US" sz="3000" b="1" dirty="0">
                <a:latin typeface="Tempus Sans ITC" panose="04020404030D07020202" pitchFamily="82" charset="0"/>
              </a:rPr>
              <a:t>WHITT CLEMENT</a:t>
            </a:r>
          </a:p>
          <a:p>
            <a:pPr algn="ctr"/>
            <a:r>
              <a:rPr lang="en-US" sz="3000" b="1" dirty="0">
                <a:latin typeface="Tempus Sans ITC" panose="04020404030D07020202" pitchFamily="82" charset="0"/>
              </a:rPr>
              <a:t>Rector / University of Virginia</a:t>
            </a:r>
          </a:p>
          <a:p>
            <a:pPr algn="ctr"/>
            <a:endParaRPr lang="en-US" sz="400" b="1" dirty="0">
              <a:latin typeface="Tempus Sans ITC" panose="04020404030D07020202" pitchFamily="82" charset="0"/>
            </a:endParaRPr>
          </a:p>
          <a:p>
            <a:pPr algn="ctr"/>
            <a:r>
              <a:rPr lang="en-US" sz="3000" b="1" dirty="0">
                <a:latin typeface="Tempus Sans ITC" panose="04020404030D07020202" pitchFamily="82" charset="0"/>
              </a:rPr>
              <a:t>JIMMY HAZEL                           </a:t>
            </a:r>
            <a:endParaRPr lang="en-US" b="1" dirty="0">
              <a:latin typeface="Tempus Sans ITC" panose="04020404030D07020202" pitchFamily="82" charset="0"/>
            </a:endParaRPr>
          </a:p>
          <a:p>
            <a:pPr algn="ctr"/>
            <a:r>
              <a:rPr lang="en-US" sz="3000" b="1" dirty="0">
                <a:latin typeface="Tempus Sans ITC" panose="04020404030D07020202" pitchFamily="82" charset="0"/>
              </a:rPr>
              <a:t>Member * Former Rector / George Mason University</a:t>
            </a:r>
            <a:endParaRPr lang="en-US" b="1" dirty="0">
              <a:latin typeface="Tempus Sans ITC" panose="04020404030D07020202" pitchFamily="82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40CD7-27F7-5315-B01A-2C6F258B5FE5}"/>
              </a:ext>
            </a:extLst>
          </p:cNvPr>
          <p:cNvSpPr txBox="1"/>
          <p:nvPr/>
        </p:nvSpPr>
        <p:spPr>
          <a:xfrm>
            <a:off x="762000" y="286138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latin typeface="Tempus Sans ITC" panose="04020404030D07020202" pitchFamily="82" charset="0"/>
            </a:endParaRPr>
          </a:p>
          <a:p>
            <a:pPr algn="ctr"/>
            <a:r>
              <a:rPr lang="en-US" sz="4400" b="1" dirty="0">
                <a:latin typeface="Tempus Sans ITC" panose="04020404030D07020202" pitchFamily="82" charset="0"/>
              </a:rPr>
              <a:t>FINAL FOUR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888CAE-B9D8-FE54-325C-7CB2E611CF3B}"/>
              </a:ext>
            </a:extLst>
          </p:cNvPr>
          <p:cNvSpPr txBox="1"/>
          <p:nvPr/>
        </p:nvSpPr>
        <p:spPr>
          <a:xfrm>
            <a:off x="3611881" y="640081"/>
            <a:ext cx="50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457500-1267-9865-763B-728EE2534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90" y="5196010"/>
            <a:ext cx="1720473" cy="16459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145ABD-7236-6297-0CCD-9DFD9B9F8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037" y="5225218"/>
            <a:ext cx="1645920" cy="16459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8A7485-07A3-0679-E5F5-F6ABA3E2D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31" y="5198942"/>
            <a:ext cx="1068267" cy="16459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3483E9-D2AF-610A-6688-0FD9570C6B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5104570"/>
            <a:ext cx="173736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3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33DA4-D706-CA41-844F-A0DCB52D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00" y="1"/>
            <a:ext cx="12496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101"/>
                </a:solidFill>
                <a:latin typeface="Tempus Sans ITC" panose="04020404030D07020202" pitchFamily="82" charset="0"/>
              </a:rPr>
              <a:t>HEAD COACH:  GOVERNOR GLENN YOUNGKIN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83653-20A6-73CA-2C98-F86EA3385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936063"/>
            <a:ext cx="9982200" cy="2888245"/>
          </a:xfrm>
        </p:spPr>
        <p:txBody>
          <a:bodyPr>
            <a:noAutofit/>
          </a:bodyPr>
          <a:lstStyle/>
          <a:p>
            <a:pPr algn="ctr"/>
            <a:endParaRPr lang="en-US" b="1" dirty="0">
              <a:latin typeface="Tempus Sans ITC" panose="04020404030D07020202" pitchFamily="82" charset="0"/>
            </a:endParaRPr>
          </a:p>
          <a:p>
            <a:pPr algn="ctr"/>
            <a:r>
              <a:rPr lang="en-US" sz="26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OFFENSIVE COACHES:  PRESIDENTS; RECTORS [BOVs]</a:t>
            </a:r>
          </a:p>
          <a:p>
            <a:pPr algn="ctr"/>
            <a:r>
              <a:rPr lang="en-US" sz="2600" b="1" dirty="0">
                <a:latin typeface="Tempus Sans ITC" panose="04020404030D07020202" pitchFamily="82" charset="0"/>
              </a:rPr>
              <a:t>DEFENSIVE COACHES:  PRESIDENTS; RECTORS [BOVs]</a:t>
            </a:r>
          </a:p>
          <a:p>
            <a:pPr algn="ctr"/>
            <a:r>
              <a:rPr lang="en-US" sz="2600" b="1" dirty="0">
                <a:latin typeface="Tempus Sans ITC" panose="04020404030D07020202" pitchFamily="82" charset="0"/>
              </a:rPr>
              <a:t>TRAINERS:  FACULTY AND STAFF</a:t>
            </a:r>
          </a:p>
          <a:p>
            <a:pPr algn="ctr"/>
            <a:r>
              <a:rPr lang="en-US" sz="2600" b="1" dirty="0">
                <a:latin typeface="Tempus Sans ITC" panose="04020404030D07020202" pitchFamily="82" charset="0"/>
              </a:rPr>
              <a:t>PLAYERS:  STUDENTS</a:t>
            </a:r>
          </a:p>
          <a:p>
            <a:pPr algn="ctr"/>
            <a:r>
              <a:rPr lang="en-US" sz="2600" b="1" dirty="0">
                <a:latin typeface="Tempus Sans ITC" panose="04020404030D07020202" pitchFamily="82" charset="0"/>
              </a:rPr>
              <a:t>FANS:  CITIZENS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Tempus Sans ITC" panose="04020404030D07020202" pitchFamily="82" charset="0"/>
              </a:rPr>
              <a:t>REFEREE:  SECRETARY OF EDUCATION AIMEE GUIDERA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0314E5-2EB2-DDF9-35F2-3E5D08476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88983"/>
            <a:ext cx="2103120" cy="2103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88E074-D83A-530F-DC1F-DBBA0EECC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33692"/>
            <a:ext cx="1650740" cy="22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C153A-C7AC-506E-ECDC-DB034571C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Tempus Sans ITC" panose="04020404030D07020202" pitchFamily="82" charset="0"/>
              </a:rPr>
              <a:t>2-POINT SHOTS</a:t>
            </a:r>
          </a:p>
        </p:txBody>
      </p:sp>
    </p:spTree>
    <p:extLst>
      <p:ext uri="{BB962C8B-B14F-4D97-AF65-F5344CB8AC3E}">
        <p14:creationId xmlns:p14="http://schemas.microsoft.com/office/powerpoint/2010/main" val="257345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C153A-C7AC-506E-ECDC-DB034571C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Tempus Sans ITC" panose="04020404030D07020202" pitchFamily="82" charset="0"/>
              </a:rPr>
              <a:t>3-POINT SHOTS</a:t>
            </a:r>
          </a:p>
        </p:txBody>
      </p:sp>
    </p:spTree>
    <p:extLst>
      <p:ext uri="{BB962C8B-B14F-4D97-AF65-F5344CB8AC3E}">
        <p14:creationId xmlns:p14="http://schemas.microsoft.com/office/powerpoint/2010/main" val="402709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C153A-C7AC-506E-ECDC-DB034571C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Tempus Sans ITC" panose="04020404030D07020202" pitchFamily="82" charset="0"/>
              </a:rPr>
              <a:t>FOUL SHOTS</a:t>
            </a:r>
          </a:p>
        </p:txBody>
      </p:sp>
    </p:spTree>
    <p:extLst>
      <p:ext uri="{BB962C8B-B14F-4D97-AF65-F5344CB8AC3E}">
        <p14:creationId xmlns:p14="http://schemas.microsoft.com/office/powerpoint/2010/main" val="186375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C153A-C7AC-506E-ECDC-DB034571C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0"/>
            <a:ext cx="12039600" cy="22098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Tempus Sans ITC" panose="04020404030D07020202" pitchFamily="82" charset="0"/>
              </a:rPr>
              <a:t>FULL ~ COURT PRESS</a:t>
            </a:r>
            <a:br>
              <a:rPr lang="en-US" sz="6000" b="1" dirty="0">
                <a:latin typeface="Tempus Sans ITC" panose="04020404030D07020202" pitchFamily="82" charset="0"/>
              </a:rPr>
            </a:br>
            <a:r>
              <a:rPr lang="en-US" sz="6000" b="1" dirty="0">
                <a:latin typeface="Tempus Sans ITC" panose="04020404030D07020202" pitchFamily="82" charset="0"/>
              </a:rPr>
              <a:t>** MEDIA **</a:t>
            </a:r>
          </a:p>
        </p:txBody>
      </p:sp>
    </p:spTree>
    <p:extLst>
      <p:ext uri="{BB962C8B-B14F-4D97-AF65-F5344CB8AC3E}">
        <p14:creationId xmlns:p14="http://schemas.microsoft.com/office/powerpoint/2010/main" val="393663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9C39E-E480-B54F-8A6A-B2DC80D0B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457201"/>
            <a:ext cx="100584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empus Sans ITC" panose="04020404030D07020202" pitchFamily="82" charset="0"/>
              </a:rPr>
              <a:t>DOUBLE DRIBBLE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40AE3-216C-5FFD-E0BB-411C89A65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2590800"/>
            <a:ext cx="11887200" cy="2133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empus Sans ITC" panose="04020404030D07020202" pitchFamily="82" charset="0"/>
              </a:rPr>
              <a:t>RECTORS / BOV REPRESENT AND ARE RESPONSIBLE TO THE GOVERNOR </a:t>
            </a:r>
          </a:p>
          <a:p>
            <a:pPr algn="ctr"/>
            <a:endParaRPr lang="en-US" b="1" dirty="0">
              <a:latin typeface="Tempus Sans ITC" panose="04020404030D07020202" pitchFamily="82" charset="0"/>
            </a:endParaRPr>
          </a:p>
          <a:p>
            <a:pPr algn="ctr"/>
            <a:r>
              <a:rPr lang="en-US" b="1" dirty="0">
                <a:latin typeface="Tempus Sans ITC" panose="04020404030D07020202" pitchFamily="82" charset="0"/>
              </a:rPr>
              <a:t>RECTORS / BOV REPRESENT AND ARE RESPONSIBLE TO THE UNIVERSITY</a:t>
            </a:r>
          </a:p>
        </p:txBody>
      </p:sp>
    </p:spTree>
    <p:extLst>
      <p:ext uri="{BB962C8B-B14F-4D97-AF65-F5344CB8AC3E}">
        <p14:creationId xmlns:p14="http://schemas.microsoft.com/office/powerpoint/2010/main" val="378744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C153A-C7AC-506E-ECDC-DB034571C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2000"/>
            <a:ext cx="10058400" cy="22098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Tempus Sans ITC" panose="04020404030D07020202" pitchFamily="82" charset="0"/>
              </a:rPr>
              <a:t>FREE THROW QUESTIONS</a:t>
            </a:r>
            <a:br>
              <a:rPr lang="en-US" sz="6000" b="1" dirty="0">
                <a:latin typeface="Tempus Sans ITC" panose="04020404030D07020202" pitchFamily="82" charset="0"/>
              </a:rPr>
            </a:br>
            <a:r>
              <a:rPr lang="en-US" sz="6000" b="1" dirty="0">
                <a:latin typeface="Tempus Sans ITC" panose="04020404030D07020202" pitchFamily="82" charset="0"/>
              </a:rPr>
              <a:t>** anything goes **</a:t>
            </a:r>
          </a:p>
        </p:txBody>
      </p:sp>
    </p:spTree>
    <p:extLst>
      <p:ext uri="{BB962C8B-B14F-4D97-AF65-F5344CB8AC3E}">
        <p14:creationId xmlns:p14="http://schemas.microsoft.com/office/powerpoint/2010/main" val="108383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 presentation (widescreen).potx" id="{CC5AF3F1-F1AD-46F5-B229-4E1329F06412}" vid="{B7E1BF64-2168-4738-AA42-CF7C9F7F9E9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8327</TotalTime>
  <Words>220</Words>
  <Application>Microsoft Office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Franklin Gothic Medium</vt:lpstr>
      <vt:lpstr>Impact</vt:lpstr>
      <vt:lpstr>Iskoola Pota</vt:lpstr>
      <vt:lpstr>Tempus Sans ITC</vt:lpstr>
      <vt:lpstr>Basketball 16x9</vt:lpstr>
      <vt:lpstr>Best Practices for Effective Governance:   Advice from Rectors and Presidents</vt:lpstr>
      <vt:lpstr>PowerPoint Presentation</vt:lpstr>
      <vt:lpstr>HEAD COACH:  GOVERNOR GLENN YOUNGKIN</vt:lpstr>
      <vt:lpstr>2-POINT SHOTS</vt:lpstr>
      <vt:lpstr>3-POINT SHOTS</vt:lpstr>
      <vt:lpstr>FOUL SHOTS</vt:lpstr>
      <vt:lpstr>FULL ~ COURT PRESS ** MEDIA **</vt:lpstr>
      <vt:lpstr>DOUBLE DRIBBLE</vt:lpstr>
      <vt:lpstr>FREE THROW QUESTIONS ** anything goes **</vt:lpstr>
      <vt:lpstr>GAME OVER ** Members terms expire **</vt:lpstr>
      <vt:lpstr>OVERTIME ** Members are volunteers **</vt:lpstr>
      <vt:lpstr>REMEMBER … *** It’s an incredible honor to represent  Governor Youngkin  Secretary Guidera Secretary James Higher Education THE COMMONWEALTH OF VIRGINIA   &amp; THE UNIVERSITIES on whose Boards of Visitors  you were appointed to serve! ***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for Effective Governance:  Advice from Rectors and Presidents</dc:title>
  <dc:creator>Judi M. Lynch, Ph.D.</dc:creator>
  <cp:lastModifiedBy>VITA Program</cp:lastModifiedBy>
  <cp:revision>24</cp:revision>
  <dcterms:created xsi:type="dcterms:W3CDTF">2022-10-10T22:24:03Z</dcterms:created>
  <dcterms:modified xsi:type="dcterms:W3CDTF">2022-10-17T12:03:46Z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