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310" r:id="rId3"/>
    <p:sldId id="311" r:id="rId4"/>
    <p:sldId id="295" r:id="rId5"/>
    <p:sldId id="296" r:id="rId6"/>
    <p:sldId id="293" r:id="rId7"/>
    <p:sldId id="297" r:id="rId8"/>
    <p:sldId id="302" r:id="rId9"/>
    <p:sldId id="298" r:id="rId10"/>
    <p:sldId id="316" r:id="rId11"/>
    <p:sldId id="307" r:id="rId12"/>
    <p:sldId id="315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9027112172031058E-2"/>
          <c:w val="0.84530558948843815"/>
          <c:h val="0.9309728878279666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dPt>
            <c:idx val="1"/>
            <c:bubble3D val="0"/>
            <c:spPr>
              <a:solidFill>
                <a:schemeClr val="accent2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3A3-485B-9E51-8E04574B60DD}"/>
              </c:ext>
            </c:extLst>
          </c:dPt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65.599999999999994</c:v>
                </c:pt>
                <c:pt idx="1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3-485B-9E51-8E04574B60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68">
          <a:noFill/>
        </a:ln>
      </c:spPr>
    </c:plotArea>
    <c:plotVisOnly val="1"/>
    <c:dispBlanksAs val="zero"/>
    <c:showDLblsOverMax val="0"/>
  </c:chart>
  <c:spPr>
    <a:noFill/>
    <a:ln>
      <a:noFill/>
    </a:ln>
    <a:effectLst>
      <a:outerShdw blurRad="50800" dist="50800" dir="5400000" algn="ctr" rotWithShape="0">
        <a:srgbClr val="00CC99">
          <a:lumMod val="75000"/>
          <a:alpha val="88000"/>
        </a:srgbClr>
      </a:outerShdw>
    </a:effectLst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54332552693212E-2"/>
          <c:y val="5.3648068669527899E-2"/>
          <c:w val="0.81264637002341922"/>
          <c:h val="0.774678111587982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E&amp;G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800000" mc:Ignorable="a14" a14:legacySpreadsheetColorIndex="16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8"/>
                </a:gs>
              </a:gsLst>
              <a:lin ang="5400000" scaled="1"/>
            </a:gradFill>
            <a:ln w="1011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Sheet1!$E$1:$W$1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Sheet1!$E$2:$W$2</c:f>
              <c:numCache>
                <c:formatCode>#,##0</c:formatCode>
                <c:ptCount val="19"/>
                <c:pt idx="0">
                  <c:v>2336590143</c:v>
                </c:pt>
                <c:pt idx="1">
                  <c:v>2324610541</c:v>
                </c:pt>
                <c:pt idx="2">
                  <c:v>2669923367</c:v>
                </c:pt>
                <c:pt idx="3">
                  <c:v>2919704672</c:v>
                </c:pt>
                <c:pt idx="4">
                  <c:v>3286013760</c:v>
                </c:pt>
                <c:pt idx="5">
                  <c:v>3491254058</c:v>
                </c:pt>
                <c:pt idx="6">
                  <c:v>3609713696</c:v>
                </c:pt>
                <c:pt idx="7">
                  <c:v>3620857776</c:v>
                </c:pt>
                <c:pt idx="8">
                  <c:v>3965686924</c:v>
                </c:pt>
                <c:pt idx="9">
                  <c:v>3854076975</c:v>
                </c:pt>
                <c:pt idx="10" formatCode="&quot;$&quot;#,##0_);[Red]\(&quot;$&quot;#,##0\)">
                  <c:v>4065121019</c:v>
                </c:pt>
                <c:pt idx="11" formatCode="&quot;$&quot;#,##0_);[Red]\(&quot;$&quot;#,##0\)">
                  <c:v>4238427236</c:v>
                </c:pt>
                <c:pt idx="12" formatCode="&quot;$&quot;#,##0_);[Red]\(&quot;$&quot;#,##0\)">
                  <c:v>4418632776</c:v>
                </c:pt>
                <c:pt idx="13" formatCode="&quot;$&quot;#,##0_);[Red]\(&quot;$&quot;#,##0\)">
                  <c:v>4455026691</c:v>
                </c:pt>
                <c:pt idx="14" formatCode="_(&quot;$&quot;* #,##0_);_(&quot;$&quot;* \(#,##0\);_(&quot;$&quot;* &quot;-&quot;??_);_(@_)">
                  <c:v>4735282183</c:v>
                </c:pt>
                <c:pt idx="15" formatCode="&quot;$&quot;#,##0_);[Red]\(&quot;$&quot;#,##0\)">
                  <c:v>4749854832</c:v>
                </c:pt>
                <c:pt idx="16" formatCode="&quot;$&quot;#,##0_);[Red]\(&quot;$&quot;#,##0\)">
                  <c:v>5037200000</c:v>
                </c:pt>
                <c:pt idx="17" formatCode="&quot;$&quot;#,##0_);[Red]\(&quot;$&quot;#,##0\)">
                  <c:v>5216153818</c:v>
                </c:pt>
                <c:pt idx="18" formatCode="&quot;$&quot;#,##0_);[Red]\(&quot;$&quot;#,##0\)">
                  <c:v>5450930516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C-478D-85B2-79AEC8C05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76696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FTE</c:v>
                </c:pt>
              </c:strCache>
            </c:strRef>
          </c:tx>
          <c:spPr>
            <a:ln w="30350">
              <a:solidFill>
                <a:srgbClr val="FFFF99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FF99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Sheet1!$E$1:$W$1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Sheet1!$E$3:$W$3</c:f>
              <c:numCache>
                <c:formatCode>#,##0</c:formatCode>
                <c:ptCount val="19"/>
                <c:pt idx="0">
                  <c:v>256829</c:v>
                </c:pt>
                <c:pt idx="1">
                  <c:v>259918</c:v>
                </c:pt>
                <c:pt idx="2">
                  <c:v>263027</c:v>
                </c:pt>
                <c:pt idx="3">
                  <c:v>267827</c:v>
                </c:pt>
                <c:pt idx="4">
                  <c:v>275226</c:v>
                </c:pt>
                <c:pt idx="5">
                  <c:v>284284</c:v>
                </c:pt>
                <c:pt idx="6">
                  <c:v>296470</c:v>
                </c:pt>
                <c:pt idx="7">
                  <c:v>314843</c:v>
                </c:pt>
                <c:pt idx="8">
                  <c:v>324267</c:v>
                </c:pt>
                <c:pt idx="9">
                  <c:v>327921</c:v>
                </c:pt>
                <c:pt idx="10">
                  <c:v>322962</c:v>
                </c:pt>
                <c:pt idx="11">
                  <c:v>320687</c:v>
                </c:pt>
                <c:pt idx="12">
                  <c:v>316637</c:v>
                </c:pt>
                <c:pt idx="13">
                  <c:v>312583</c:v>
                </c:pt>
                <c:pt idx="14">
                  <c:v>307951</c:v>
                </c:pt>
                <c:pt idx="15">
                  <c:v>305945</c:v>
                </c:pt>
                <c:pt idx="16">
                  <c:v>304986</c:v>
                </c:pt>
                <c:pt idx="17">
                  <c:v>304659</c:v>
                </c:pt>
                <c:pt idx="18">
                  <c:v>301729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8C-478D-85B2-79AEC8C05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57576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529">
            <a:solidFill>
              <a:schemeClr val="tx1"/>
            </a:solidFill>
            <a:prstDash val="solid"/>
          </a:ln>
        </c:spPr>
        <c:txPr>
          <a:bodyPr rot="2640000" vert="horz"/>
          <a:lstStyle/>
          <a:p>
            <a:pPr>
              <a:defRPr sz="79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\$#,##0.0" sourceLinked="0"/>
        <c:majorTickMark val="cross"/>
        <c:minorTickMark val="none"/>
        <c:tickLblPos val="nextTo"/>
        <c:spPr>
          <a:ln w="25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9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7576696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9.3676814988290398E-3"/>
                <c:y val="5.1502145922746781E-2"/>
              </c:manualLayout>
            </c:layout>
            <c:spPr>
              <a:noFill/>
              <a:ln w="20233">
                <a:noFill/>
              </a:ln>
            </c:spPr>
            <c:txPr>
              <a:bodyPr rot="-5400000" vert="horz"/>
              <a:lstStyle/>
              <a:p>
                <a:pPr algn="ctr">
                  <a:defRPr sz="637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7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Number of Students (FTE)</a:t>
                </a:r>
              </a:p>
            </c:rich>
          </c:tx>
          <c:layout>
            <c:manualLayout>
              <c:xMode val="edge"/>
              <c:yMode val="edge"/>
              <c:x val="0.96721311475409832"/>
              <c:y val="0.26180257510729615"/>
            </c:manualLayout>
          </c:layout>
          <c:overlay val="0"/>
          <c:spPr>
            <a:noFill/>
            <a:ln w="20233">
              <a:noFill/>
            </a:ln>
          </c:spPr>
        </c:title>
        <c:numFmt formatCode="#,##0" sourceLinked="1"/>
        <c:majorTickMark val="cross"/>
        <c:minorTickMark val="none"/>
        <c:tickLblPos val="nextTo"/>
        <c:spPr>
          <a:ln w="25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9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0233">
          <a:noFill/>
        </a:ln>
      </c:spPr>
    </c:plotArea>
    <c:legend>
      <c:legendPos val="b"/>
      <c:layout>
        <c:manualLayout>
          <c:xMode val="edge"/>
          <c:yMode val="edge"/>
          <c:x val="0.40632318501170961"/>
          <c:y val="0.94849785407725318"/>
          <c:w val="0.15339578454332553"/>
          <c:h val="5.1502145922746781E-2"/>
        </c:manualLayout>
      </c:layout>
      <c:overlay val="0"/>
      <c:spPr>
        <a:solidFill>
          <a:schemeClr val="bg1"/>
        </a:solidFill>
        <a:ln w="2529">
          <a:solidFill>
            <a:schemeClr val="tx1"/>
          </a:solidFill>
          <a:prstDash val="solid"/>
        </a:ln>
      </c:spPr>
      <c:txPr>
        <a:bodyPr/>
        <a:lstStyle/>
        <a:p>
          <a:pPr>
            <a:defRPr sz="73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Average Percent Change in Annual Tuition and E&amp;G</a:t>
            </a:r>
            <a:r>
              <a:rPr lang="en-US" b="1" baseline="0" dirty="0">
                <a:solidFill>
                  <a:schemeClr val="tx1"/>
                </a:solidFill>
              </a:rPr>
              <a:t> Fees vs Inflation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Source!$A$2</c:f>
              <c:strCache>
                <c:ptCount val="1"/>
                <c:pt idx="0">
                  <c:v> change in tuition and fees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9433404643030743E-2"/>
                  <c:y val="-4.0712468193384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2-4D7C-A672-811B65AB0DB3}"/>
                </c:ext>
              </c:extLst>
            </c:dLbl>
            <c:dLbl>
              <c:idx val="2"/>
              <c:layout>
                <c:manualLayout>
                  <c:x val="-3.9244539524040988E-3"/>
                  <c:y val="-3.731976251060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2-4D7C-A672-811B65AB0DB3}"/>
                </c:ext>
              </c:extLst>
            </c:dLbl>
            <c:dLbl>
              <c:idx val="3"/>
              <c:layout>
                <c:manualLayout>
                  <c:x val="-1.1773361857212297E-2"/>
                  <c:y val="-4.7497879558948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F2-4D7C-A672-811B65AB0DB3}"/>
                </c:ext>
              </c:extLst>
            </c:dLbl>
            <c:dLbl>
              <c:idx val="4"/>
              <c:layout>
                <c:manualLayout>
                  <c:x val="-2.9433404643030778E-2"/>
                  <c:y val="-5.0890585241730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F2-4D7C-A672-811B65AB0DB3}"/>
                </c:ext>
              </c:extLst>
            </c:dLbl>
            <c:dLbl>
              <c:idx val="5"/>
              <c:layout>
                <c:manualLayout>
                  <c:x val="-2.1584496738222617E-2"/>
                  <c:y val="-4.0712468193384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F2-4D7C-A672-811B65AB0DB3}"/>
                </c:ext>
              </c:extLst>
            </c:dLbl>
            <c:dLbl>
              <c:idx val="6"/>
              <c:layout>
                <c:manualLayout>
                  <c:x val="-1.1773361857212297E-2"/>
                  <c:y val="-5.0890585241730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F2-4D7C-A672-811B65AB0DB3}"/>
                </c:ext>
              </c:extLst>
            </c:dLbl>
            <c:dLbl>
              <c:idx val="7"/>
              <c:layout>
                <c:manualLayout>
                  <c:x val="-1.7660042785818446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F2-4D7C-A672-811B65AB0DB3}"/>
                </c:ext>
              </c:extLst>
            </c:dLbl>
            <c:dLbl>
              <c:idx val="8"/>
              <c:layout>
                <c:manualLayout>
                  <c:x val="-3.5320085571636892E-2"/>
                  <c:y val="-4.4105173876166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F2-4D7C-A672-811B65AB0DB3}"/>
                </c:ext>
              </c:extLst>
            </c:dLbl>
            <c:dLbl>
              <c:idx val="9"/>
              <c:layout>
                <c:manualLayout>
                  <c:x val="-1.9622269762020566E-2"/>
                  <c:y val="-3.731976251060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F2-4D7C-A672-811B65AB0DB3}"/>
                </c:ext>
              </c:extLst>
            </c:dLbl>
            <c:dLbl>
              <c:idx val="10"/>
              <c:layout>
                <c:manualLayout>
                  <c:x val="-1.1773361857212224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F2-4D7C-A672-811B65AB0DB3}"/>
                </c:ext>
              </c:extLst>
            </c:dLbl>
            <c:dLbl>
              <c:idx val="11"/>
              <c:layout>
                <c:manualLayout>
                  <c:x val="-2.1584496738222544E-2"/>
                  <c:y val="-5.42832909245122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F2-4D7C-A672-811B65AB0DB3}"/>
                </c:ext>
              </c:extLst>
            </c:dLbl>
            <c:dLbl>
              <c:idx val="12"/>
              <c:layout>
                <c:manualLayout>
                  <c:x val="-1.7660042785818446E-2"/>
                  <c:y val="-4.749787955894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F2-4D7C-A672-811B65AB0DB3}"/>
                </c:ext>
              </c:extLst>
            </c:dLbl>
            <c:dLbl>
              <c:idx val="13"/>
              <c:layout>
                <c:manualLayout>
                  <c:x val="-2.1584496738222544E-2"/>
                  <c:y val="-4.749787955894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F2-4D7C-A672-811B65AB0DB3}"/>
                </c:ext>
              </c:extLst>
            </c:dLbl>
            <c:dLbl>
              <c:idx val="14"/>
              <c:layout>
                <c:manualLayout>
                  <c:x val="-1.9622269762020493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9F2-4D7C-A672-811B65AB0DB3}"/>
                </c:ext>
              </c:extLst>
            </c:dLbl>
            <c:dLbl>
              <c:idx val="15"/>
              <c:layout>
                <c:manualLayout>
                  <c:x val="-2.3546723714424594E-2"/>
                  <c:y val="-5.0890585241730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9F2-4D7C-A672-811B65AB0DB3}"/>
                </c:ext>
              </c:extLst>
            </c:dLbl>
            <c:dLbl>
              <c:idx val="16"/>
              <c:layout>
                <c:manualLayout>
                  <c:x val="-2.3546723714424594E-2"/>
                  <c:y val="-5.0890585241730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9F2-4D7C-A672-811B65AB0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Source!$B$1:$V$1</c:f>
              <c:numCache>
                <c:formatCode>General</c:formatCode>
                <c:ptCount val="21"/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Source!$B$2:$V$2</c:f>
              <c:numCache>
                <c:formatCode>General</c:formatCode>
                <c:ptCount val="21"/>
                <c:pt idx="1">
                  <c:v>21.5</c:v>
                </c:pt>
                <c:pt idx="2">
                  <c:v>19.3</c:v>
                </c:pt>
                <c:pt idx="3">
                  <c:v>10.5</c:v>
                </c:pt>
                <c:pt idx="4">
                  <c:v>8.1999999999999993</c:v>
                </c:pt>
                <c:pt idx="5">
                  <c:v>9.9</c:v>
                </c:pt>
                <c:pt idx="6">
                  <c:v>6.3</c:v>
                </c:pt>
                <c:pt idx="7">
                  <c:v>6.5</c:v>
                </c:pt>
                <c:pt idx="8">
                  <c:v>5.0999999999999996</c:v>
                </c:pt>
                <c:pt idx="9">
                  <c:v>13.1</c:v>
                </c:pt>
                <c:pt idx="10">
                  <c:v>9.6999999999999993</c:v>
                </c:pt>
                <c:pt idx="11" formatCode="0.000">
                  <c:v>4.5</c:v>
                </c:pt>
                <c:pt idx="12">
                  <c:v>5.0999999999999996</c:v>
                </c:pt>
                <c:pt idx="13">
                  <c:v>6.7</c:v>
                </c:pt>
                <c:pt idx="14">
                  <c:v>7.1</c:v>
                </c:pt>
                <c:pt idx="15">
                  <c:v>4.5999999999999996</c:v>
                </c:pt>
                <c:pt idx="16">
                  <c:v>5.4</c:v>
                </c:pt>
                <c:pt idx="17">
                  <c:v>5.7</c:v>
                </c:pt>
                <c:pt idx="18">
                  <c:v>0</c:v>
                </c:pt>
                <c:pt idx="19">
                  <c:v>1.1000000000000001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9F2-4D7C-A672-811B65AB0DB3}"/>
            </c:ext>
          </c:extLst>
        </c:ser>
        <c:ser>
          <c:idx val="1"/>
          <c:order val="1"/>
          <c:tx>
            <c:strRef>
              <c:f>Source!$A$3</c:f>
              <c:strCache>
                <c:ptCount val="1"/>
                <c:pt idx="0">
                  <c:v>Inflation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3546723714424594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9F2-4D7C-A672-811B65AB0DB3}"/>
                </c:ext>
              </c:extLst>
            </c:dLbl>
            <c:dLbl>
              <c:idx val="2"/>
              <c:layout>
                <c:manualLayout>
                  <c:x val="-2.9433404643030743E-2"/>
                  <c:y val="-4.749787955894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9F2-4D7C-A672-811B65AB0DB3}"/>
                </c:ext>
              </c:extLst>
            </c:dLbl>
            <c:dLbl>
              <c:idx val="3"/>
              <c:layout>
                <c:manualLayout>
                  <c:x val="-2.3546723714424629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9F2-4D7C-A672-811B65AB0DB3}"/>
                </c:ext>
              </c:extLst>
            </c:dLbl>
            <c:dLbl>
              <c:idx val="4"/>
              <c:layout>
                <c:manualLayout>
                  <c:x val="-2.550895069062668E-2"/>
                  <c:y val="-4.749787955894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9F2-4D7C-A672-811B65AB0DB3}"/>
                </c:ext>
              </c:extLst>
            </c:dLbl>
            <c:dLbl>
              <c:idx val="5"/>
              <c:layout>
                <c:manualLayout>
                  <c:x val="-3.3357858595434838E-2"/>
                  <c:y val="-3.731976251060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9F2-4D7C-A672-811B65AB0DB3}"/>
                </c:ext>
              </c:extLst>
            </c:dLbl>
            <c:dLbl>
              <c:idx val="6"/>
              <c:layout>
                <c:manualLayout>
                  <c:x val="-1.1773361857212297E-2"/>
                  <c:y val="-3.731976251060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9F2-4D7C-A672-811B65AB0DB3}"/>
                </c:ext>
              </c:extLst>
            </c:dLbl>
            <c:dLbl>
              <c:idx val="7"/>
              <c:layout>
                <c:manualLayout>
                  <c:x val="-2.1584496738222544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9F2-4D7C-A672-811B65AB0DB3}"/>
                </c:ext>
              </c:extLst>
            </c:dLbl>
            <c:dLbl>
              <c:idx val="8"/>
              <c:layout>
                <c:manualLayout>
                  <c:x val="-1.9622269762020493E-2"/>
                  <c:y val="-5.0890585241730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9F2-4D7C-A672-811B65AB0DB3}"/>
                </c:ext>
              </c:extLst>
            </c:dLbl>
            <c:dLbl>
              <c:idx val="9"/>
              <c:layout>
                <c:manualLayout>
                  <c:x val="-1.7660042785818515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9F2-4D7C-A672-811B65AB0DB3}"/>
                </c:ext>
              </c:extLst>
            </c:dLbl>
            <c:dLbl>
              <c:idx val="10"/>
              <c:layout>
                <c:manualLayout>
                  <c:x val="-2.3546723714424664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9F2-4D7C-A672-811B65AB0DB3}"/>
                </c:ext>
              </c:extLst>
            </c:dLbl>
            <c:dLbl>
              <c:idx val="11"/>
              <c:layout>
                <c:manualLayout>
                  <c:x val="-2.1584496738222544E-2"/>
                  <c:y val="-3.731976251060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9F2-4D7C-A672-811B65AB0DB3}"/>
                </c:ext>
              </c:extLst>
            </c:dLbl>
            <c:dLbl>
              <c:idx val="12"/>
              <c:layout>
                <c:manualLayout>
                  <c:x val="-2.3546723714424594E-2"/>
                  <c:y val="-3.3927056827820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9F2-4D7C-A672-811B65AB0DB3}"/>
                </c:ext>
              </c:extLst>
            </c:dLbl>
            <c:dLbl>
              <c:idx val="13"/>
              <c:layout>
                <c:manualLayout>
                  <c:x val="-2.5508950690626642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9F2-4D7C-A672-811B65AB0DB3}"/>
                </c:ext>
              </c:extLst>
            </c:dLbl>
            <c:dLbl>
              <c:idx val="14"/>
              <c:layout>
                <c:manualLayout>
                  <c:x val="-3.139563161923279E-2"/>
                  <c:y val="-4.749787955894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9F2-4D7C-A672-811B65AB0DB3}"/>
                </c:ext>
              </c:extLst>
            </c:dLbl>
            <c:dLbl>
              <c:idx val="15"/>
              <c:layout>
                <c:manualLayout>
                  <c:x val="-3.3357858595434983E-2"/>
                  <c:y val="-3.053435114503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9F2-4D7C-A672-811B65AB0DB3}"/>
                </c:ext>
              </c:extLst>
            </c:dLbl>
            <c:dLbl>
              <c:idx val="16"/>
              <c:layout>
                <c:manualLayout>
                  <c:x val="-2.1584496738222544E-2"/>
                  <c:y val="-4.071246819338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9F2-4D7C-A672-811B65AB0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Source!$B$1:$V$1</c:f>
              <c:numCache>
                <c:formatCode>General</c:formatCode>
                <c:ptCount val="21"/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Source!$B$3:$V$3</c:f>
              <c:numCache>
                <c:formatCode>General</c:formatCode>
                <c:ptCount val="21"/>
                <c:pt idx="1">
                  <c:v>2.9</c:v>
                </c:pt>
                <c:pt idx="2">
                  <c:v>2.2000000000000002</c:v>
                </c:pt>
                <c:pt idx="3">
                  <c:v>3</c:v>
                </c:pt>
                <c:pt idx="4">
                  <c:v>3.8</c:v>
                </c:pt>
                <c:pt idx="5">
                  <c:v>2.6</c:v>
                </c:pt>
                <c:pt idx="6">
                  <c:v>3.7</c:v>
                </c:pt>
                <c:pt idx="7">
                  <c:v>1.4</c:v>
                </c:pt>
                <c:pt idx="8">
                  <c:v>1.5</c:v>
                </c:pt>
                <c:pt idx="9">
                  <c:v>3</c:v>
                </c:pt>
                <c:pt idx="10">
                  <c:v>1.7</c:v>
                </c:pt>
                <c:pt idx="11">
                  <c:v>1.5</c:v>
                </c:pt>
                <c:pt idx="12">
                  <c:v>0.8</c:v>
                </c:pt>
                <c:pt idx="13">
                  <c:v>0.7</c:v>
                </c:pt>
                <c:pt idx="14">
                  <c:v>2.1</c:v>
                </c:pt>
                <c:pt idx="15">
                  <c:v>2.1</c:v>
                </c:pt>
                <c:pt idx="16">
                  <c:v>1.9</c:v>
                </c:pt>
                <c:pt idx="17">
                  <c:v>2.2999999999999998</c:v>
                </c:pt>
                <c:pt idx="18">
                  <c:v>1.4</c:v>
                </c:pt>
                <c:pt idx="19">
                  <c:v>5.4</c:v>
                </c:pt>
                <c:pt idx="20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C9F2-4D7C-A672-811B65AB0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428104"/>
        <c:axId val="412436304"/>
      </c:lineChart>
      <c:catAx>
        <c:axId val="41242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436304"/>
        <c:crosses val="autoZero"/>
        <c:auto val="1"/>
        <c:lblAlgn val="ctr"/>
        <c:lblOffset val="100"/>
        <c:noMultiLvlLbl val="0"/>
      </c:catAx>
      <c:valAx>
        <c:axId val="41243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42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Financial</a:t>
            </a:r>
            <a:r>
              <a:rPr lang="en-US" baseline="0"/>
              <a:t> aid by fund source (millions)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'[financial aid info for BOV.xls]Chart'!$A$5</c:f>
              <c:strCache>
                <c:ptCount val="1"/>
                <c:pt idx="0">
                  <c:v>State Support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'[financial aid info for BOV.xls]Chart'!$B$2:$U$2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'[financial aid info for BOV.xls]Chart'!$B$5:$U$5</c:f>
              <c:numCache>
                <c:formatCode>_("$"* #,##0_);_("$"* \(#,##0\);_("$"* "-"??_);_(@_)</c:formatCode>
                <c:ptCount val="20"/>
                <c:pt idx="0">
                  <c:v>72.412451220000008</c:v>
                </c:pt>
                <c:pt idx="1">
                  <c:v>79.909790090000001</c:v>
                </c:pt>
                <c:pt idx="2">
                  <c:v>86.149491789999985</c:v>
                </c:pt>
                <c:pt idx="3">
                  <c:v>94.880994910000013</c:v>
                </c:pt>
                <c:pt idx="4">
                  <c:v>110.62291898000002</c:v>
                </c:pt>
                <c:pt idx="5">
                  <c:v>125.04451706999998</c:v>
                </c:pt>
                <c:pt idx="6">
                  <c:v>138.41526707</c:v>
                </c:pt>
                <c:pt idx="7">
                  <c:v>148.07251830999999</c:v>
                </c:pt>
                <c:pt idx="8">
                  <c:v>149.71869346</c:v>
                </c:pt>
                <c:pt idx="9">
                  <c:v>164.48019577000002</c:v>
                </c:pt>
                <c:pt idx="10">
                  <c:v>173.37623668999998</c:v>
                </c:pt>
                <c:pt idx="11">
                  <c:v>179.32310283000004</c:v>
                </c:pt>
                <c:pt idx="12">
                  <c:v>180.78198064999998</c:v>
                </c:pt>
                <c:pt idx="13">
                  <c:v>189.55820505000008</c:v>
                </c:pt>
                <c:pt idx="14">
                  <c:v>221.40558709000001</c:v>
                </c:pt>
                <c:pt idx="15">
                  <c:v>226.49147438999995</c:v>
                </c:pt>
                <c:pt idx="16">
                  <c:v>234.52340164999998</c:v>
                </c:pt>
                <c:pt idx="17">
                  <c:v>263.46776482000001</c:v>
                </c:pt>
                <c:pt idx="18">
                  <c:v>260.23287516000005</c:v>
                </c:pt>
                <c:pt idx="19">
                  <c:v>325.1914514299998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9-47DB-B0A9-98D315A2EB99}"/>
            </c:ext>
          </c:extLst>
        </c:ser>
        <c:ser>
          <c:idx val="0"/>
          <c:order val="1"/>
          <c:tx>
            <c:strRef>
              <c:f>'[financial aid info for BOV.xls]Chart'!$A$3</c:f>
              <c:strCache>
                <c:ptCount val="1"/>
                <c:pt idx="0">
                  <c:v>Federal Funds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'[financial aid info for BOV.xls]Chart'!$B$3:$U$3</c:f>
              <c:numCache>
                <c:formatCode>_("$"* #,##0.0_);_("$"* \(#,##0.0\);_("$"* "-"??_);_(@_)</c:formatCode>
                <c:ptCount val="20"/>
                <c:pt idx="0">
                  <c:v>3.8439480000000449E-2</c:v>
                </c:pt>
                <c:pt idx="1">
                  <c:v>3.4802750000014898E-2</c:v>
                </c:pt>
                <c:pt idx="2">
                  <c:v>4.2187499999985098E-2</c:v>
                </c:pt>
                <c:pt idx="3">
                  <c:v>0.35716799999999999</c:v>
                </c:pt>
                <c:pt idx="4">
                  <c:v>0.2895640000000298</c:v>
                </c:pt>
                <c:pt idx="5">
                  <c:v>0.16978399999999999</c:v>
                </c:pt>
                <c:pt idx="6">
                  <c:v>0.44248699999997021</c:v>
                </c:pt>
                <c:pt idx="7">
                  <c:v>0.42383212999999526</c:v>
                </c:pt>
                <c:pt idx="8">
                  <c:v>0.21618500000005961</c:v>
                </c:pt>
                <c:pt idx="9">
                  <c:v>5.9604644775390622E-14</c:v>
                </c:pt>
                <c:pt idx="10">
                  <c:v>0</c:v>
                </c:pt>
                <c:pt idx="11">
                  <c:v>1.1920928955078124E-13</c:v>
                </c:pt>
                <c:pt idx="12">
                  <c:v>0</c:v>
                </c:pt>
                <c:pt idx="13">
                  <c:v>0</c:v>
                </c:pt>
                <c:pt idx="14">
                  <c:v>5.9604644775390622E-14</c:v>
                </c:pt>
                <c:pt idx="15">
                  <c:v>0.96097641999999994</c:v>
                </c:pt>
                <c:pt idx="16">
                  <c:v>0.51735640999999999</c:v>
                </c:pt>
                <c:pt idx="17" formatCode="_(&quot;$&quot;* #,##0_);_(&quot;$&quot;* \(#,##0\);_(&quot;$&quot;* &quot;-&quot;??_);_(@_)">
                  <c:v>117.36589558</c:v>
                </c:pt>
                <c:pt idx="18" formatCode="_(&quot;$&quot;* #,##0_);_(&quot;$&quot;* \(#,##0\);_(&quot;$&quot;* &quot;-&quot;??_);_(@_)">
                  <c:v>210.15464881</c:v>
                </c:pt>
                <c:pt idx="19" formatCode="_(&quot;$&quot;* #,##0_);_(&quot;$&quot;* \(#,##0\);_(&quot;$&quot;* &quot;-&quot;??_);_(@_)">
                  <c:v>523.70683168999994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9-47DB-B0A9-98D315A2EB99}"/>
            </c:ext>
          </c:extLst>
        </c:ser>
        <c:ser>
          <c:idx val="2"/>
          <c:order val="2"/>
          <c:tx>
            <c:strRef>
              <c:f>'[financial aid info for BOV.xls]Chart'!$A$4</c:f>
              <c:strCache>
                <c:ptCount val="1"/>
                <c:pt idx="0">
                  <c:v>Other Funds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'[financial aid info for BOV.xls]Chart'!$B$4:$U$4</c:f>
              <c:numCache>
                <c:formatCode>_("$"* #,##0_);_("$"* \(#,##0\);_("$"* "-"??_);_(@_)</c:formatCode>
                <c:ptCount val="20"/>
                <c:pt idx="0">
                  <c:v>29.807995549999994</c:v>
                </c:pt>
                <c:pt idx="1">
                  <c:v>39.95722348999999</c:v>
                </c:pt>
                <c:pt idx="2">
                  <c:v>44.802550240000009</c:v>
                </c:pt>
                <c:pt idx="3">
                  <c:v>52.211266370000004</c:v>
                </c:pt>
                <c:pt idx="4">
                  <c:v>56.762028160000028</c:v>
                </c:pt>
                <c:pt idx="5">
                  <c:v>21.779507549999995</c:v>
                </c:pt>
                <c:pt idx="6">
                  <c:v>72.796337050000034</c:v>
                </c:pt>
                <c:pt idx="7">
                  <c:v>81.844778609999963</c:v>
                </c:pt>
                <c:pt idx="8">
                  <c:v>84.89830474</c:v>
                </c:pt>
                <c:pt idx="9">
                  <c:v>111.25681263000001</c:v>
                </c:pt>
                <c:pt idx="10">
                  <c:v>129.70975998</c:v>
                </c:pt>
                <c:pt idx="11">
                  <c:v>139.29110152999996</c:v>
                </c:pt>
                <c:pt idx="12">
                  <c:v>161.19020356000004</c:v>
                </c:pt>
                <c:pt idx="13">
                  <c:v>190.6514766900001</c:v>
                </c:pt>
                <c:pt idx="14">
                  <c:v>209.21130311999994</c:v>
                </c:pt>
                <c:pt idx="15">
                  <c:v>247.83741926000005</c:v>
                </c:pt>
                <c:pt idx="16">
                  <c:v>277.79012945999995</c:v>
                </c:pt>
                <c:pt idx="17">
                  <c:v>296.55605666000002</c:v>
                </c:pt>
                <c:pt idx="18">
                  <c:v>319.37988847999998</c:v>
                </c:pt>
                <c:pt idx="19">
                  <c:v>337.82523684000006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69-47DB-B0A9-98D315A2E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80050304"/>
        <c:axId val="1"/>
      </c:barChart>
      <c:lineChart>
        <c:grouping val="standard"/>
        <c:varyColors val="0"/>
        <c:ser>
          <c:idx val="3"/>
          <c:order val="3"/>
          <c:tx>
            <c:strRef>
              <c:f>'[financial aid info for BOV.xls]Chart'!$A$6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'[financial aid info for BOV.xls]Chart'!$B$6:$U$6</c:f>
              <c:numCache>
                <c:formatCode>_("$"* #,##0_);_("$"* \(#,##0\);_("$"* "-"??_);_(@_)</c:formatCode>
                <c:ptCount val="20"/>
                <c:pt idx="0">
                  <c:v>102.25888625</c:v>
                </c:pt>
                <c:pt idx="1">
                  <c:v>119.90181633</c:v>
                </c:pt>
                <c:pt idx="2">
                  <c:v>130.99422952999998</c:v>
                </c:pt>
                <c:pt idx="3">
                  <c:v>147.44942928</c:v>
                </c:pt>
                <c:pt idx="4">
                  <c:v>167.67451114000008</c:v>
                </c:pt>
                <c:pt idx="5">
                  <c:v>146.99380861999998</c:v>
                </c:pt>
                <c:pt idx="6">
                  <c:v>211.65409112</c:v>
                </c:pt>
                <c:pt idx="7">
                  <c:v>230.34112904999995</c:v>
                </c:pt>
                <c:pt idx="8">
                  <c:v>234.83318320000006</c:v>
                </c:pt>
                <c:pt idx="9">
                  <c:v>275.73700840000009</c:v>
                </c:pt>
                <c:pt idx="10">
                  <c:v>303.08599666999999</c:v>
                </c:pt>
                <c:pt idx="11">
                  <c:v>318.61420436000014</c:v>
                </c:pt>
                <c:pt idx="12">
                  <c:v>341.97218421000002</c:v>
                </c:pt>
                <c:pt idx="13">
                  <c:v>380.20968174000018</c:v>
                </c:pt>
                <c:pt idx="14">
                  <c:v>430.61689021000001</c:v>
                </c:pt>
                <c:pt idx="15">
                  <c:v>475.28987007000001</c:v>
                </c:pt>
                <c:pt idx="16">
                  <c:v>512.83088751999992</c:v>
                </c:pt>
                <c:pt idx="17">
                  <c:v>677.38971706000007</c:v>
                </c:pt>
                <c:pt idx="18">
                  <c:v>789.76741245000005</c:v>
                </c:pt>
                <c:pt idx="19">
                  <c:v>1186.72351996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69-47DB-B0A9-98D315A2E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0050304"/>
        <c:axId val="1"/>
      </c:lineChart>
      <c:catAx>
        <c:axId val="168005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050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0.48371</cdr:x>
      <cdr:y>0.19794</cdr:y>
    </cdr:from>
    <cdr:to>
      <cdr:x>0.93108</cdr:x>
      <cdr:y>0.35222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3762" y="796925"/>
          <a:ext cx="1981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0.03709</cdr:x>
      <cdr:y>0.27508</cdr:y>
    </cdr:from>
    <cdr:to>
      <cdr:x>0.82558</cdr:x>
      <cdr:y>0.9271</cdr:y>
    </cdr:to>
    <cdr:grpSp>
      <cdr:nvGrpSpPr>
        <cdr:cNvPr id="7" name="Group 5"/>
        <cdr:cNvGrpSpPr/>
      </cdr:nvGrpSpPr>
      <cdr:grpSpPr>
        <a:xfrm xmlns:a="http://schemas.openxmlformats.org/drawingml/2006/main">
          <a:off x="156515" y="1036939"/>
          <a:ext cx="3327320" cy="2457849"/>
          <a:chOff x="182562" y="1101725"/>
          <a:chExt cx="3495862" cy="2576193"/>
        </a:xfrm>
      </cdr:grpSpPr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82562" y="1101725"/>
            <a:ext cx="1524000" cy="1752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en-US" sz="2800" b="1" dirty="0" smtClean="0">
                <a:solidFill>
                  <a:schemeClr val="bg1"/>
                </a:solidFill>
              </a:rPr>
              <a:t>General Fund 36.7%</a:t>
            </a:r>
            <a:endParaRPr lang="en-US" sz="2800" b="1" dirty="0">
              <a:solidFill>
                <a:schemeClr val="bg1"/>
              </a:solidFill>
            </a:endParaRPr>
          </a:p>
        </cdr:txBody>
      </cdr:sp>
      <cdr:sp macro="" textlink="">
        <cdr:nvSpPr>
          <cdr:cNvPr id="5" name="TextBox 1"/>
          <cdr:cNvSpPr txBox="1"/>
        </cdr:nvSpPr>
        <cdr:spPr>
          <a:xfrm xmlns:a="http://schemas.openxmlformats.org/drawingml/2006/main">
            <a:off x="1760264" y="1925318"/>
            <a:ext cx="1918160" cy="1752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en-US" sz="2400" b="1" dirty="0" smtClean="0">
                <a:solidFill>
                  <a:schemeClr val="bg1"/>
                </a:solidFill>
              </a:rPr>
              <a:t>Nongeneral</a:t>
            </a:r>
          </a:p>
          <a:p xmlns:a="http://schemas.openxmlformats.org/drawingml/2006/main">
            <a:pPr algn="ctr"/>
            <a:r>
              <a:rPr lang="en-US" sz="2400" b="1" dirty="0" smtClean="0">
                <a:solidFill>
                  <a:schemeClr val="bg1"/>
                </a:solidFill>
              </a:rPr>
              <a:t>Funds 63.3%</a:t>
            </a:r>
            <a:endParaRPr lang="en-US" sz="2400" b="1" dirty="0">
              <a:solidFill>
                <a:schemeClr val="bg1"/>
              </a:solidFill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3DA07-AB3F-4AED-9703-DEB5A60C5003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03B4B-248E-49E8-BCFA-EE85A84D0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0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10127-011C-467A-9F63-BF83BF8FE249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55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9B034C-F8D9-4A7D-9DA9-820D89D839CC}" type="slidenum">
              <a:rPr lang="en-US" altLang="en-US" sz="1200" smtClean="0"/>
              <a:pPr/>
              <a:t>3</a:t>
            </a:fld>
            <a:endParaRPr lang="en-US" altLang="en-US" sz="1200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984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736F1-A6E8-4B12-922A-D9AB9247F02F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4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8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4DA5-B134-4277-9F64-D74D65C6467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2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457E-C65A-4BF2-AEA1-8D66EB4C92EC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1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E950-801A-4486-9872-C038B6E2A282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99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2" y="609600"/>
            <a:ext cx="77729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512" y="1981200"/>
            <a:ext cx="7772977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98E1C-5456-440F-9312-F310557CD33F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31A0-3BB1-473A-9288-C44218EDE1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1447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2" y="609600"/>
            <a:ext cx="77729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512" y="1981200"/>
            <a:ext cx="7772977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5B0-2217-460D-9955-BEAEF209B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2326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7945-167C-48FB-BE51-4CEC915C1A6F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E4E5-CDD3-42F9-9C88-9E8BDD2E120C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6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17C3-7DA3-4E11-80E5-32A723F74187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1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3C72-4350-46D0-8D3A-5DEB334588BF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550-2588-4D32-8C29-6F481A83B215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0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0DF2-26C3-4BF2-B5FF-7A7B01D78845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C62C-AAD9-47F2-B484-56865353AB63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0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B60D-87AE-48EA-AE41-F5288FF3671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7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C7DA-9648-4640-9620-B7F4C170E63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7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3200"/>
            <a:ext cx="9067800" cy="17526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1"/>
                </a:solidFill>
              </a:rPr>
              <a:t>Virginia’s Budget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799" y="6019800"/>
            <a:ext cx="67056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SzPct val="125000"/>
              <a:buFont typeface="Wingdings" panose="05000000000000000000" pitchFamily="2" charset="2"/>
              <a:buChar char="ü"/>
              <a:defRPr sz="28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CC"/>
              </a:buClr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chemeClr val="accent1"/>
                </a:solidFill>
                <a:latin typeface="+mj-lt"/>
              </a:rPr>
              <a:t>Virginia </a:t>
            </a:r>
            <a:r>
              <a:rPr lang="en-US" altLang="en-US" sz="2400" dirty="0">
                <a:solidFill>
                  <a:schemeClr val="accent1"/>
                </a:solidFill>
                <a:latin typeface="+mj-lt"/>
              </a:rPr>
              <a:t>Department of Planning and </a:t>
            </a:r>
            <a:r>
              <a:rPr lang="en-US" altLang="en-US" sz="2400" dirty="0" smtClean="0">
                <a:solidFill>
                  <a:schemeClr val="accent1"/>
                </a:solidFill>
                <a:latin typeface="+mj-lt"/>
              </a:rPr>
              <a:t>Budget (DPB) </a:t>
            </a:r>
            <a:r>
              <a:rPr lang="en-US" altLang="en-US" sz="2400" dirty="0" smtClean="0">
                <a:solidFill>
                  <a:schemeClr val="accent1"/>
                </a:solidFill>
              </a:rPr>
              <a:t>  </a:t>
            </a:r>
            <a:endParaRPr lang="en-US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Right Triangle 7"/>
          <p:cNvSpPr/>
          <p:nvPr/>
        </p:nvSpPr>
        <p:spPr>
          <a:xfrm rot="10800000" flipH="1" flipV="1">
            <a:off x="7315199" y="5286594"/>
            <a:ext cx="1082485" cy="473056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1" y="5786449"/>
            <a:ext cx="344936" cy="53815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87061" y="5786449"/>
            <a:ext cx="343318" cy="53815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54361" y="5786449"/>
            <a:ext cx="343318" cy="53815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 flipH="1" flipV="1">
            <a:off x="7315199" y="5285938"/>
            <a:ext cx="1082479" cy="468760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8" descr="http://www.volunteer.noaa.gov/images/virginia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14287" b="23809"/>
          <a:stretch/>
        </p:blipFill>
        <p:spPr bwMode="auto">
          <a:xfrm>
            <a:off x="457200" y="6096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tuition has risen so has financial aid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B2CAD-E793-4FBC-8CC9-C9C802CC469E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What about the impact of the pandemic?!</a:t>
            </a:r>
            <a:endParaRPr lang="en-US" altLang="en-US" sz="3200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364" dirty="0" smtClean="0"/>
              <a:t>Institutions incurred costs to implement distance education and telework and installing social distance infrastructure; continue to incur costs for procuring personal protection items, cleaning costs, and testing staff and students as needed.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364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 smtClean="0"/>
              <a:t>Biggest impact was lost auxiliary revenues (room, board, parking, book store) with fewer students living on campus and dorms holding fewer students due to social distancing.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364" dirty="0" smtClean="0"/>
              <a:t> </a:t>
            </a:r>
            <a:endParaRPr lang="en-US" altLang="en-US" sz="2364" dirty="0"/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 smtClean="0"/>
              <a:t>Although most institutions showed less loss of student enrollment than expected, tuition and fee revenues were generally down.  Revenue from sporting events declined.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364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 smtClean="0"/>
              <a:t>In the end, most of the fiscal implications were offset by federal funding to address the impacts of the pandemic.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364" dirty="0" smtClean="0"/>
          </a:p>
        </p:txBody>
      </p:sp>
    </p:spTree>
    <p:extLst>
      <p:ext uri="{BB962C8B-B14F-4D97-AF65-F5344CB8AC3E}">
        <p14:creationId xmlns:p14="http://schemas.microsoft.com/office/powerpoint/2010/main" val="27062675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2" y="152400"/>
            <a:ext cx="7772977" cy="1143000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</a:rPr>
              <a:t>A significant amount of the lost revenues and increased costs as a result of COVID have been offset by federal support</a:t>
            </a:r>
            <a:endParaRPr lang="en-US" dirty="0"/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idx="1"/>
          </p:nvPr>
        </p:nvPicPr>
        <p:blipFill>
          <a:blip r:embed="rId2"/>
          <a:stretch>
            <a:fillRect/>
          </a:stretch>
        </p:blipFill>
        <p:spPr>
          <a:xfrm>
            <a:off x="990600" y="1295400"/>
            <a:ext cx="7162800" cy="5257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531A0-3BB1-473A-9288-C44218EDE13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08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4" y="519546"/>
            <a:ext cx="8229023" cy="9279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2022-2024 Budget: </a:t>
            </a:r>
            <a:br>
              <a:rPr lang="en-US" dirty="0" smtClean="0"/>
            </a:br>
            <a:r>
              <a:rPr lang="en-US" dirty="0" smtClean="0"/>
              <a:t>Nongeneral fund vs. General fund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2865063"/>
              </p:ext>
            </p:extLst>
          </p:nvPr>
        </p:nvGraphicFramePr>
        <p:xfrm>
          <a:off x="118341" y="1815523"/>
          <a:ext cx="4219864" cy="376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Content Placeholder 8"/>
          <p:cNvSpPr>
            <a:spLocks noGrp="1"/>
          </p:cNvSpPr>
          <p:nvPr>
            <p:ph sz="quarter" idx="4"/>
          </p:nvPr>
        </p:nvSpPr>
        <p:spPr>
          <a:xfrm>
            <a:off x="3671455" y="1627909"/>
            <a:ext cx="5472545" cy="46412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55"/>
              </a:spcBef>
              <a:spcAft>
                <a:spcPts val="455"/>
              </a:spcAft>
              <a:buNone/>
            </a:pPr>
            <a:r>
              <a:rPr lang="en-US" u="sng" dirty="0" smtClean="0">
                <a:solidFill>
                  <a:srgbClr val="800080"/>
                </a:solidFill>
              </a:rPr>
              <a:t>The General Fund (36.7%) 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 smtClean="0"/>
              <a:t>From income and sales taxes paid by citizens and businesses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 smtClean="0"/>
              <a:t>Can be used for a variety of government programs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 smtClean="0"/>
              <a:t>Governor and General Assembly have the most discretion </a:t>
            </a:r>
          </a:p>
          <a:p>
            <a:pPr>
              <a:spcBef>
                <a:spcPts val="455"/>
              </a:spcBef>
              <a:spcAft>
                <a:spcPts val="455"/>
              </a:spcAft>
              <a:buNone/>
            </a:pPr>
            <a:r>
              <a:rPr lang="en-US" u="sng" dirty="0" smtClean="0">
                <a:solidFill>
                  <a:srgbClr val="800080"/>
                </a:solidFill>
              </a:rPr>
              <a:t>Nongeneral Funds (63.3%)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 smtClean="0"/>
              <a:t>Receipts set aside for specific purposes:</a:t>
            </a:r>
          </a:p>
          <a:p>
            <a:pPr lvl="2">
              <a:spcBef>
                <a:spcPts val="455"/>
              </a:spcBef>
              <a:spcAft>
                <a:spcPts val="455"/>
              </a:spcAft>
            </a:pPr>
            <a:r>
              <a:rPr lang="en-US" sz="1818" dirty="0"/>
              <a:t>motor vehicle and gas taxes for transportation programs </a:t>
            </a:r>
          </a:p>
          <a:p>
            <a:pPr lvl="2">
              <a:spcBef>
                <a:spcPts val="455"/>
              </a:spcBef>
              <a:spcAft>
                <a:spcPts val="455"/>
              </a:spcAft>
            </a:pPr>
            <a:r>
              <a:rPr lang="en-US" sz="1818" dirty="0"/>
              <a:t>student tuition and fees for higher education</a:t>
            </a:r>
          </a:p>
          <a:p>
            <a:pPr lvl="2">
              <a:spcBef>
                <a:spcPts val="455"/>
              </a:spcBef>
              <a:spcAft>
                <a:spcPts val="455"/>
              </a:spcAft>
            </a:pPr>
            <a:r>
              <a:rPr lang="en-US" sz="1818" dirty="0"/>
              <a:t>federal grants for specific activities</a:t>
            </a:r>
          </a:p>
          <a:p>
            <a:endParaRPr lang="en-US" dirty="0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E0E6-0E6F-4B4E-8324-D9FF5E2ADEC2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40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SzPct val="125000"/>
              <a:buFont typeface="Wingdings" panose="05000000000000000000" pitchFamily="2" charset="2"/>
              <a:buChar char="ü"/>
              <a:defRPr sz="2545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675416" indent="-259775">
              <a:spcBef>
                <a:spcPct val="20000"/>
              </a:spcBef>
              <a:buClr>
                <a:srgbClr val="FF33CC"/>
              </a:buClr>
              <a:buSzPct val="70000"/>
              <a:buFont typeface="Wingdings" panose="05000000000000000000" pitchFamily="2" charset="2"/>
              <a:buChar char="l"/>
              <a:defRPr sz="2182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039101" indent="-207820">
              <a:spcBef>
                <a:spcPct val="20000"/>
              </a:spcBef>
              <a:buChar char="•"/>
              <a:defRPr sz="2182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454742" indent="-207820">
              <a:spcBef>
                <a:spcPct val="20000"/>
              </a:spcBef>
              <a:buChar char="–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1870382" indent="-207820">
              <a:spcBef>
                <a:spcPct val="20000"/>
              </a:spcBef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286023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701663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117304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532944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835953-0C86-446B-8F00-3843AC5C9EAE}" type="slidenum">
              <a:rPr lang="en-US" altLang="en-US" sz="1273" b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73" b="0" dirty="0">
              <a:solidFill>
                <a:schemeClr val="tx1"/>
              </a:solidFill>
            </a:endParaRP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Where the operating money goes-</a:t>
            </a:r>
            <a:br>
              <a:rPr lang="en-US" dirty="0" smtClean="0"/>
            </a:br>
            <a:r>
              <a:rPr lang="en-US" dirty="0" smtClean="0"/>
              <a:t>General Fund 2022-2024</a:t>
            </a:r>
          </a:p>
        </p:txBody>
      </p:sp>
      <p:graphicFrame>
        <p:nvGraphicFramePr>
          <p:cNvPr id="17412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77370612"/>
              </p:ext>
            </p:extLst>
          </p:nvPr>
        </p:nvGraphicFramePr>
        <p:xfrm>
          <a:off x="404813" y="2114550"/>
          <a:ext cx="101473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Document" r:id="rId4" imgW="11306683" imgH="5093732" progId="Word.Document.8">
                  <p:embed/>
                </p:oleObj>
              </mc:Choice>
              <mc:Fallback>
                <p:oleObj name="Document" r:id="rId4" imgW="11306683" imgH="5093732" progId="Word.Document.8">
                  <p:embed/>
                  <p:pic>
                    <p:nvPicPr>
                      <p:cNvPr id="174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2114550"/>
                        <a:ext cx="101473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546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B2CAD-E793-4FBC-8CC9-C9C802CC469E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9" dirty="0"/>
              <a:t>Budgetary authorization for higher education involves several major programs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Educational and General (E&amp;G)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General fund (GF) and nongeneral fund (NGF) sources (tuition and fee revenue)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Student Financial Assistance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General fund and nongeneral fund (federal assistance and tuition revenue)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Sponsored Programs (Research)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General fund and nongeneral fund (federal and private grants)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Institution specific initiatives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Auxiliary Enterprises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Nongeneral fund only (self-supporting activities such as residential facilities, dining halls, and parking)</a:t>
            </a:r>
          </a:p>
        </p:txBody>
      </p:sp>
    </p:spTree>
    <p:extLst>
      <p:ext uri="{BB962C8B-B14F-4D97-AF65-F5344CB8AC3E}">
        <p14:creationId xmlns:p14="http://schemas.microsoft.com/office/powerpoint/2010/main" val="1330438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C87D2-9B99-4DBC-93D4-A7CF6368B5D6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381000"/>
            <a:ext cx="7772977" cy="1524000"/>
          </a:xfrm>
        </p:spPr>
        <p:txBody>
          <a:bodyPr/>
          <a:lstStyle/>
          <a:p>
            <a:pPr eaLnBrk="1" hangingPunct="1"/>
            <a:r>
              <a:rPr lang="en-US" altLang="en-US" sz="2909" dirty="0"/>
              <a:t>Support for educational and general is a shared cost</a:t>
            </a:r>
          </a:p>
        </p:txBody>
      </p:sp>
      <p:graphicFrame>
        <p:nvGraphicFramePr>
          <p:cNvPr id="922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180897"/>
              </p:ext>
            </p:extLst>
          </p:nvPr>
        </p:nvGraphicFramePr>
        <p:xfrm>
          <a:off x="1736725" y="1666875"/>
          <a:ext cx="5383213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Worksheet" r:id="rId3" imgW="4791244" imgH="4010025" progId="Excel.Sheet.8">
                  <p:embed/>
                </p:oleObj>
              </mc:Choice>
              <mc:Fallback>
                <p:oleObj name="Worksheet" r:id="rId3" imgW="4791244" imgH="4010025" progId="Excel.Sheet.8">
                  <p:embed/>
                  <p:pic>
                    <p:nvPicPr>
                      <p:cNvPr id="92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666875"/>
                        <a:ext cx="5383213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47800" y="6334689"/>
            <a:ext cx="2770909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7" dirty="0"/>
              <a:t>Source: SCHEV</a:t>
            </a:r>
          </a:p>
        </p:txBody>
      </p:sp>
    </p:spTree>
    <p:extLst>
      <p:ext uri="{BB962C8B-B14F-4D97-AF65-F5344CB8AC3E}">
        <p14:creationId xmlns:p14="http://schemas.microsoft.com/office/powerpoint/2010/main" val="40031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658091"/>
            <a:ext cx="7772977" cy="10390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Many factors and perspectives influence budget development: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92728" y="5507182"/>
            <a:ext cx="7772977" cy="3740727"/>
          </a:xfrm>
        </p:spPr>
        <p:txBody>
          <a:bodyPr/>
          <a:lstStyle/>
          <a:p>
            <a:pPr lvl="1">
              <a:spcBef>
                <a:spcPct val="10000"/>
              </a:spcBef>
              <a:buClr>
                <a:srgbClr val="800080"/>
              </a:buClr>
            </a:pPr>
            <a:endParaRPr lang="en-US" dirty="0" smtClean="0">
              <a:solidFill>
                <a:srgbClr val="800080"/>
              </a:solidFill>
            </a:endParaRPr>
          </a:p>
          <a:p>
            <a:pPr lvl="1">
              <a:spcBef>
                <a:spcPct val="10000"/>
              </a:spcBef>
              <a:buClr>
                <a:srgbClr val="800080"/>
              </a:buClr>
            </a:pP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017818" y="5576455"/>
            <a:ext cx="3769591" cy="34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36" dirty="0"/>
          </a:p>
        </p:txBody>
      </p:sp>
      <p:sp>
        <p:nvSpPr>
          <p:cNvPr id="15" name="Freeform 14"/>
          <p:cNvSpPr/>
          <p:nvPr/>
        </p:nvSpPr>
        <p:spPr>
          <a:xfrm>
            <a:off x="626341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Priorities of the Governor </a:t>
            </a:r>
            <a:endParaRPr lang="en-US" sz="1636" b="1" dirty="0"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767898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990099"/>
                </a:solidFill>
                <a:latin typeface="Arial Narrow" pitchFamily="34" charset="0"/>
              </a:rPr>
              <a:t>Priorities of the General Assembly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801092" y="2394239"/>
            <a:ext cx="1041977" cy="1176193"/>
          </a:xfrm>
          <a:prstGeom prst="roundRect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2909454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Public sentiment</a:t>
            </a:r>
            <a:endParaRPr lang="en-US" sz="1636" b="1" dirty="0">
              <a:latin typeface="Arial Narrow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942649" y="2394239"/>
            <a:ext cx="1041977" cy="1176193"/>
          </a:xfrm>
          <a:prstGeom prst="roundRect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4051012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Increases/</a:t>
            </a:r>
            <a:b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</a:b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Decreases in federal funds </a:t>
            </a:r>
            <a:endParaRPr lang="en-US" sz="1636" b="1" dirty="0">
              <a:latin typeface="Arial Narrow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084205" y="2394239"/>
            <a:ext cx="1041977" cy="1176193"/>
          </a:xfrm>
          <a:prstGeom prst="roundRect">
            <a:avLst/>
          </a:prstGeom>
          <a:blipFill rotWithShape="0">
            <a:blip r:embed="rId5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95455" y="2182091"/>
            <a:ext cx="1111250" cy="3532909"/>
            <a:chOff x="5715000" y="2057400"/>
            <a:chExt cx="1221716" cy="3886200"/>
          </a:xfrm>
        </p:grpSpPr>
        <p:sp>
          <p:nvSpPr>
            <p:cNvPr id="23" name="Freeform 22"/>
            <p:cNvSpPr/>
            <p:nvPr/>
          </p:nvSpPr>
          <p:spPr>
            <a:xfrm>
              <a:off x="5715000" y="2057400"/>
              <a:ext cx="1221716" cy="3886200"/>
            </a:xfrm>
            <a:custGeom>
              <a:avLst/>
              <a:gdLst>
                <a:gd name="connsiteX0" fmla="*/ 0 w 1221716"/>
                <a:gd name="connsiteY0" fmla="*/ 122172 h 3886200"/>
                <a:gd name="connsiteX1" fmla="*/ 35783 w 1221716"/>
                <a:gd name="connsiteY1" fmla="*/ 35783 h 3886200"/>
                <a:gd name="connsiteX2" fmla="*/ 122172 w 1221716"/>
                <a:gd name="connsiteY2" fmla="*/ 0 h 3886200"/>
                <a:gd name="connsiteX3" fmla="*/ 1099544 w 1221716"/>
                <a:gd name="connsiteY3" fmla="*/ 0 h 3886200"/>
                <a:gd name="connsiteX4" fmla="*/ 1185933 w 1221716"/>
                <a:gd name="connsiteY4" fmla="*/ 35783 h 3886200"/>
                <a:gd name="connsiteX5" fmla="*/ 1221716 w 1221716"/>
                <a:gd name="connsiteY5" fmla="*/ 122172 h 3886200"/>
                <a:gd name="connsiteX6" fmla="*/ 1221716 w 1221716"/>
                <a:gd name="connsiteY6" fmla="*/ 3764028 h 3886200"/>
                <a:gd name="connsiteX7" fmla="*/ 1185933 w 1221716"/>
                <a:gd name="connsiteY7" fmla="*/ 3850417 h 3886200"/>
                <a:gd name="connsiteX8" fmla="*/ 1099544 w 1221716"/>
                <a:gd name="connsiteY8" fmla="*/ 3886200 h 3886200"/>
                <a:gd name="connsiteX9" fmla="*/ 122172 w 1221716"/>
                <a:gd name="connsiteY9" fmla="*/ 3886200 h 3886200"/>
                <a:gd name="connsiteX10" fmla="*/ 35783 w 1221716"/>
                <a:gd name="connsiteY10" fmla="*/ 3850417 h 3886200"/>
                <a:gd name="connsiteX11" fmla="*/ 0 w 1221716"/>
                <a:gd name="connsiteY11" fmla="*/ 3764028 h 3886200"/>
                <a:gd name="connsiteX12" fmla="*/ 0 w 1221716"/>
                <a:gd name="connsiteY12" fmla="*/ 122172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1716" h="3886200">
                  <a:moveTo>
                    <a:pt x="0" y="122172"/>
                  </a:moveTo>
                  <a:cubicBezTo>
                    <a:pt x="0" y="89770"/>
                    <a:pt x="12872" y="58695"/>
                    <a:pt x="35783" y="35783"/>
                  </a:cubicBezTo>
                  <a:cubicBezTo>
                    <a:pt x="58695" y="12871"/>
                    <a:pt x="89770" y="0"/>
                    <a:pt x="122172" y="0"/>
                  </a:cubicBezTo>
                  <a:lnTo>
                    <a:pt x="1099544" y="0"/>
                  </a:lnTo>
                  <a:cubicBezTo>
                    <a:pt x="1131946" y="0"/>
                    <a:pt x="1163021" y="12872"/>
                    <a:pt x="1185933" y="35783"/>
                  </a:cubicBezTo>
                  <a:cubicBezTo>
                    <a:pt x="1208845" y="58695"/>
                    <a:pt x="1221716" y="89770"/>
                    <a:pt x="1221716" y="122172"/>
                  </a:cubicBezTo>
                  <a:lnTo>
                    <a:pt x="1221716" y="3764028"/>
                  </a:lnTo>
                  <a:cubicBezTo>
                    <a:pt x="1221716" y="3796430"/>
                    <a:pt x="1208844" y="3827505"/>
                    <a:pt x="1185933" y="3850417"/>
                  </a:cubicBezTo>
                  <a:cubicBezTo>
                    <a:pt x="1163021" y="3873329"/>
                    <a:pt x="1131946" y="3886200"/>
                    <a:pt x="1099544" y="3886200"/>
                  </a:cubicBezTo>
                  <a:lnTo>
                    <a:pt x="122172" y="3886200"/>
                  </a:lnTo>
                  <a:cubicBezTo>
                    <a:pt x="89770" y="3886200"/>
                    <a:pt x="58695" y="3873328"/>
                    <a:pt x="35783" y="3850417"/>
                  </a:cubicBezTo>
                  <a:cubicBezTo>
                    <a:pt x="12871" y="3827505"/>
                    <a:pt x="0" y="3796430"/>
                    <a:pt x="0" y="3764028"/>
                  </a:cubicBezTo>
                  <a:lnTo>
                    <a:pt x="0" y="1221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378" tIns="1529542" rIns="116378" bIns="822960" spcCol="1270" anchor="ctr"/>
            <a:lstStyle/>
            <a:p>
              <a:pPr algn="ctr" defTabSz="72737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Changes</a:t>
              </a:r>
              <a:b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</a:b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 in laws and </a:t>
              </a:r>
              <a:r>
                <a:rPr lang="en-US" sz="1545" b="1" dirty="0">
                  <a:solidFill>
                    <a:srgbClr val="800080"/>
                  </a:solidFill>
                  <a:latin typeface="Arial Narrow" pitchFamily="34" charset="0"/>
                </a:rPr>
                <a:t>regulations</a:t>
              </a:r>
              <a:endParaRPr lang="en-US" sz="1545" b="1" dirty="0">
                <a:latin typeface="Arial Narrow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49906" y="2309813"/>
              <a:ext cx="1147144" cy="1293812"/>
            </a:xfrm>
            <a:prstGeom prst="roundRect">
              <a:avLst/>
            </a:prstGeom>
            <a:blipFill rotWithShape="0">
              <a:blip r:embed="rId6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337012" y="2182091"/>
            <a:ext cx="1144443" cy="3532909"/>
            <a:chOff x="6970786" y="2057400"/>
            <a:chExt cx="1258814" cy="3886200"/>
          </a:xfrm>
        </p:grpSpPr>
        <p:sp>
          <p:nvSpPr>
            <p:cNvPr id="25" name="Freeform 24"/>
            <p:cNvSpPr/>
            <p:nvPr/>
          </p:nvSpPr>
          <p:spPr>
            <a:xfrm>
              <a:off x="6970786" y="2057400"/>
              <a:ext cx="1258814" cy="3886200"/>
            </a:xfrm>
            <a:custGeom>
              <a:avLst/>
              <a:gdLst>
                <a:gd name="connsiteX0" fmla="*/ 0 w 1219460"/>
                <a:gd name="connsiteY0" fmla="*/ 121946 h 3886200"/>
                <a:gd name="connsiteX1" fmla="*/ 35717 w 1219460"/>
                <a:gd name="connsiteY1" fmla="*/ 35717 h 3886200"/>
                <a:gd name="connsiteX2" fmla="*/ 121946 w 1219460"/>
                <a:gd name="connsiteY2" fmla="*/ 0 h 3886200"/>
                <a:gd name="connsiteX3" fmla="*/ 1097514 w 1219460"/>
                <a:gd name="connsiteY3" fmla="*/ 0 h 3886200"/>
                <a:gd name="connsiteX4" fmla="*/ 1183743 w 1219460"/>
                <a:gd name="connsiteY4" fmla="*/ 35717 h 3886200"/>
                <a:gd name="connsiteX5" fmla="*/ 1219460 w 1219460"/>
                <a:gd name="connsiteY5" fmla="*/ 121946 h 3886200"/>
                <a:gd name="connsiteX6" fmla="*/ 1219460 w 1219460"/>
                <a:gd name="connsiteY6" fmla="*/ 3764254 h 3886200"/>
                <a:gd name="connsiteX7" fmla="*/ 1183743 w 1219460"/>
                <a:gd name="connsiteY7" fmla="*/ 3850483 h 3886200"/>
                <a:gd name="connsiteX8" fmla="*/ 1097514 w 1219460"/>
                <a:gd name="connsiteY8" fmla="*/ 3886200 h 3886200"/>
                <a:gd name="connsiteX9" fmla="*/ 121946 w 1219460"/>
                <a:gd name="connsiteY9" fmla="*/ 3886200 h 3886200"/>
                <a:gd name="connsiteX10" fmla="*/ 35717 w 1219460"/>
                <a:gd name="connsiteY10" fmla="*/ 3850483 h 3886200"/>
                <a:gd name="connsiteX11" fmla="*/ 0 w 1219460"/>
                <a:gd name="connsiteY11" fmla="*/ 3764254 h 3886200"/>
                <a:gd name="connsiteX12" fmla="*/ 0 w 1219460"/>
                <a:gd name="connsiteY12" fmla="*/ 121946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460" h="3886200">
                  <a:moveTo>
                    <a:pt x="0" y="121946"/>
                  </a:moveTo>
                  <a:cubicBezTo>
                    <a:pt x="0" y="89604"/>
                    <a:pt x="12848" y="58586"/>
                    <a:pt x="35717" y="35717"/>
                  </a:cubicBezTo>
                  <a:cubicBezTo>
                    <a:pt x="58586" y="12848"/>
                    <a:pt x="89604" y="0"/>
                    <a:pt x="121946" y="0"/>
                  </a:cubicBezTo>
                  <a:lnTo>
                    <a:pt x="1097514" y="0"/>
                  </a:lnTo>
                  <a:cubicBezTo>
                    <a:pt x="1129856" y="0"/>
                    <a:pt x="1160874" y="12848"/>
                    <a:pt x="1183743" y="35717"/>
                  </a:cubicBezTo>
                  <a:cubicBezTo>
                    <a:pt x="1206612" y="58586"/>
                    <a:pt x="1219460" y="89604"/>
                    <a:pt x="1219460" y="121946"/>
                  </a:cubicBezTo>
                  <a:lnTo>
                    <a:pt x="1219460" y="3764254"/>
                  </a:lnTo>
                  <a:cubicBezTo>
                    <a:pt x="1219460" y="3796596"/>
                    <a:pt x="1206612" y="3827614"/>
                    <a:pt x="1183743" y="3850483"/>
                  </a:cubicBezTo>
                  <a:cubicBezTo>
                    <a:pt x="1160874" y="3873352"/>
                    <a:pt x="1129856" y="3886200"/>
                    <a:pt x="1097514" y="3886200"/>
                  </a:cubicBezTo>
                  <a:lnTo>
                    <a:pt x="121946" y="3886200"/>
                  </a:lnTo>
                  <a:cubicBezTo>
                    <a:pt x="89604" y="3886200"/>
                    <a:pt x="58586" y="3873352"/>
                    <a:pt x="35717" y="3850483"/>
                  </a:cubicBezTo>
                  <a:cubicBezTo>
                    <a:pt x="12848" y="3827614"/>
                    <a:pt x="0" y="3796596"/>
                    <a:pt x="0" y="3764254"/>
                  </a:cubicBezTo>
                  <a:lnTo>
                    <a:pt x="0" y="12194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378" tIns="1529542" rIns="116378" bIns="822960" spcCol="1270" anchor="ctr"/>
            <a:lstStyle/>
            <a:p>
              <a:pPr algn="ctr" defTabSz="72737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Traditional practices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07296" y="2290763"/>
              <a:ext cx="1146109" cy="1293812"/>
            </a:xfrm>
            <a:prstGeom prst="roundRect">
              <a:avLst/>
            </a:prstGeom>
            <a:blipFill rotWithShape="0">
              <a:blip r:embed="rId7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478568" y="2182091"/>
            <a:ext cx="1108364" cy="3532909"/>
            <a:chOff x="8226830" y="2057400"/>
            <a:chExt cx="1219460" cy="3886200"/>
          </a:xfrm>
        </p:grpSpPr>
        <p:sp>
          <p:nvSpPr>
            <p:cNvPr id="27" name="Freeform 26"/>
            <p:cNvSpPr/>
            <p:nvPr/>
          </p:nvSpPr>
          <p:spPr>
            <a:xfrm>
              <a:off x="8226830" y="2057400"/>
              <a:ext cx="1219460" cy="3886200"/>
            </a:xfrm>
            <a:custGeom>
              <a:avLst/>
              <a:gdLst>
                <a:gd name="connsiteX0" fmla="*/ 0 w 1219460"/>
                <a:gd name="connsiteY0" fmla="*/ 121946 h 3886200"/>
                <a:gd name="connsiteX1" fmla="*/ 35717 w 1219460"/>
                <a:gd name="connsiteY1" fmla="*/ 35717 h 3886200"/>
                <a:gd name="connsiteX2" fmla="*/ 121946 w 1219460"/>
                <a:gd name="connsiteY2" fmla="*/ 0 h 3886200"/>
                <a:gd name="connsiteX3" fmla="*/ 1097514 w 1219460"/>
                <a:gd name="connsiteY3" fmla="*/ 0 h 3886200"/>
                <a:gd name="connsiteX4" fmla="*/ 1183743 w 1219460"/>
                <a:gd name="connsiteY4" fmla="*/ 35717 h 3886200"/>
                <a:gd name="connsiteX5" fmla="*/ 1219460 w 1219460"/>
                <a:gd name="connsiteY5" fmla="*/ 121946 h 3886200"/>
                <a:gd name="connsiteX6" fmla="*/ 1219460 w 1219460"/>
                <a:gd name="connsiteY6" fmla="*/ 3764254 h 3886200"/>
                <a:gd name="connsiteX7" fmla="*/ 1183743 w 1219460"/>
                <a:gd name="connsiteY7" fmla="*/ 3850483 h 3886200"/>
                <a:gd name="connsiteX8" fmla="*/ 1097514 w 1219460"/>
                <a:gd name="connsiteY8" fmla="*/ 3886200 h 3886200"/>
                <a:gd name="connsiteX9" fmla="*/ 121946 w 1219460"/>
                <a:gd name="connsiteY9" fmla="*/ 3886200 h 3886200"/>
                <a:gd name="connsiteX10" fmla="*/ 35717 w 1219460"/>
                <a:gd name="connsiteY10" fmla="*/ 3850483 h 3886200"/>
                <a:gd name="connsiteX11" fmla="*/ 0 w 1219460"/>
                <a:gd name="connsiteY11" fmla="*/ 3764254 h 3886200"/>
                <a:gd name="connsiteX12" fmla="*/ 0 w 1219460"/>
                <a:gd name="connsiteY12" fmla="*/ 121946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460" h="3886200">
                  <a:moveTo>
                    <a:pt x="0" y="121946"/>
                  </a:moveTo>
                  <a:cubicBezTo>
                    <a:pt x="0" y="89604"/>
                    <a:pt x="12848" y="58586"/>
                    <a:pt x="35717" y="35717"/>
                  </a:cubicBezTo>
                  <a:cubicBezTo>
                    <a:pt x="58586" y="12848"/>
                    <a:pt x="89604" y="0"/>
                    <a:pt x="121946" y="0"/>
                  </a:cubicBezTo>
                  <a:lnTo>
                    <a:pt x="1097514" y="0"/>
                  </a:lnTo>
                  <a:cubicBezTo>
                    <a:pt x="1129856" y="0"/>
                    <a:pt x="1160874" y="12848"/>
                    <a:pt x="1183743" y="35717"/>
                  </a:cubicBezTo>
                  <a:cubicBezTo>
                    <a:pt x="1206612" y="58586"/>
                    <a:pt x="1219460" y="89604"/>
                    <a:pt x="1219460" y="121946"/>
                  </a:cubicBezTo>
                  <a:lnTo>
                    <a:pt x="1219460" y="3764254"/>
                  </a:lnTo>
                  <a:cubicBezTo>
                    <a:pt x="1219460" y="3796596"/>
                    <a:pt x="1206612" y="3827614"/>
                    <a:pt x="1183743" y="3850483"/>
                  </a:cubicBezTo>
                  <a:cubicBezTo>
                    <a:pt x="1160874" y="3873352"/>
                    <a:pt x="1129856" y="3886200"/>
                    <a:pt x="1097514" y="3886200"/>
                  </a:cubicBezTo>
                  <a:lnTo>
                    <a:pt x="121946" y="3886200"/>
                  </a:lnTo>
                  <a:cubicBezTo>
                    <a:pt x="89604" y="3886200"/>
                    <a:pt x="58586" y="3873352"/>
                    <a:pt x="35717" y="3850483"/>
                  </a:cubicBezTo>
                  <a:cubicBezTo>
                    <a:pt x="12848" y="3827614"/>
                    <a:pt x="0" y="3796596"/>
                    <a:pt x="0" y="3764254"/>
                  </a:cubicBezTo>
                  <a:lnTo>
                    <a:pt x="0" y="12194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378" tIns="1529542" rIns="116378" bIns="822960" spcCol="1270" anchor="ctr"/>
            <a:lstStyle/>
            <a:p>
              <a:pPr algn="ctr" defTabSz="72737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Increase in number of clients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263351" y="2290763"/>
              <a:ext cx="1146419" cy="1293812"/>
            </a:xfrm>
            <a:prstGeom prst="roundRect">
              <a:avLst/>
            </a:prstGeom>
            <a:blipFill rotWithShape="0">
              <a:blip r:embed="rId8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6</a:t>
            </a:fld>
            <a:endParaRPr lang="en-US" dirty="0"/>
          </a:p>
        </p:txBody>
      </p:sp>
      <p:pic>
        <p:nvPicPr>
          <p:cNvPr id="5124" name="Picture 4" descr="Glenn Youngkin - Wikipedi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4" y="2363210"/>
            <a:ext cx="990600" cy="1238250"/>
          </a:xfrm>
          <a:prstGeom prst="roundRect">
            <a:avLst>
              <a:gd name="adj" fmla="val 16667"/>
            </a:avLst>
          </a:prstGeom>
          <a:ln w="28575"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7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64378-0A76-41A4-A956-0FD0544B8915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9" dirty="0"/>
              <a:t>Both E&amp;G support and FTE students have grown</a:t>
            </a: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72588087"/>
              </p:ext>
            </p:extLst>
          </p:nvPr>
        </p:nvGraphicFramePr>
        <p:xfrm>
          <a:off x="880341" y="2228273"/>
          <a:ext cx="7709478" cy="359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744682" y="5940136"/>
            <a:ext cx="7338580" cy="35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727" dirty="0"/>
              <a:t>Notes: Data includes E&amp;G appropriation for 17 institutions, VIMS and extension services.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727" dirty="0"/>
              <a:t>FY 2010-11 includes SFSF appropriation.</a:t>
            </a:r>
          </a:p>
        </p:txBody>
      </p:sp>
    </p:spTree>
    <p:extLst>
      <p:ext uri="{BB962C8B-B14F-4D97-AF65-F5344CB8AC3E}">
        <p14:creationId xmlns:p14="http://schemas.microsoft.com/office/powerpoint/2010/main" val="9341334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512" y="173182"/>
            <a:ext cx="7772977" cy="1377105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2200" dirty="0"/>
              <a:t>Average Funding per FTE Student at Four-Year Institutions </a:t>
            </a:r>
            <a:r>
              <a:rPr lang="en-US" sz="2200" dirty="0" smtClean="0"/>
              <a:t>for </a:t>
            </a:r>
            <a:r>
              <a:rPr lang="en-US" sz="2200" dirty="0"/>
              <a:t>E&amp;G programs has </a:t>
            </a:r>
            <a:r>
              <a:rPr lang="en-US" sz="2200" dirty="0" smtClean="0"/>
              <a:t>grown</a:t>
            </a:r>
            <a:br>
              <a:rPr lang="en-US" sz="2200" dirty="0" smtClean="0"/>
            </a:br>
            <a:r>
              <a:rPr lang="en-US" sz="2200" dirty="0" smtClean="0"/>
              <a:t>		</a:t>
            </a:r>
            <a:r>
              <a:rPr lang="en-US" sz="1200" dirty="0" smtClean="0"/>
              <a:t>(from </a:t>
            </a:r>
            <a:r>
              <a:rPr lang="en-US" sz="1200" dirty="0"/>
              <a:t>SCHEV 11/2020 Higher Education Funding report)</a:t>
            </a:r>
            <a:r>
              <a:rPr lang="en-US" sz="2200" dirty="0"/>
              <a:t>	</a:t>
            </a:r>
            <a:r>
              <a:rPr lang="en-US" dirty="0"/>
              <a:t>		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19454" y="2169407"/>
            <a:ext cx="2148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Total per FTE: </a:t>
            </a: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</a:rPr>
              <a:t>29% </a:t>
            </a:r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increase FY93-FY20, average annual increase  </a:t>
            </a: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</a:rPr>
              <a:t>1.0%</a:t>
            </a:r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9454" y="2886577"/>
            <a:ext cx="2424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NGF (</a:t>
            </a:r>
            <a:r>
              <a:rPr lang="en-US" sz="1000" dirty="0"/>
              <a:t>tuition and fees)/FTE: </a:t>
            </a:r>
            <a:r>
              <a:rPr lang="en-US" sz="1000" dirty="0" smtClean="0"/>
              <a:t>87% </a:t>
            </a:r>
            <a:r>
              <a:rPr lang="en-US" sz="1000" dirty="0"/>
              <a:t>increase FY93-FY20, average annual increase </a:t>
            </a:r>
            <a:r>
              <a:rPr lang="en-US" sz="1000" dirty="0" smtClean="0"/>
              <a:t>3.1%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719453" y="3585018"/>
            <a:ext cx="2148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GF per In-State FTE: </a:t>
            </a:r>
            <a:r>
              <a:rPr lang="en-US" sz="1000" dirty="0" smtClean="0"/>
              <a:t>25% </a:t>
            </a:r>
            <a:r>
              <a:rPr lang="en-US" sz="1000" dirty="0"/>
              <a:t>decrease FY93-FY20, average annual decrease </a:t>
            </a:r>
            <a:r>
              <a:rPr lang="en-US" sz="1000" dirty="0" smtClean="0"/>
              <a:t>0.9%</a:t>
            </a:r>
            <a:endParaRPr lang="en-US" sz="1000" dirty="0"/>
          </a:p>
        </p:txBody>
      </p:sp>
      <p:pic>
        <p:nvPicPr>
          <p:cNvPr id="3076" name="Picture 4" title="Average Funding per FTE Student at Four-Year Institutions for E&amp;G pro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6" y="1489364"/>
            <a:ext cx="6065409" cy="496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27" y="1550287"/>
            <a:ext cx="6272352" cy="503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11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2" y="658091"/>
            <a:ext cx="7772977" cy="1039091"/>
          </a:xfrm>
        </p:spPr>
        <p:txBody>
          <a:bodyPr>
            <a:normAutofit/>
          </a:bodyPr>
          <a:lstStyle/>
          <a:p>
            <a:r>
              <a:rPr lang="en-US" sz="2182" dirty="0"/>
              <a:t>Increases in tuition is one of the few </a:t>
            </a:r>
            <a:r>
              <a:rPr lang="en-US" sz="2200" dirty="0" smtClean="0"/>
              <a:t>state </a:t>
            </a:r>
            <a:r>
              <a:rPr lang="en-US" sz="2182" dirty="0" smtClean="0"/>
              <a:t>funding </a:t>
            </a:r>
            <a:r>
              <a:rPr lang="en-US" sz="2182" dirty="0"/>
              <a:t>issues that </a:t>
            </a:r>
            <a:r>
              <a:rPr lang="en-US" sz="2182" dirty="0" smtClean="0"/>
              <a:t>historically has surpassed inflation (until recently)</a:t>
            </a:r>
            <a:endParaRPr lang="en-US" sz="218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531A0-3BB1-473A-9288-C44218EDE13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67870758"/>
              </p:ext>
            </p:extLst>
          </p:nvPr>
        </p:nvGraphicFramePr>
        <p:xfrm>
          <a:off x="685512" y="1835727"/>
          <a:ext cx="7772977" cy="40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6677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565</Words>
  <Application>Microsoft Office PowerPoint</Application>
  <PresentationFormat>On-screen Show (4:3)</PresentationFormat>
  <Paragraphs>74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Office Theme</vt:lpstr>
      <vt:lpstr>Document</vt:lpstr>
      <vt:lpstr>Worksheet</vt:lpstr>
      <vt:lpstr>Virginia’s Budget</vt:lpstr>
      <vt:lpstr>2022-2024 Budget:  Nongeneral fund vs. General fund</vt:lpstr>
      <vt:lpstr>Where the operating money goes- General Fund 2022-2024</vt:lpstr>
      <vt:lpstr>Budgetary authorization for higher education involves several major programs</vt:lpstr>
      <vt:lpstr>Support for educational and general is a shared cost</vt:lpstr>
      <vt:lpstr>Many factors and perspectives influence budget development:</vt:lpstr>
      <vt:lpstr>Both E&amp;G support and FTE students have grown</vt:lpstr>
      <vt:lpstr>  Average Funding per FTE Student at Four-Year Institutions for E&amp;G programs has grown   (from SCHEV 11/2020 Higher Education Funding report)    </vt:lpstr>
      <vt:lpstr>Increases in tuition is one of the few state funding issues that historically has surpassed inflation (until recently)</vt:lpstr>
      <vt:lpstr>As tuition has risen so has financial aid</vt:lpstr>
      <vt:lpstr>What about the impact of the pandemic?!</vt:lpstr>
      <vt:lpstr>A significant amount of the lost revenues and increased costs as a result of COVID have been offset by federal support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tsq68588</dc:creator>
  <cp:lastModifiedBy>VITA Program</cp:lastModifiedBy>
  <cp:revision>198</cp:revision>
  <cp:lastPrinted>2018-01-25T14:31:56Z</cp:lastPrinted>
  <dcterms:created xsi:type="dcterms:W3CDTF">2015-08-24T13:58:49Z</dcterms:created>
  <dcterms:modified xsi:type="dcterms:W3CDTF">2022-10-17T22:26:01Z</dcterms:modified>
</cp:coreProperties>
</file>