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0"/>
  </p:notesMasterIdLst>
  <p:sldIdLst>
    <p:sldId id="456" r:id="rId6"/>
    <p:sldId id="478" r:id="rId7"/>
    <p:sldId id="418" r:id="rId8"/>
    <p:sldId id="466" r:id="rId9"/>
    <p:sldId id="471" r:id="rId10"/>
    <p:sldId id="472" r:id="rId11"/>
    <p:sldId id="473" r:id="rId12"/>
    <p:sldId id="463" r:id="rId13"/>
    <p:sldId id="292" r:id="rId14"/>
    <p:sldId id="331" r:id="rId15"/>
    <p:sldId id="474" r:id="rId16"/>
    <p:sldId id="468" r:id="rId17"/>
    <p:sldId id="477" r:id="rId18"/>
    <p:sldId id="4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encer Shanholtz" initials="SS" lastIdx="1" clrIdx="0">
    <p:extLst>
      <p:ext uri="{19B8F6BF-5375-455C-9EA6-DF929625EA0E}">
        <p15:presenceInfo xmlns:p15="http://schemas.microsoft.com/office/powerpoint/2012/main" userId="Spencer Shanholt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200"/>
    <a:srgbClr val="343D59"/>
    <a:srgbClr val="B4CC80"/>
    <a:srgbClr val="FFC715"/>
    <a:srgbClr val="5A9BD5"/>
    <a:srgbClr val="F3F3F3"/>
    <a:srgbClr val="FFFFFF"/>
    <a:srgbClr val="485378"/>
    <a:srgbClr val="49557B"/>
    <a:srgbClr val="4D5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94"/>
  </p:normalViewPr>
  <p:slideViewPr>
    <p:cSldViewPr snapToGrid="0" snapToObjects="1">
      <p:cViewPr varScale="1">
        <p:scale>
          <a:sx n="120" d="100"/>
          <a:sy n="120" d="100"/>
        </p:scale>
        <p:origin x="12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3F71B-B5F5-204E-A4BA-942F0DBA6571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B47D0-06C2-C140-BD1D-826F51F64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97A76-8B8A-4E5B-9CF2-73ECB7877B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97A76-8B8A-4E5B-9CF2-73ECB7877B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0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C041-20A1-5049-8A6A-2D36B622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782" y="508210"/>
            <a:ext cx="9144000" cy="61090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rgbClr val="343D5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4552" y="1119113"/>
            <a:ext cx="10625919" cy="0"/>
          </a:xfrm>
          <a:prstGeom prst="line">
            <a:avLst/>
          </a:prstGeom>
          <a:ln>
            <a:solidFill>
              <a:srgbClr val="343D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81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8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0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3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2FB3-6116-604A-B92F-FE031CF7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20" y="760910"/>
            <a:ext cx="2778457" cy="2555496"/>
          </a:xfrm>
          <a:prstGeom prst="rect">
            <a:avLst/>
          </a:prstGeom>
        </p:spPr>
        <p:txBody>
          <a:bodyPr/>
          <a:lstStyle>
            <a:lvl1pPr>
              <a:defRPr lang="en-US" sz="3600" kern="1200" dirty="0">
                <a:solidFill>
                  <a:srgbClr val="343D59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01720" y="2934269"/>
            <a:ext cx="2573743" cy="0"/>
          </a:xfrm>
          <a:prstGeom prst="line">
            <a:avLst/>
          </a:prstGeom>
          <a:ln>
            <a:solidFill>
              <a:srgbClr val="343D5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23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13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9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3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2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5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6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45EAF4-F14E-4C37-A3EA-A31184C179DC}"/>
              </a:ext>
            </a:extLst>
          </p:cNvPr>
          <p:cNvSpPr txBox="1">
            <a:spLocks/>
          </p:cNvSpPr>
          <p:nvPr userDrawn="1"/>
        </p:nvSpPr>
        <p:spPr>
          <a:xfrm>
            <a:off x="566324" y="670619"/>
            <a:ext cx="11333922" cy="6374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spc="100" dirty="0">
              <a:solidFill>
                <a:srgbClr val="002060"/>
              </a:solidFill>
              <a:latin typeface="Franklin Gothic Medium" panose="020B060302010202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4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D7DB8-677C-4B2F-86D0-83EF97CAB8F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21A6-3DCE-4CEB-A3C6-E3338E7AC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4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qian.cai@virginia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D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9623" y="954530"/>
            <a:ext cx="9523076" cy="1019687"/>
          </a:xfrm>
        </p:spPr>
        <p:txBody>
          <a:bodyPr>
            <a:normAutofit fontScale="90000"/>
          </a:bodyPr>
          <a:lstStyle/>
          <a:p>
            <a:pPr algn="r"/>
            <a:r>
              <a:rPr lang="en-US" sz="550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Segoe UI Semilight" panose="020B0402040204020203" pitchFamily="34" charset="0"/>
              </a:rPr>
              <a:t>Changing Demographics and Potential Impact on Enrollment</a:t>
            </a:r>
            <a:endParaRPr lang="en-US" sz="5500" dirty="0">
              <a:solidFill>
                <a:schemeClr val="bg1"/>
              </a:solidFill>
              <a:latin typeface="Franklin Gothic Medium" panose="020B0603020102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2954" y="4689998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Aft>
                <a:spcPts val="600"/>
              </a:spcAft>
            </a:pPr>
            <a:r>
              <a:rPr kumimoji="0" 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Franklin Gothic Medium" panose="020B0603020102020204" pitchFamily="34" charset="0"/>
                <a:cs typeface="Segoe UI Semibold" panose="020B0702040204020203" pitchFamily="34" charset="0"/>
              </a:rPr>
              <a:t>Qian </a:t>
            </a:r>
            <a:r>
              <a:rPr kumimoji="0" lang="en-US" sz="2200" b="1" i="0" u="none" strike="noStrike" kern="1200" cap="all" spc="0" normalizeH="0" baseline="0" noProof="0" dirty="0" err="1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Franklin Gothic Medium" panose="020B0603020102020204" pitchFamily="34" charset="0"/>
                <a:cs typeface="Segoe UI Semibold" panose="020B0702040204020203" pitchFamily="34" charset="0"/>
              </a:rPr>
              <a:t>cai</a:t>
            </a:r>
            <a:r>
              <a:rPr kumimoji="0" 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Bodoni MT" panose="02070603080606020203" pitchFamily="18" charset="0"/>
                <a:cs typeface="Segoe UI Semibold" panose="020B0702040204020203" pitchFamily="34" charset="0"/>
              </a:rPr>
              <a:t> 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US" sz="2000" dirty="0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pronounced “</a:t>
            </a:r>
            <a:r>
              <a:rPr lang="en-US" sz="2000" dirty="0" err="1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chien</a:t>
            </a:r>
            <a:r>
              <a:rPr lang="en-US" sz="2000" dirty="0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000" dirty="0" err="1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tsai</a:t>
            </a:r>
            <a:r>
              <a:rPr lang="en-US" sz="2000" dirty="0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”)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E5720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Director,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Demographics Research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UVA Weldon Cooper Center for Public Service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656889" y="6832605"/>
            <a:ext cx="8568267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933" y="16935"/>
            <a:ext cx="12192000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>
            <a:off x="-710" y="16932"/>
            <a:ext cx="3640666" cy="68410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98277" y="2953048"/>
            <a:ext cx="7590175" cy="736385"/>
            <a:chOff x="3798277" y="2953048"/>
            <a:chExt cx="7590175" cy="736385"/>
          </a:xfrm>
        </p:grpSpPr>
        <p:sp>
          <p:nvSpPr>
            <p:cNvPr id="14" name="Rectangle 13"/>
            <p:cNvSpPr/>
            <p:nvPr/>
          </p:nvSpPr>
          <p:spPr>
            <a:xfrm>
              <a:off x="9316842" y="3320101"/>
              <a:ext cx="20353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cap="all" dirty="0" smtClean="0">
                  <a:solidFill>
                    <a:prstClr val="white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October 19, 2022</a:t>
              </a:r>
              <a:endParaRPr kumimoji="0" lang="en-US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98277" y="2953048"/>
              <a:ext cx="7590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Presented </a:t>
              </a:r>
              <a:r>
                <a:rPr lang="en-US" sz="2400" dirty="0" smtClean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to 2022 Boards of Visitors Orientation    </a:t>
              </a:r>
              <a:endPara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5122878"/>
            <a:ext cx="2014121" cy="11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40480" y="457200"/>
            <a:ext cx="7772400" cy="5852160"/>
            <a:chOff x="1364776" y="1246034"/>
            <a:chExt cx="7533564" cy="5209356"/>
          </a:xfrm>
          <a:effectLst>
            <a:outerShdw blurRad="88900" dist="88900" dir="3600000" algn="ctr" rotWithShape="0">
              <a:schemeClr val="tx1">
                <a:alpha val="40000"/>
              </a:schemeClr>
            </a:outerShdw>
          </a:effectLst>
        </p:grpSpPr>
        <p:sp>
          <p:nvSpPr>
            <p:cNvPr id="25" name="Rectangle 24"/>
            <p:cNvSpPr/>
            <p:nvPr/>
          </p:nvSpPr>
          <p:spPr>
            <a:xfrm>
              <a:off x="1364776" y="1246034"/>
              <a:ext cx="7533564" cy="5209356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F3F3F3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525357" y="1405718"/>
              <a:ext cx="7336671" cy="4954161"/>
              <a:chOff x="1525357" y="1405718"/>
              <a:chExt cx="7336671" cy="4954161"/>
            </a:xfrm>
            <a:pattFill prst="pct25">
              <a:fgClr>
                <a:srgbClr val="FFFFFF"/>
              </a:fgClr>
              <a:bgClr>
                <a:srgbClr val="F3F3F3"/>
              </a:bgClr>
            </a:pattFill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58" t="2953" r="7384" b="7067"/>
              <a:stretch/>
            </p:blipFill>
            <p:spPr>
              <a:xfrm>
                <a:off x="2702257" y="1405718"/>
                <a:ext cx="5773004" cy="4612945"/>
              </a:xfrm>
              <a:prstGeom prst="rect">
                <a:avLst/>
              </a:prstGeom>
              <a:grpFill/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525357" y="1556190"/>
                <a:ext cx="1121336" cy="4317852"/>
                <a:chOff x="1782954" y="1467262"/>
                <a:chExt cx="1062652" cy="4672804"/>
              </a:xfrm>
              <a:grpFill/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1835514" y="1467262"/>
                  <a:ext cx="1010092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Over 70</a:t>
                  </a: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2058797" y="2072043"/>
                  <a:ext cx="786809" cy="369332"/>
                </a:xfrm>
                <a:prstGeom prst="rect">
                  <a:avLst/>
                </a:prstGeom>
                <a:pattFill prst="pct25">
                  <a:fgClr>
                    <a:srgbClr val="FFFFFF"/>
                  </a:fgClr>
                  <a:bgClr>
                    <a:srgbClr val="F3F3F3"/>
                  </a:bgClr>
                </a:patt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60-70</a:t>
                  </a: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058797" y="2680952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50-60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058797" y="3300712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40-50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058797" y="3928073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30-40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058797" y="4542412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20-30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058797" y="5160151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10-20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782954" y="5770734"/>
                  <a:ext cx="1062652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Under 10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2489616" y="5990547"/>
                <a:ext cx="6372412" cy="369332"/>
                <a:chOff x="2718016" y="6255510"/>
                <a:chExt cx="6038919" cy="399693"/>
              </a:xfrm>
              <a:grpFill/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2718016" y="6255510"/>
                  <a:ext cx="25518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380963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200,000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286688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400,000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75258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600,000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066245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800,000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093552" y="6255510"/>
                  <a:ext cx="840468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1 M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771371" y="6255510"/>
                  <a:ext cx="985564" cy="39969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1.2 M</a:t>
                  </a:r>
                </a:p>
              </p:txBody>
            </p:sp>
          </p:grp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Population by Age in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American Indian Population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011018"/>
              </p:ext>
            </p:extLst>
          </p:nvPr>
        </p:nvGraphicFramePr>
        <p:xfrm>
          <a:off x="3840480" y="457200"/>
          <a:ext cx="6831231" cy="5752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1502823038"/>
                    </a:ext>
                  </a:extLst>
                </a:gridCol>
                <a:gridCol w="247551">
                  <a:extLst>
                    <a:ext uri="{9D8B030D-6E8A-4147-A177-3AD203B41FA5}">
                      <a16:colId xmlns:a16="http://schemas.microsoft.com/office/drawing/2014/main" val="586514671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3043669392"/>
                    </a:ext>
                  </a:extLst>
                </a:gridCol>
              </a:tblGrid>
              <a:tr h="995823">
                <a:tc>
                  <a:txBody>
                    <a:bodyPr/>
                    <a:lstStyle/>
                    <a:p>
                      <a:r>
                        <a:rPr lang="en-US" sz="3200" b="0" cap="all" baseline="0" dirty="0" smtClean="0">
                          <a:latin typeface="Franklin Gothic Book" panose="020B0503020102020204" pitchFamily="34" charset="0"/>
                        </a:rPr>
                        <a:t>Year</a:t>
                      </a:r>
                      <a:endParaRPr lang="en-US" sz="3200" b="0" cap="all" baseline="0" dirty="0">
                        <a:latin typeface="Franklin Gothic Book" panose="020B0503020102020204" pitchFamily="34" charset="0"/>
                      </a:endParaRPr>
                    </a:p>
                  </a:txBody>
                  <a:tcPr marL="18288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343D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b="0" cap="all" baseline="0" dirty="0">
                        <a:latin typeface="Franklin Gothic Medium" panose="020B06030201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200" b="0" kern="1200" cap="all" baseline="0" dirty="0" smtClean="0">
                          <a:solidFill>
                            <a:schemeClr val="lt1"/>
                          </a:solidFill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Number</a:t>
                      </a:r>
                      <a:endParaRPr lang="en-US" sz="3200" b="0" kern="1200" cap="all" baseline="0" dirty="0">
                        <a:solidFill>
                          <a:schemeClr val="lt1"/>
                        </a:solidFill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343D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325197"/>
                  </a:ext>
                </a:extLst>
              </a:tr>
              <a:tr h="234231"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235113802"/>
                  </a:ext>
                </a:extLst>
              </a:tr>
              <a:tr h="95981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1990</a:t>
                      </a:r>
                      <a:endParaRPr lang="en-US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18,285</a:t>
                      </a:r>
                      <a:endParaRPr lang="en-US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69254"/>
                  </a:ext>
                </a:extLst>
              </a:tr>
              <a:tr h="95981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2000</a:t>
                      </a:r>
                      <a:endParaRPr lang="en-US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62,437</a:t>
                      </a:r>
                      <a:endParaRPr lang="en-US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28440"/>
                  </a:ext>
                </a:extLst>
              </a:tr>
              <a:tr h="95981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2010</a:t>
                      </a:r>
                      <a:endParaRPr lang="en-US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80,924</a:t>
                      </a:r>
                      <a:endParaRPr lang="en-US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96137"/>
                  </a:ext>
                </a:extLst>
              </a:tr>
              <a:tr h="95981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2020</a:t>
                      </a:r>
                      <a:endParaRPr lang="en-US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180,239</a:t>
                      </a:r>
                      <a:endParaRPr lang="en-US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239808"/>
                  </a:ext>
                </a:extLst>
              </a:tr>
              <a:tr h="241439"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222104058"/>
                  </a:ext>
                </a:extLst>
              </a:tr>
              <a:tr h="441799"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3D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25">
                      <a:fgClr>
                        <a:srgbClr val="FFFFFF"/>
                      </a:fgClr>
                      <a:bgClr>
                        <a:srgbClr val="F3F3F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3D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325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54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20" y="760910"/>
            <a:ext cx="2778457" cy="4138636"/>
          </a:xfrm>
        </p:spPr>
        <p:txBody>
          <a:bodyPr/>
          <a:lstStyle/>
          <a:p>
            <a:r>
              <a:rPr lang="en-US" dirty="0" smtClean="0"/>
              <a:t>Population under 15 by Race, 2019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40480" y="457200"/>
            <a:ext cx="7132320" cy="5906062"/>
            <a:chOff x="3840480" y="457200"/>
            <a:chExt cx="7132320" cy="59060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480" y="457200"/>
              <a:ext cx="7132320" cy="5906062"/>
            </a:xfrm>
            <a:prstGeom prst="rect">
              <a:avLst/>
            </a:prstGeom>
            <a:effectLst>
              <a:outerShdw blurRad="88900" dist="88900" dir="3600000" algn="ctr" rotWithShape="0">
                <a:schemeClr val="tx1">
                  <a:alpha val="40000"/>
                </a:schemeClr>
              </a:outerShdw>
            </a:effectLst>
          </p:spPr>
        </p:pic>
        <p:grpSp>
          <p:nvGrpSpPr>
            <p:cNvPr id="10" name="Group 9"/>
            <p:cNvGrpSpPr/>
            <p:nvPr/>
          </p:nvGrpSpPr>
          <p:grpSpPr>
            <a:xfrm>
              <a:off x="4391128" y="770958"/>
              <a:ext cx="4732071" cy="4808521"/>
              <a:chOff x="4391128" y="770958"/>
              <a:chExt cx="4732071" cy="4808521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391128" y="770958"/>
                <a:ext cx="173587" cy="173587"/>
              </a:xfrm>
              <a:prstGeom prst="ellipse">
                <a:avLst/>
              </a:prstGeom>
              <a:solidFill>
                <a:srgbClr val="343D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691824" y="1647928"/>
                <a:ext cx="210312" cy="210312"/>
              </a:xfrm>
              <a:prstGeom prst="ellipse">
                <a:avLst/>
              </a:prstGeom>
              <a:solidFill>
                <a:srgbClr val="343D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912887" y="2959236"/>
                <a:ext cx="210312" cy="210312"/>
              </a:xfrm>
              <a:prstGeom prst="ellipse">
                <a:avLst/>
              </a:prstGeom>
              <a:solidFill>
                <a:srgbClr val="343D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8490857" y="4262174"/>
                <a:ext cx="210312" cy="210312"/>
              </a:xfrm>
              <a:prstGeom prst="ellipse">
                <a:avLst/>
              </a:prstGeom>
              <a:solidFill>
                <a:srgbClr val="343D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211556" y="5369167"/>
                <a:ext cx="210312" cy="210312"/>
              </a:xfrm>
              <a:prstGeom prst="ellipse">
                <a:avLst/>
              </a:prstGeom>
              <a:solidFill>
                <a:srgbClr val="343D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8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Change in Births, 2007 to 2021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5" y="726736"/>
            <a:ext cx="11155680" cy="6599053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26129" r="55977" b="53951"/>
          <a:stretch/>
        </p:blipFill>
        <p:spPr>
          <a:xfrm>
            <a:off x="2085032" y="2029767"/>
            <a:ext cx="3157038" cy="123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D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133" y="924014"/>
            <a:ext cx="11209867" cy="1019687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Bodoni MT" panose="02070603080606020203" pitchFamily="18" charset="0"/>
                <a:cs typeface="Segoe UI Semilight" panose="020B0402040204020203" pitchFamily="34" charset="0"/>
              </a:rPr>
              <a:t>Thank You</a:t>
            </a:r>
            <a:endParaRPr lang="en-US" sz="5400" i="1" dirty="0">
              <a:solidFill>
                <a:schemeClr val="bg1"/>
              </a:solidFill>
              <a:latin typeface="Bodoni MT" panose="02070603080606020203" pitchFamily="18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9066" y="2484344"/>
            <a:ext cx="6096000" cy="19851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600"/>
              </a:spcAft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Bodoni MT" panose="02070603080606020203" pitchFamily="18" charset="0"/>
                <a:cs typeface="Segoe UI Semibold" panose="020B0702040204020203" pitchFamily="34" charset="0"/>
              </a:rPr>
              <a:t>Qian </a:t>
            </a:r>
            <a:r>
              <a:rPr kumimoji="0" lang="en-US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Bodoni MT" panose="02070603080606020203" pitchFamily="18" charset="0"/>
                <a:cs typeface="Segoe UI Semibold" panose="020B0702040204020203" pitchFamily="34" charset="0"/>
              </a:rPr>
              <a:t>cai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Bodoni MT" panose="02070603080606020203" pitchFamily="18" charset="0"/>
                <a:cs typeface="Segoe UI Semibold" panose="020B0702040204020203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E572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US" sz="2800" dirty="0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pronounced “</a:t>
            </a:r>
            <a:r>
              <a:rPr lang="en-US" sz="2800" dirty="0" err="1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chien</a:t>
            </a:r>
            <a:r>
              <a:rPr lang="en-US" sz="2800" dirty="0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800" dirty="0" err="1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tsai</a:t>
            </a:r>
            <a:r>
              <a:rPr lang="en-US" sz="2800" dirty="0">
                <a:solidFill>
                  <a:srgbClr val="E572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”)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E57200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Director,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Demographics Research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UVA Weldon Cooper Center for Public Service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2"/>
              </a:rPr>
              <a:t>qian.cai@virginia.edu</a:t>
            </a:r>
            <a:endParaRPr lang="en-US" sz="2000" dirty="0" smtClean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https://demographics.coopercenter.org/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656889" y="6832605"/>
            <a:ext cx="8568267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933" y="16935"/>
            <a:ext cx="12192000" cy="0"/>
          </a:xfrm>
          <a:prstGeom prst="line">
            <a:avLst/>
          </a:pr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>
            <a:off x="-710" y="16932"/>
            <a:ext cx="3640666" cy="68410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5122878"/>
            <a:ext cx="2014121" cy="1139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884" y="4600134"/>
            <a:ext cx="1573127" cy="22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Urban/Rural Status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5342" r="10682" b="9332"/>
          <a:stretch/>
        </p:blipFill>
        <p:spPr>
          <a:xfrm>
            <a:off x="-12738" y="1244991"/>
            <a:ext cx="11129200" cy="4937760"/>
          </a:xfrm>
          <a:prstGeom prst="rect">
            <a:avLst/>
          </a:prstGeom>
          <a:effectLst>
            <a:outerShdw blurRad="88900" dist="114300" dir="36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33" y="1661704"/>
            <a:ext cx="3063246" cy="14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36" y="162160"/>
            <a:ext cx="8596403" cy="5947696"/>
          </a:xfrm>
          <a:prstGeom prst="rect">
            <a:avLst/>
          </a:prstGeom>
          <a:effectLst>
            <a:outerShdw blurRad="889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4" y="6240277"/>
            <a:ext cx="2214534" cy="38629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Virginia’s Changing Center of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3F3F3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7712" r="4142" b="17811"/>
          <a:stretch/>
        </p:blipFill>
        <p:spPr>
          <a:xfrm>
            <a:off x="548640" y="1371600"/>
            <a:ext cx="11155681" cy="4937760"/>
          </a:xfrm>
          <a:prstGeom prst="rect">
            <a:avLst/>
          </a:prstGeom>
          <a:effectLst>
            <a:outerShdw blurRad="88900" dist="88900" dir="36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deaths than births</a:t>
            </a:r>
            <a:r>
              <a:rPr lang="en-US" dirty="0"/>
              <a:t>,</a:t>
            </a:r>
            <a:r>
              <a:rPr lang="en-US" dirty="0" smtClean="0"/>
              <a:t> 2000s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18089" r="4284" b="17923"/>
          <a:stretch/>
        </p:blipFill>
        <p:spPr>
          <a:xfrm>
            <a:off x="548640" y="1371600"/>
            <a:ext cx="11205972" cy="4937760"/>
          </a:xfrm>
          <a:prstGeom prst="rect">
            <a:avLst/>
          </a:prstGeom>
          <a:effectLst>
            <a:outerShdw blurRad="88900" dist="88900" dir="36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deaths than births, 2010s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1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people moving out than in, 2000s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371600"/>
            <a:ext cx="11047600" cy="4937760"/>
          </a:xfrm>
          <a:prstGeom prst="rect">
            <a:avLst/>
          </a:prstGeom>
          <a:effectLst>
            <a:outerShdw blurRad="88900" dist="88900" dir="36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41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FF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people moving out than in, 2010s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371600"/>
            <a:ext cx="11052615" cy="4937760"/>
          </a:xfrm>
          <a:prstGeom prst="rect">
            <a:avLst/>
          </a:prstGeom>
          <a:effectLst>
            <a:outerShdw blurRad="88900" dist="88900" dir="36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0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7611" y="1656835"/>
            <a:ext cx="9978027" cy="4586789"/>
            <a:chOff x="855622" y="1801506"/>
            <a:chExt cx="9648968" cy="4435524"/>
          </a:xfrm>
          <a:pattFill prst="pct25">
            <a:fgClr>
              <a:srgbClr val="FFFFFF"/>
            </a:fgClr>
            <a:bgClr>
              <a:srgbClr val="F3F3F3"/>
            </a:bgClr>
          </a:pattFill>
          <a:effectLst>
            <a:outerShdw blurRad="88900" dist="88900" dir="3600000" algn="ctr" rotWithShape="0">
              <a:schemeClr val="tx1">
                <a:alpha val="40000"/>
              </a:scheme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9" t="13361" r="6059" b="14236"/>
            <a:stretch/>
          </p:blipFill>
          <p:spPr>
            <a:xfrm>
              <a:off x="855622" y="1801506"/>
              <a:ext cx="9648968" cy="4435524"/>
            </a:xfrm>
            <a:prstGeom prst="rect">
              <a:avLst/>
            </a:prstGeom>
            <a:grpFill/>
          </p:spPr>
        </p:pic>
        <p:sp>
          <p:nvSpPr>
            <p:cNvPr id="8" name="TextBox 7"/>
            <p:cNvSpPr txBox="1"/>
            <p:nvPr/>
          </p:nvSpPr>
          <p:spPr>
            <a:xfrm>
              <a:off x="861014" y="5698956"/>
              <a:ext cx="684948" cy="3527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0.0%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1014" y="4957348"/>
              <a:ext cx="684948" cy="3527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0.5%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1014" y="4172926"/>
              <a:ext cx="684948" cy="3527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1.0%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1014" y="3394519"/>
              <a:ext cx="684948" cy="3527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1.5%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61014" y="2628825"/>
              <a:ext cx="684948" cy="3527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2.0%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1014" y="1874847"/>
              <a:ext cx="684948" cy="3527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2.5%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65654" y="2227609"/>
              <a:ext cx="4257483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343D59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Annual Population </a:t>
              </a:r>
              <a:r>
                <a:rPr lang="en-US" sz="2000" dirty="0" smtClean="0">
                  <a:solidFill>
                    <a:srgbClr val="343D59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Growth</a:t>
              </a:r>
              <a:endParaRPr lang="en-US" sz="2000" dirty="0">
                <a:solidFill>
                  <a:srgbClr val="343D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98829" y="5875337"/>
              <a:ext cx="838809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1920s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10391" y="5875337"/>
              <a:ext cx="852100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1950s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0787" y="5875337"/>
              <a:ext cx="723265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1980s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96386" y="5861689"/>
              <a:ext cx="102675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2010s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47049" y="5875337"/>
              <a:ext cx="849337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2000s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79862" y="5875337"/>
              <a:ext cx="830667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1930s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10635" y="5875337"/>
              <a:ext cx="780927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1940s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62490" y="5875337"/>
              <a:ext cx="966089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1960s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35488" y="5875337"/>
              <a:ext cx="759493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1970s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42463" y="5875337"/>
              <a:ext cx="791190" cy="3571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1990s</a:t>
              </a:r>
              <a:endParaRPr lang="en-US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8782" y="576450"/>
            <a:ext cx="10416856" cy="610903"/>
          </a:xfrm>
        </p:spPr>
        <p:txBody>
          <a:bodyPr/>
          <a:lstStyle/>
          <a:p>
            <a:r>
              <a:rPr lang="en-US" dirty="0" smtClean="0"/>
              <a:t>Virginia: Slowest Growth Rate since the 1930s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rgbClr val="F3F3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840480" y="457200"/>
            <a:ext cx="7772400" cy="5852160"/>
            <a:chOff x="1323832" y="1338720"/>
            <a:chExt cx="7601803" cy="5331700"/>
          </a:xfrm>
        </p:grpSpPr>
        <p:sp>
          <p:nvSpPr>
            <p:cNvPr id="23" name="Rectangle 22"/>
            <p:cNvSpPr/>
            <p:nvPr/>
          </p:nvSpPr>
          <p:spPr>
            <a:xfrm>
              <a:off x="1323832" y="1338720"/>
              <a:ext cx="7601803" cy="533170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F3F3F3"/>
              </a:bgClr>
            </a:pattFill>
            <a:ln>
              <a:noFill/>
            </a:ln>
            <a:effectLst>
              <a:outerShdw blurRad="88900" dist="88900" dir="36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424420" y="1338720"/>
              <a:ext cx="7256616" cy="4996859"/>
              <a:chOff x="1697890" y="1243956"/>
              <a:chExt cx="7144855" cy="5380886"/>
            </a:xfrm>
            <a:pattFill prst="pct25">
              <a:fgClr>
                <a:srgbClr val="FFFFFF"/>
              </a:fgClr>
              <a:bgClr>
                <a:srgbClr val="F3F3F3"/>
              </a:bgClr>
            </a:pattFill>
          </p:grpSpPr>
          <p:grpSp>
            <p:nvGrpSpPr>
              <p:cNvPr id="20" name="Group 19"/>
              <p:cNvGrpSpPr/>
              <p:nvPr/>
            </p:nvGrpSpPr>
            <p:grpSpPr>
              <a:xfrm>
                <a:off x="1697890" y="1467262"/>
                <a:ext cx="1062652" cy="4672804"/>
                <a:chOff x="1782954" y="1467262"/>
                <a:chExt cx="1062652" cy="4672804"/>
              </a:xfrm>
              <a:grpFill/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1835514" y="1467262"/>
                  <a:ext cx="1010092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Over 70</a:t>
                  </a:r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2058797" y="2072043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60-70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2058797" y="2680952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50-60</a:t>
                  </a: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058797" y="3300712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40-50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058797" y="3928073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30-40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058797" y="4542412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20-30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058797" y="5160151"/>
                  <a:ext cx="786809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10-20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782954" y="5770734"/>
                  <a:ext cx="1062652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Under 10</a:t>
                  </a:r>
                </a:p>
              </p:txBody>
            </p:sp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67" t="2396" r="5518" b="7447"/>
              <a:stretch/>
            </p:blipFill>
            <p:spPr>
              <a:xfrm>
                <a:off x="2718016" y="1243956"/>
                <a:ext cx="5670653" cy="5055645"/>
              </a:xfrm>
              <a:prstGeom prst="rect">
                <a:avLst/>
              </a:prstGeom>
              <a:grpFill/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2718016" y="6255510"/>
                <a:ext cx="6124729" cy="369332"/>
                <a:chOff x="2718016" y="6255510"/>
                <a:chExt cx="6124729" cy="369332"/>
              </a:xfrm>
              <a:grpFill/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2718016" y="6255510"/>
                  <a:ext cx="25518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0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455394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100,000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563140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200,000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643094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300,000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757366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400,000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868094" y="6255510"/>
                  <a:ext cx="974651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500,000</a:t>
                  </a:r>
                </a:p>
              </p:txBody>
            </p:sp>
          </p:grpSp>
        </p:grp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Population by Age in 1900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C88736CC7A674985EB5E84DBE46582" ma:contentTypeVersion="10" ma:contentTypeDescription="Create a new document." ma:contentTypeScope="" ma:versionID="9ac260483cb75447123dee4ddaf86037">
  <xsd:schema xmlns:xsd="http://www.w3.org/2001/XMLSchema" xmlns:xs="http://www.w3.org/2001/XMLSchema" xmlns:p="http://schemas.microsoft.com/office/2006/metadata/properties" xmlns:ns3="b3fdc89b-f717-4558-8f47-fcdcf8f88bb3" targetNamespace="http://schemas.microsoft.com/office/2006/metadata/properties" ma:root="true" ma:fieldsID="ceae5b2e44035eec826d63282347f6ae" ns3:_="">
    <xsd:import namespace="b3fdc89b-f717-4558-8f47-fcdcf8f88b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dc89b-f717-4558-8f47-fcdcf8f88b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D5CCDB-A489-4E41-BB8B-709622EEE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0E460E-85FB-435A-8EF2-07254DBC1572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3fdc89b-f717-4558-8f47-fcdcf8f88bb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1DD6C2C-0A9E-4F20-A309-43EAD4C4AB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dc89b-f717-4558-8f47-fcdcf8f88b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12531</TotalTime>
  <Words>210</Words>
  <Application>Microsoft Office PowerPoint</Application>
  <PresentationFormat>Widescreen</PresentationFormat>
  <Paragraphs>82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Bodoni MT</vt:lpstr>
      <vt:lpstr>Calibri</vt:lpstr>
      <vt:lpstr>Calibri Light</vt:lpstr>
      <vt:lpstr>Franklin Gothic Book</vt:lpstr>
      <vt:lpstr>Franklin Gothic Medium</vt:lpstr>
      <vt:lpstr>Segoe UI</vt:lpstr>
      <vt:lpstr>Segoe UI Semibold</vt:lpstr>
      <vt:lpstr>Segoe UI Semilight</vt:lpstr>
      <vt:lpstr>ContentSlides</vt:lpstr>
      <vt:lpstr>1_Office Theme</vt:lpstr>
      <vt:lpstr>Changing Demographics and Potential Impact on Enrollment</vt:lpstr>
      <vt:lpstr>Urban/Rural Status</vt:lpstr>
      <vt:lpstr>Virginia’s Changing Center of Population</vt:lpstr>
      <vt:lpstr>More deaths than births, 2000s</vt:lpstr>
      <vt:lpstr>More deaths than births, 2010s</vt:lpstr>
      <vt:lpstr>More people moving out than in, 2000s</vt:lpstr>
      <vt:lpstr>More people moving out than in, 2010s</vt:lpstr>
      <vt:lpstr>Virginia: Slowest Growth Rate since the 1930s</vt:lpstr>
      <vt:lpstr>Virginia Population by Age in 1900</vt:lpstr>
      <vt:lpstr>Virginia Population by Age in 2019</vt:lpstr>
      <vt:lpstr>Virginia American Indian Population</vt:lpstr>
      <vt:lpstr>Population under 15 by Race, 2019</vt:lpstr>
      <vt:lpstr>Change in Births, 2007 to 2021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Cai, Qian (qc6q)</dc:creator>
  <cp:lastModifiedBy>VITA Program</cp:lastModifiedBy>
  <cp:revision>194</cp:revision>
  <dcterms:created xsi:type="dcterms:W3CDTF">2019-10-22T15:06:33Z</dcterms:created>
  <dcterms:modified xsi:type="dcterms:W3CDTF">2022-10-13T15:06:29Z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0x010100DCC88736CC7A674985EB5E84DBE46582</vt:lpwstr>
  </property>
</Properties>
</file>