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5" r:id="rId1"/>
  </p:sldMasterIdLst>
  <p:notesMasterIdLst>
    <p:notesMasterId r:id="rId13"/>
  </p:notesMasterIdLst>
  <p:handoutMasterIdLst>
    <p:handoutMasterId r:id="rId14"/>
  </p:handoutMasterIdLst>
  <p:sldIdLst>
    <p:sldId id="321" r:id="rId2"/>
    <p:sldId id="361" r:id="rId3"/>
    <p:sldId id="355" r:id="rId4"/>
    <p:sldId id="362" r:id="rId5"/>
    <p:sldId id="363" r:id="rId6"/>
    <p:sldId id="364" r:id="rId7"/>
    <p:sldId id="367" r:id="rId8"/>
    <p:sldId id="365" r:id="rId9"/>
    <p:sldId id="368" r:id="rId10"/>
    <p:sldId id="366" r:id="rId11"/>
    <p:sldId id="360" r:id="rId12"/>
  </p:sldIdLst>
  <p:sldSz cx="9144000" cy="5143500" type="screen16x9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ndy Kang" initials="WK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0558A"/>
    <a:srgbClr val="E6A158"/>
    <a:srgbClr val="6F90B8"/>
    <a:srgbClr val="558476"/>
    <a:srgbClr val="293E6B"/>
    <a:srgbClr val="C9282D"/>
    <a:srgbClr val="9BBB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5" autoAdjust="0"/>
    <p:restoredTop sz="81758" autoAdjust="0"/>
  </p:normalViewPr>
  <p:slideViewPr>
    <p:cSldViewPr snapToGrid="0">
      <p:cViewPr varScale="1">
        <p:scale>
          <a:sx n="137" d="100"/>
          <a:sy n="137" d="100"/>
        </p:scale>
        <p:origin x="924" y="126"/>
      </p:cViewPr>
      <p:guideLst>
        <p:guide orient="horz" pos="2160"/>
        <p:guide pos="384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4280" y="216"/>
      </p:cViewPr>
      <p:guideLst>
        <p:guide orient="horz" pos="2932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154" cy="465773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327" y="0"/>
            <a:ext cx="3044153" cy="465773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B2C3F58D-9FB0-4E2E-B33B-17E55D4CA839}" type="datetimeFigureOut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738"/>
            <a:ext cx="3044154" cy="465773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327" y="8841738"/>
            <a:ext cx="3044153" cy="465773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CCDA6F7F-6CBB-4504-BD7C-66F59B625F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638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7A81492-5103-48C4-8A87-49DD3E94C8EE}" type="datetimeFigureOut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6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80004"/>
            <a:ext cx="5618480" cy="3665459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7070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7070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C367B0E-1E71-4D88-8913-6EBD9A6B74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130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579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3511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801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527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846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892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045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372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468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926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776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57200" y="361950"/>
            <a:ext cx="82296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-28575" y="3505200"/>
            <a:ext cx="9172575" cy="1639199"/>
            <a:chOff x="-28575" y="3505200"/>
            <a:chExt cx="9172575" cy="1639199"/>
          </a:xfrm>
        </p:grpSpPr>
        <p:sp>
          <p:nvSpPr>
            <p:cNvPr id="13" name="Rectangle 12" descr="blue background"/>
            <p:cNvSpPr/>
            <p:nvPr userDrawn="1"/>
          </p:nvSpPr>
          <p:spPr>
            <a:xfrm>
              <a:off x="-10486" y="3505200"/>
              <a:ext cx="9154486" cy="1639199"/>
            </a:xfrm>
            <a:prstGeom prst="rect">
              <a:avLst/>
            </a:prstGeom>
            <a:solidFill>
              <a:srgbClr val="2055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Picture 13" descr="SCHEV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2206" y="3787366"/>
              <a:ext cx="5015819" cy="902847"/>
            </a:xfrm>
            <a:prstGeom prst="rect">
              <a:avLst/>
            </a:prstGeom>
          </p:spPr>
        </p:pic>
        <p:pic>
          <p:nvPicPr>
            <p:cNvPr id="1026" name="Picture 2" descr="graphic element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575" y="4838700"/>
              <a:ext cx="9163050" cy="19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914399" y="2219325"/>
            <a:ext cx="7324725" cy="10287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73400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1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742951"/>
            <a:ext cx="9144000" cy="1102519"/>
          </a:xfrm>
          <a:prstGeom prst="rect">
            <a:avLst/>
          </a:prstGeo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Section Title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93634" y="1989233"/>
            <a:ext cx="6400800" cy="13144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SUBTITLE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E195D4-3F35-4E05-B500-7E7FD17C6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570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E195D4-3F35-4E05-B500-7E7FD17C6DB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81433" y="1035703"/>
            <a:ext cx="7543800" cy="3459179"/>
          </a:xfrm>
          <a:prstGeom prst="rect">
            <a:avLst/>
          </a:prstGeom>
        </p:spPr>
        <p:txBody>
          <a:bodyPr/>
          <a:lstStyle>
            <a:lvl1pPr marL="457200" indent="-274320" algn="l">
              <a:buFont typeface="Arial" panose="020B0604020202020204" pitchFamily="34" charset="0"/>
              <a:buChar char="•"/>
              <a:defRPr sz="3200"/>
            </a:lvl1pPr>
            <a:lvl2pPr marL="800100" indent="-342900" algn="l">
              <a:buFont typeface="Arial" panose="020B0604020202020204" pitchFamily="34" charset="0"/>
              <a:buChar char="•"/>
              <a:defRPr baseline="0"/>
            </a:lvl2pPr>
            <a:lvl3pPr algn="l">
              <a:defRPr baseline="0"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itle 21"/>
          <p:cNvSpPr>
            <a:spLocks noGrp="1"/>
          </p:cNvSpPr>
          <p:nvPr>
            <p:ph type="title" hasCustomPrompt="1"/>
          </p:nvPr>
        </p:nvSpPr>
        <p:spPr>
          <a:xfrm>
            <a:off x="146304" y="215258"/>
            <a:ext cx="8292616" cy="6096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000"/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6" name="Straight Connector 5" descr="underline"/>
          <p:cNvCxnSpPr/>
          <p:nvPr userDrawn="1"/>
        </p:nvCxnSpPr>
        <p:spPr>
          <a:xfrm>
            <a:off x="187286" y="837283"/>
            <a:ext cx="8449937" cy="0"/>
          </a:xfrm>
          <a:prstGeom prst="line">
            <a:avLst/>
          </a:prstGeom>
          <a:ln w="19050">
            <a:solidFill>
              <a:srgbClr val="20558A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81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2 lin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697" y="868869"/>
            <a:ext cx="64008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if needed 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E195D4-3F35-4E05-B500-7E7FD17C6DB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21"/>
          <p:cNvSpPr>
            <a:spLocks noGrp="1"/>
          </p:cNvSpPr>
          <p:nvPr>
            <p:ph type="title" hasCustomPrompt="1"/>
          </p:nvPr>
        </p:nvSpPr>
        <p:spPr>
          <a:xfrm>
            <a:off x="146304" y="215258"/>
            <a:ext cx="8292616" cy="6096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000" baseline="0"/>
            </a:lvl1pPr>
          </a:lstStyle>
          <a:p>
            <a:r>
              <a:rPr lang="en-US" dirty="0"/>
              <a:t>Page Title – use if have long title</a:t>
            </a:r>
          </a:p>
        </p:txBody>
      </p:sp>
      <p:cxnSp>
        <p:nvCxnSpPr>
          <p:cNvPr id="4" name="Straight Connector 3" descr="underline for title"/>
          <p:cNvCxnSpPr/>
          <p:nvPr userDrawn="1"/>
        </p:nvCxnSpPr>
        <p:spPr>
          <a:xfrm>
            <a:off x="187286" y="837283"/>
            <a:ext cx="8449937" cy="0"/>
          </a:xfrm>
          <a:prstGeom prst="line">
            <a:avLst/>
          </a:prstGeom>
          <a:ln w="19050">
            <a:solidFill>
              <a:srgbClr val="20558A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87325" y="1544370"/>
            <a:ext cx="8450263" cy="2941638"/>
          </a:xfrm>
          <a:prstGeom prst="rect">
            <a:avLst/>
          </a:prstGeom>
        </p:spPr>
        <p:txBody>
          <a:bodyPr/>
          <a:lstStyle>
            <a:lvl1pPr marL="457200" indent="-274320" algn="l">
              <a:buFont typeface="Arial" panose="020B0604020202020204" pitchFamily="34" charset="0"/>
              <a:buChar char="•"/>
              <a:defRPr sz="3200"/>
            </a:lvl1pPr>
            <a:lvl2pPr marL="800100" indent="-342900" algn="l">
              <a:buFont typeface="Arial" panose="020B0604020202020204" pitchFamily="34" charset="0"/>
              <a:buChar char="•"/>
              <a:defRPr baseline="0"/>
            </a:lvl2pPr>
            <a:lvl3pPr algn="l">
              <a:defRPr/>
            </a:lvl3pPr>
            <a:lvl4pPr marL="1714500" indent="-342900" algn="l">
              <a:buFont typeface="Arial" panose="020B0604020202020204" pitchFamily="34" charset="0"/>
              <a:buChar char="•"/>
              <a:defRPr/>
            </a:lvl4pPr>
            <a:lvl5pPr marL="2171700" indent="-342900" algn="l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7753359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1614" y="1138687"/>
            <a:ext cx="4175185" cy="3455937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1"/>
                </a:solidFill>
              </a:defRPr>
            </a:lvl1pPr>
            <a:lvl2pPr marL="740664" indent="-320040" algn="l">
              <a:buFont typeface="Arial" panose="020B0604020202020204" pitchFamily="34" charset="0"/>
              <a:buChar char="•"/>
              <a:defRPr sz="2800" baseline="0"/>
            </a:lvl2pPr>
            <a:lvl3pPr indent="-320040" algn="l">
              <a:defRPr sz="2400">
                <a:latin typeface="Franklin Gothic Medium Cond" panose="020B0606030402020204" pitchFamily="34" charset="0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E195D4-3F35-4E05-B500-7E7FD17C6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87286" y="837283"/>
            <a:ext cx="8449937" cy="0"/>
          </a:xfrm>
          <a:prstGeom prst="line">
            <a:avLst/>
          </a:prstGeom>
          <a:ln w="19050">
            <a:solidFill>
              <a:srgbClr val="20558A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187286" y="1144438"/>
            <a:ext cx="4175185" cy="3455937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1"/>
                </a:solidFill>
              </a:defRPr>
            </a:lvl1pPr>
            <a:lvl2pPr marL="740664" indent="-320040" algn="l">
              <a:buFont typeface="Arial" panose="020B0604020202020204" pitchFamily="34" charset="0"/>
              <a:buChar char="•"/>
              <a:defRPr sz="2800" baseline="0"/>
            </a:lvl2pPr>
            <a:lvl3pPr marL="1143000" indent="-320040" algn="l">
              <a:defRPr sz="2400">
                <a:latin typeface="Franklin Gothic Medium Cond" panose="020B0606030402020204" pitchFamily="34" charset="0"/>
              </a:defRPr>
            </a:lvl3pPr>
            <a:lvl4pPr algn="l"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Title 21"/>
          <p:cNvSpPr>
            <a:spLocks noGrp="1"/>
          </p:cNvSpPr>
          <p:nvPr>
            <p:ph type="title" hasCustomPrompt="1"/>
          </p:nvPr>
        </p:nvSpPr>
        <p:spPr>
          <a:xfrm>
            <a:off x="146304" y="215258"/>
            <a:ext cx="8292616" cy="6096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000" baseline="0"/>
            </a:lvl1pPr>
          </a:lstStyle>
          <a:p>
            <a:r>
              <a:rPr lang="en-US" dirty="0"/>
              <a:t>2 Column</a:t>
            </a:r>
          </a:p>
        </p:txBody>
      </p:sp>
    </p:spTree>
    <p:extLst>
      <p:ext uri="{BB962C8B-B14F-4D97-AF65-F5344CB8AC3E}">
        <p14:creationId xmlns:p14="http://schemas.microsoft.com/office/powerpoint/2010/main" val="93332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 descr="bottom blue background bar"/>
          <p:cNvSpPr/>
          <p:nvPr/>
        </p:nvSpPr>
        <p:spPr>
          <a:xfrm>
            <a:off x="-10486" y="4827185"/>
            <a:ext cx="9154486" cy="317214"/>
          </a:xfrm>
          <a:prstGeom prst="rect">
            <a:avLst/>
          </a:prstGeom>
          <a:solidFill>
            <a:srgbClr val="2055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1902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4E195D4-3F35-4E05-B500-7E7FD17C6DB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SCHEV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0" y="4818871"/>
            <a:ext cx="1757548" cy="31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065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7" r:id="rId2"/>
    <p:sldLayoutId id="2147483695" r:id="rId3"/>
    <p:sldLayoutId id="2147483688" r:id="rId4"/>
    <p:sldLayoutId id="2147483693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i="0" kern="1200" baseline="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0" marR="0" indent="0" algn="ctr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800" kern="1200" baseline="0">
          <a:solidFill>
            <a:srgbClr val="000000"/>
          </a:solidFill>
          <a:latin typeface="Franklin Gothic Medium Cond" panose="020B0606030402020204" pitchFamily="34" charset="0"/>
          <a:ea typeface="+mn-ea"/>
          <a:cs typeface="+mn-cs"/>
        </a:defRPr>
      </a:lvl1pPr>
      <a:lvl2pPr marL="45720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 baseline="0">
          <a:solidFill>
            <a:srgbClr val="20558A"/>
          </a:solidFill>
          <a:latin typeface="Franklin Gothic Medium Cond" panose="020B06060304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747679"/>
          </a:solidFill>
          <a:latin typeface="Franklin Gothic Book" panose="020B0503020102020204" pitchFamily="34" charset="0"/>
          <a:ea typeface="+mn-ea"/>
          <a:cs typeface="+mn-cs"/>
        </a:defRPr>
      </a:lvl3pPr>
      <a:lvl4pPr marL="137160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4pPr>
      <a:lvl5pPr marL="182880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2920" y="670094"/>
            <a:ext cx="7996615" cy="1922277"/>
          </a:xfrm>
        </p:spPr>
        <p:txBody>
          <a:bodyPr>
            <a:normAutofit fontScale="90000"/>
          </a:bodyPr>
          <a:lstStyle/>
          <a:p>
            <a:r>
              <a:rPr lang="en-US" sz="3600" b="1" i="1" dirty="0"/>
              <a:t>“What Matters Most:”</a:t>
            </a:r>
            <a:br>
              <a:rPr lang="en-US" sz="3600" b="1" i="1" dirty="0"/>
            </a:br>
            <a:r>
              <a:rPr lang="en-US" sz="1100" i="1" dirty="0"/>
              <a:t>  </a:t>
            </a:r>
            <a:r>
              <a:rPr lang="en-US" sz="3600" i="1" dirty="0"/>
              <a:t/>
            </a:r>
            <a:br>
              <a:rPr lang="en-US" sz="3600" i="1" dirty="0"/>
            </a:br>
            <a:r>
              <a:rPr lang="en-US" sz="3100" i="1" dirty="0"/>
              <a:t>Findings and Recommendations from SCHEV’s Review of Student Issues and Support Services</a:t>
            </a:r>
            <a:r>
              <a:rPr lang="en-US" sz="4000" i="1" dirty="0"/>
              <a:t/>
            </a:r>
            <a:br>
              <a:rPr lang="en-US" sz="4000" i="1" dirty="0"/>
            </a:br>
            <a:endParaRPr lang="en-US" sz="4000" i="1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73B42C1C-8BD7-0843-9324-721740A9C8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98866" y="2413263"/>
            <a:ext cx="7324725" cy="1028700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/>
              <a:t>October 25, 2022</a:t>
            </a:r>
          </a:p>
          <a:p>
            <a:endParaRPr lang="en-US" sz="2000" b="1" dirty="0"/>
          </a:p>
          <a:p>
            <a:r>
              <a:rPr lang="en-US" sz="2000" b="1" dirty="0"/>
              <a:t>Emily Salmon</a:t>
            </a:r>
          </a:p>
          <a:p>
            <a:r>
              <a:rPr lang="en-US" sz="2000" b="1" dirty="0"/>
              <a:t>Senior Associate for Strategic Planning and Policy Studies </a:t>
            </a:r>
          </a:p>
        </p:txBody>
      </p:sp>
    </p:spTree>
    <p:extLst>
      <p:ext uri="{BB962C8B-B14F-4D97-AF65-F5344CB8AC3E}">
        <p14:creationId xmlns:p14="http://schemas.microsoft.com/office/powerpoint/2010/main" val="780576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" y="230345"/>
            <a:ext cx="8292616" cy="728520"/>
          </a:xfrm>
        </p:spPr>
        <p:txBody>
          <a:bodyPr>
            <a:noAutofit/>
          </a:bodyPr>
          <a:lstStyle/>
          <a:p>
            <a:r>
              <a:rPr lang="en-US" dirty="0"/>
              <a:t>Recommendations (cont’d)</a:t>
            </a:r>
          </a:p>
        </p:txBody>
      </p:sp>
      <p:sp>
        <p:nvSpPr>
          <p:cNvPr id="5" name="Content Placeholder 11" descr="Visual" title="Goals graphic">
            <a:extLst>
              <a:ext uri="{FF2B5EF4-FFF2-40B4-BE49-F238E27FC236}">
                <a16:creationId xmlns:a16="http://schemas.microsoft.com/office/drawing/2014/main" id="{D4BB9573-3B69-F642-8915-BA29F39E7D27}"/>
              </a:ext>
            </a:extLst>
          </p:cNvPr>
          <p:cNvSpPr txBox="1">
            <a:spLocks/>
          </p:cNvSpPr>
          <p:nvPr/>
        </p:nvSpPr>
        <p:spPr>
          <a:xfrm>
            <a:off x="538885" y="1660311"/>
            <a:ext cx="7810306" cy="2966954"/>
          </a:xfrm>
          <a:prstGeom prst="rect">
            <a:avLst/>
          </a:prstGeom>
        </p:spPr>
        <p:txBody>
          <a:bodyPr>
            <a:normAutofit/>
          </a:bodyPr>
          <a:lstStyle>
            <a:lvl1pPr marL="45720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 kern="1200" baseline="0">
                <a:solidFill>
                  <a:srgbClr val="000000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20558A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747679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812445"/>
              </p:ext>
            </p:extLst>
          </p:nvPr>
        </p:nvGraphicFramePr>
        <p:xfrm>
          <a:off x="222066" y="958865"/>
          <a:ext cx="8216853" cy="2699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6853">
                  <a:extLst>
                    <a:ext uri="{9D8B030D-6E8A-4147-A177-3AD203B41FA5}">
                      <a16:colId xmlns:a16="http://schemas.microsoft.com/office/drawing/2014/main" val="381641558"/>
                    </a:ext>
                  </a:extLst>
                </a:gridCol>
              </a:tblGrid>
              <a:tr h="4432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Issue 4: Mental Health and Well-being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439659"/>
                  </a:ext>
                </a:extLst>
              </a:tr>
              <a:tr h="225615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additional mental health resources to students, faculty and staff and reduce burdens on institutions, communities and the mental health workforce writ large.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I.E.,</a:t>
                      </a: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Allocate greater funding toward the hiring, training and retention of mental health and well-being professionals at higher education institutions. 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456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802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" y="235947"/>
            <a:ext cx="8292616" cy="609600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056AA3-118C-C24E-87F1-6401AF1F57DC}"/>
              </a:ext>
            </a:extLst>
          </p:cNvPr>
          <p:cNvSpPr txBox="1"/>
          <p:nvPr/>
        </p:nvSpPr>
        <p:spPr>
          <a:xfrm>
            <a:off x="537328" y="1375481"/>
            <a:ext cx="828445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Today: Seek Council’s endorsement of the recommendations.</a:t>
            </a:r>
          </a:p>
          <a:p>
            <a:endParaRPr lang="en-US" sz="2400" dirty="0">
              <a:solidFill>
                <a:srgbClr val="000000"/>
              </a:solidFill>
              <a:latin typeface="Franklin Gothic Medium" panose="020B060302010202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November: Release final report: “What Matters Most.”</a:t>
            </a:r>
            <a:endParaRPr lang="en-US" sz="2400" dirty="0">
              <a:solidFill>
                <a:srgbClr val="20558A"/>
              </a:solidFill>
              <a:latin typeface="Franklin Gothic Medium" panose="020B0603020102020204" pitchFamily="34" charset="0"/>
            </a:endParaRP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0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E7323A6-9545-B645-AD1D-2F2026129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432" y="1035703"/>
            <a:ext cx="8205368" cy="3459179"/>
          </a:xfrm>
        </p:spPr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Review findings on students’ core issues.</a:t>
            </a:r>
          </a:p>
          <a:p>
            <a:pPr marL="182880" indent="0">
              <a:buNone/>
            </a:pPr>
            <a:endParaRPr lang="en-US" sz="800" dirty="0">
              <a:latin typeface="Franklin Gothic Medium" panose="020B0603020102020204" pitchFamily="34" charset="0"/>
            </a:endParaRPr>
          </a:p>
          <a:p>
            <a:r>
              <a:rPr lang="en-US" dirty="0">
                <a:latin typeface="Franklin Gothic Medium" panose="020B0603020102020204" pitchFamily="34" charset="0"/>
              </a:rPr>
              <a:t>Review recommendations for addressing the findings (issues), including examples of implementation strategies.</a:t>
            </a:r>
          </a:p>
          <a:p>
            <a:pPr marL="182880" indent="0">
              <a:buNone/>
            </a:pPr>
            <a:endParaRPr lang="en-US" sz="800" dirty="0">
              <a:latin typeface="Franklin Gothic Medium" panose="020B0603020102020204" pitchFamily="34" charset="0"/>
            </a:endParaRPr>
          </a:p>
          <a:p>
            <a:r>
              <a:rPr lang="en-US" dirty="0">
                <a:latin typeface="Franklin Gothic Medium" panose="020B0603020102020204" pitchFamily="34" charset="0"/>
              </a:rPr>
              <a:t>Request Council action on the recommendations. </a:t>
            </a:r>
          </a:p>
        </p:txBody>
      </p:sp>
    </p:spTree>
    <p:extLst>
      <p:ext uri="{BB962C8B-B14F-4D97-AF65-F5344CB8AC3E}">
        <p14:creationId xmlns:p14="http://schemas.microsoft.com/office/powerpoint/2010/main" val="4189567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SCHEV Priority Initiatives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056AA3-118C-C24E-87F1-6401AF1F57DC}"/>
              </a:ext>
            </a:extLst>
          </p:cNvPr>
          <p:cNvSpPr txBox="1"/>
          <p:nvPr/>
        </p:nvSpPr>
        <p:spPr>
          <a:xfrm>
            <a:off x="565608" y="965853"/>
            <a:ext cx="773940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In September 2021, Council approved the following priority initiative to implement the third strategy (S3) of the </a:t>
            </a:r>
            <a:r>
              <a:rPr lang="en-US" sz="2400" i="1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Pathways to Opportunity </a:t>
            </a:r>
            <a:r>
              <a:rPr lang="en-US" sz="24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plan’s first goal (equity): </a:t>
            </a:r>
          </a:p>
          <a:p>
            <a:endParaRPr lang="en-US" dirty="0"/>
          </a:p>
          <a:p>
            <a:r>
              <a:rPr lang="en-US" sz="2400" b="1" dirty="0"/>
              <a:t>“Identify critical student-support-services issues and formulate recommendations that will positively affect the student experience, persistence and completion.”</a:t>
            </a:r>
          </a:p>
          <a:p>
            <a:r>
              <a:rPr lang="en-US" dirty="0"/>
              <a:t> </a:t>
            </a:r>
          </a:p>
          <a:p>
            <a:r>
              <a:rPr lang="en-US" sz="24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This priority initiative identifies </a:t>
            </a:r>
            <a:r>
              <a:rPr lang="en-US" sz="2400" u="sng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what matters most</a:t>
            </a:r>
            <a:r>
              <a:rPr lang="en-US" sz="24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5003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" y="216385"/>
            <a:ext cx="8292616" cy="742480"/>
          </a:xfrm>
        </p:spPr>
        <p:txBody>
          <a:bodyPr>
            <a:noAutofit/>
          </a:bodyPr>
          <a:lstStyle/>
          <a:p>
            <a:r>
              <a:rPr lang="en-US" dirty="0"/>
              <a:t>What Matters Most – Student Issues</a:t>
            </a:r>
          </a:p>
        </p:txBody>
      </p:sp>
      <p:sp>
        <p:nvSpPr>
          <p:cNvPr id="5" name="Content Placeholder 11" descr="Visual" title="Goals graphic">
            <a:extLst>
              <a:ext uri="{FF2B5EF4-FFF2-40B4-BE49-F238E27FC236}">
                <a16:creationId xmlns:a16="http://schemas.microsoft.com/office/drawing/2014/main" id="{D4BB9573-3B69-F642-8915-BA29F39E7D27}"/>
              </a:ext>
            </a:extLst>
          </p:cNvPr>
          <p:cNvSpPr txBox="1">
            <a:spLocks/>
          </p:cNvSpPr>
          <p:nvPr/>
        </p:nvSpPr>
        <p:spPr>
          <a:xfrm>
            <a:off x="538885" y="1660311"/>
            <a:ext cx="7810306" cy="2966954"/>
          </a:xfrm>
          <a:prstGeom prst="rect">
            <a:avLst/>
          </a:prstGeom>
        </p:spPr>
        <p:txBody>
          <a:bodyPr>
            <a:normAutofit/>
          </a:bodyPr>
          <a:lstStyle>
            <a:lvl1pPr marL="45720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 kern="1200" baseline="0">
                <a:solidFill>
                  <a:srgbClr val="000000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20558A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747679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0">
              <a:buNone/>
            </a:pPr>
            <a:endParaRPr lang="en-US" dirty="0"/>
          </a:p>
        </p:txBody>
      </p:sp>
      <p:sp>
        <p:nvSpPr>
          <p:cNvPr id="7" name="Content Placeholder 11">
            <a:extLst>
              <a:ext uri="{FF2B5EF4-FFF2-40B4-BE49-F238E27FC236}">
                <a16:creationId xmlns:a16="http://schemas.microsoft.com/office/drawing/2014/main" id="{2577CABB-CA28-2443-977A-635877C005E8}"/>
              </a:ext>
            </a:extLst>
          </p:cNvPr>
          <p:cNvSpPr txBox="1">
            <a:spLocks/>
          </p:cNvSpPr>
          <p:nvPr/>
        </p:nvSpPr>
        <p:spPr>
          <a:xfrm>
            <a:off x="387458" y="1150620"/>
            <a:ext cx="8299341" cy="3573780"/>
          </a:xfrm>
          <a:prstGeom prst="rect">
            <a:avLst/>
          </a:prstGeom>
        </p:spPr>
        <p:txBody>
          <a:bodyPr>
            <a:normAutofit/>
          </a:bodyPr>
          <a:lstStyle>
            <a:lvl1pPr marL="45720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 kern="1200" baseline="0">
                <a:solidFill>
                  <a:srgbClr val="000000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20558A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747679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0">
              <a:buNone/>
            </a:pPr>
            <a:r>
              <a:rPr lang="en-US" sz="2400" dirty="0">
                <a:latin typeface="Franklin Gothic Medium" panose="020B0603020102020204" pitchFamily="34" charset="0"/>
              </a:rPr>
              <a:t>The review process identified four core </a:t>
            </a:r>
            <a:r>
              <a:rPr lang="en-US" sz="2400" u="sng" dirty="0">
                <a:latin typeface="Franklin Gothic Medium" panose="020B0603020102020204" pitchFamily="34" charset="0"/>
              </a:rPr>
              <a:t>student issues</a:t>
            </a:r>
            <a:r>
              <a:rPr lang="en-US" sz="2400" dirty="0">
                <a:latin typeface="Franklin Gothic Medium" panose="020B0603020102020204" pitchFamily="34" charset="0"/>
              </a:rPr>
              <a:t> that impact the student experience, persistence and completion:</a:t>
            </a:r>
          </a:p>
          <a:p>
            <a:pPr marL="182880" indent="0">
              <a:buNone/>
            </a:pPr>
            <a:endParaRPr lang="en-US" sz="800" dirty="0">
              <a:latin typeface="Franklin Gothic Medium" panose="020B0603020102020204" pitchFamily="34" charset="0"/>
            </a:endParaRPr>
          </a:p>
          <a:p>
            <a:pPr marL="1040130" lvl="1" indent="-514350">
              <a:buFont typeface="+mj-lt"/>
              <a:buAutoNum type="arabicPeriod"/>
            </a:pPr>
            <a:r>
              <a:rPr lang="en-US" dirty="0">
                <a:latin typeface="Franklin Gothic Medium" panose="020B0603020102020204" pitchFamily="34" charset="0"/>
              </a:rPr>
              <a:t>College/life preparedness</a:t>
            </a:r>
          </a:p>
          <a:p>
            <a:pPr marL="1040130" lvl="1" indent="-514350">
              <a:buFont typeface="+mj-lt"/>
              <a:buAutoNum type="arabicPeriod"/>
            </a:pPr>
            <a:r>
              <a:rPr lang="en-US" dirty="0">
                <a:latin typeface="Franklin Gothic Medium" panose="020B0603020102020204" pitchFamily="34" charset="0"/>
              </a:rPr>
              <a:t>Sense of belonging</a:t>
            </a:r>
          </a:p>
          <a:p>
            <a:pPr marL="1040130" lvl="1" indent="-514350">
              <a:buFont typeface="+mj-lt"/>
              <a:buAutoNum type="arabicPeriod"/>
            </a:pPr>
            <a:r>
              <a:rPr lang="en-US" dirty="0">
                <a:latin typeface="Franklin Gothic Medium" panose="020B0603020102020204" pitchFamily="34" charset="0"/>
              </a:rPr>
              <a:t>Basic needs</a:t>
            </a:r>
          </a:p>
          <a:p>
            <a:pPr marL="1040130" lvl="1" indent="-514350">
              <a:buFont typeface="+mj-lt"/>
              <a:buAutoNum type="arabicPeriod"/>
            </a:pPr>
            <a:r>
              <a:rPr lang="en-US" dirty="0">
                <a:latin typeface="Franklin Gothic Medium" panose="020B0603020102020204" pitchFamily="34" charset="0"/>
              </a:rPr>
              <a:t>Mental health and well-being</a:t>
            </a:r>
          </a:p>
          <a:p>
            <a:pPr marL="5257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320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" y="230345"/>
            <a:ext cx="8292616" cy="728520"/>
          </a:xfrm>
        </p:spPr>
        <p:txBody>
          <a:bodyPr>
            <a:noAutofit/>
          </a:bodyPr>
          <a:lstStyle/>
          <a:p>
            <a:r>
              <a:rPr lang="en-US" dirty="0"/>
              <a:t>Cross-Cutting Recommendations</a:t>
            </a:r>
          </a:p>
        </p:txBody>
      </p:sp>
      <p:sp>
        <p:nvSpPr>
          <p:cNvPr id="5" name="Content Placeholder 11" descr="Visual" title="Goals graphic">
            <a:extLst>
              <a:ext uri="{FF2B5EF4-FFF2-40B4-BE49-F238E27FC236}">
                <a16:creationId xmlns:a16="http://schemas.microsoft.com/office/drawing/2014/main" id="{D4BB9573-3B69-F642-8915-BA29F39E7D27}"/>
              </a:ext>
            </a:extLst>
          </p:cNvPr>
          <p:cNvSpPr txBox="1">
            <a:spLocks/>
          </p:cNvSpPr>
          <p:nvPr/>
        </p:nvSpPr>
        <p:spPr>
          <a:xfrm>
            <a:off x="538885" y="1660311"/>
            <a:ext cx="7810306" cy="2966954"/>
          </a:xfrm>
          <a:prstGeom prst="rect">
            <a:avLst/>
          </a:prstGeom>
        </p:spPr>
        <p:txBody>
          <a:bodyPr>
            <a:normAutofit/>
          </a:bodyPr>
          <a:lstStyle>
            <a:lvl1pPr marL="45720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 kern="1200" baseline="0">
                <a:solidFill>
                  <a:srgbClr val="000000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20558A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747679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434548"/>
              </p:ext>
            </p:extLst>
          </p:nvPr>
        </p:nvGraphicFramePr>
        <p:xfrm>
          <a:off x="408400" y="1089494"/>
          <a:ext cx="8071275" cy="3270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2491">
                  <a:extLst>
                    <a:ext uri="{9D8B030D-6E8A-4147-A177-3AD203B41FA5}">
                      <a16:colId xmlns:a16="http://schemas.microsoft.com/office/drawing/2014/main" val="381641558"/>
                    </a:ext>
                  </a:extLst>
                </a:gridCol>
                <a:gridCol w="4268784">
                  <a:extLst>
                    <a:ext uri="{9D8B030D-6E8A-4147-A177-3AD203B41FA5}">
                      <a16:colId xmlns:a16="http://schemas.microsoft.com/office/drawing/2014/main" val="1700356092"/>
                    </a:ext>
                  </a:extLst>
                </a:gridCol>
              </a:tblGrid>
              <a:tr h="34246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General 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System-level</a:t>
                      </a:r>
                      <a:r>
                        <a:rPr lang="en-US" baseline="0" dirty="0"/>
                        <a:t> Recommendation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439659"/>
                  </a:ext>
                </a:extLst>
              </a:tr>
              <a:tr h="2265944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None/>
                      </a:pPr>
                      <a:r>
                        <a:rPr lang="en-US" sz="1800" b="1" dirty="0">
                          <a:solidFill>
                            <a:srgbClr val="20558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Convene a statewide consortium of student affairs vice presidents to exchange best practices, offer continual input on issues, policy and practice recommendations and implementation.</a:t>
                      </a:r>
                    </a:p>
                    <a:p>
                      <a:pPr marL="457200" marR="0" lvl="1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None/>
                      </a:pPr>
                      <a:r>
                        <a:rPr lang="en-US" sz="1600" dirty="0">
                          <a:solidFill>
                            <a:srgbClr val="20558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I.E., Leverage existing groups such as NASPA VA SSAO.</a:t>
                      </a:r>
                    </a:p>
                  </a:txBody>
                  <a:tcPr marL="118745" marR="118745" marT="0" marB="0"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Implement state – “system” – level efficiencies to create economies of scale, foster</a:t>
                      </a:r>
                      <a:r>
                        <a:rPr lang="en-US" sz="1800" b="1" baseline="0" dirty="0"/>
                        <a:t> collaboration, innovation and maximize impact.</a:t>
                      </a:r>
                    </a:p>
                    <a:p>
                      <a:pPr lvl="1"/>
                      <a:r>
                        <a:rPr lang="en-US" sz="1600" baseline="0" dirty="0"/>
                        <a:t>I.E., Leverage existing efforts such as Virginia Higher Education Procurement Consortium.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001494"/>
                  </a:ext>
                </a:extLst>
              </a:tr>
              <a:tr h="638964">
                <a:tc gridSpan="2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None/>
                      </a:pPr>
                      <a:r>
                        <a:rPr lang="en-US" sz="1600" dirty="0">
                          <a:solidFill>
                            <a:srgbClr val="20558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Cut across all four student</a:t>
                      </a:r>
                      <a:r>
                        <a:rPr lang="en-US" sz="1600" baseline="0" dirty="0">
                          <a:solidFill>
                            <a:srgbClr val="20558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issue areas.</a:t>
                      </a:r>
                      <a:endParaRPr lang="en-US" sz="1600" dirty="0">
                        <a:solidFill>
                          <a:srgbClr val="20558A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745" marR="118745" marT="0" marB="0"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318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673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" y="230345"/>
            <a:ext cx="8292616" cy="728520"/>
          </a:xfrm>
        </p:spPr>
        <p:txBody>
          <a:bodyPr>
            <a:noAutofit/>
          </a:bodyPr>
          <a:lstStyle/>
          <a:p>
            <a:r>
              <a:rPr lang="en-US" dirty="0"/>
              <a:t>Recommendations (cont’d)</a:t>
            </a:r>
          </a:p>
        </p:txBody>
      </p:sp>
      <p:sp>
        <p:nvSpPr>
          <p:cNvPr id="5" name="Content Placeholder 11" descr="Visual" title="Goals graphic">
            <a:extLst>
              <a:ext uri="{FF2B5EF4-FFF2-40B4-BE49-F238E27FC236}">
                <a16:creationId xmlns:a16="http://schemas.microsoft.com/office/drawing/2014/main" id="{D4BB9573-3B69-F642-8915-BA29F39E7D27}"/>
              </a:ext>
            </a:extLst>
          </p:cNvPr>
          <p:cNvSpPr txBox="1">
            <a:spLocks/>
          </p:cNvSpPr>
          <p:nvPr/>
        </p:nvSpPr>
        <p:spPr>
          <a:xfrm>
            <a:off x="538885" y="1660311"/>
            <a:ext cx="7810306" cy="2966954"/>
          </a:xfrm>
          <a:prstGeom prst="rect">
            <a:avLst/>
          </a:prstGeom>
        </p:spPr>
        <p:txBody>
          <a:bodyPr>
            <a:normAutofit/>
          </a:bodyPr>
          <a:lstStyle>
            <a:lvl1pPr marL="45720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 kern="1200" baseline="0">
                <a:solidFill>
                  <a:srgbClr val="000000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20558A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747679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642626"/>
              </p:ext>
            </p:extLst>
          </p:nvPr>
        </p:nvGraphicFramePr>
        <p:xfrm>
          <a:off x="538885" y="1150621"/>
          <a:ext cx="7837716" cy="2217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7716">
                  <a:extLst>
                    <a:ext uri="{9D8B030D-6E8A-4147-A177-3AD203B41FA5}">
                      <a16:colId xmlns:a16="http://schemas.microsoft.com/office/drawing/2014/main" val="381641558"/>
                    </a:ext>
                  </a:extLst>
                </a:gridCol>
              </a:tblGrid>
              <a:tr h="31576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Issue 1: College/Life</a:t>
                      </a:r>
                      <a:r>
                        <a:rPr lang="en-US" baseline="0" dirty="0"/>
                        <a:t> Preparedness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439659"/>
                  </a:ext>
                </a:extLst>
              </a:tr>
              <a:tr h="185157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 the transitions between high school and college and life after college.</a:t>
                      </a:r>
                      <a:r>
                        <a:rPr lang="en-US" sz="1800" b="1" dirty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I.E.,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Through GEAR UP Virginia, support and expand the network of college advisers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connect with middle and high school students to navigate expectations and equip them with life skills.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828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54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" y="230345"/>
            <a:ext cx="8292616" cy="728520"/>
          </a:xfrm>
        </p:spPr>
        <p:txBody>
          <a:bodyPr>
            <a:noAutofit/>
          </a:bodyPr>
          <a:lstStyle/>
          <a:p>
            <a:r>
              <a:rPr lang="en-US" dirty="0"/>
              <a:t>Recommendations (cont’d)</a:t>
            </a:r>
          </a:p>
        </p:txBody>
      </p:sp>
      <p:sp>
        <p:nvSpPr>
          <p:cNvPr id="5" name="Content Placeholder 11" descr="Visual" title="Goals graphic">
            <a:extLst>
              <a:ext uri="{FF2B5EF4-FFF2-40B4-BE49-F238E27FC236}">
                <a16:creationId xmlns:a16="http://schemas.microsoft.com/office/drawing/2014/main" id="{D4BB9573-3B69-F642-8915-BA29F39E7D27}"/>
              </a:ext>
            </a:extLst>
          </p:cNvPr>
          <p:cNvSpPr txBox="1">
            <a:spLocks/>
          </p:cNvSpPr>
          <p:nvPr/>
        </p:nvSpPr>
        <p:spPr>
          <a:xfrm>
            <a:off x="538885" y="1660311"/>
            <a:ext cx="7810306" cy="2966954"/>
          </a:xfrm>
          <a:prstGeom prst="rect">
            <a:avLst/>
          </a:prstGeom>
        </p:spPr>
        <p:txBody>
          <a:bodyPr>
            <a:normAutofit/>
          </a:bodyPr>
          <a:lstStyle>
            <a:lvl1pPr marL="45720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 kern="1200" baseline="0">
                <a:solidFill>
                  <a:srgbClr val="000000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20558A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747679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406847"/>
              </p:ext>
            </p:extLst>
          </p:nvPr>
        </p:nvGraphicFramePr>
        <p:xfrm>
          <a:off x="222067" y="958865"/>
          <a:ext cx="8127124" cy="3645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7124">
                  <a:extLst>
                    <a:ext uri="{9D8B030D-6E8A-4147-A177-3AD203B41FA5}">
                      <a16:colId xmlns:a16="http://schemas.microsoft.com/office/drawing/2014/main" val="381641558"/>
                    </a:ext>
                  </a:extLst>
                </a:gridCol>
              </a:tblGrid>
              <a:tr h="4345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Issue 2: Sense of Belonging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439659"/>
                  </a:ext>
                </a:extLst>
              </a:tr>
              <a:tr h="3210754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1" dirty="0">
                          <a:solidFill>
                            <a:srgbClr val="20558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Focus resources and efforts on marginalized student groups, including first generation students and students with disabilities, recognizing such efforts will benefit all students.</a:t>
                      </a:r>
                    </a:p>
                    <a:p>
                      <a:pPr marL="457200" marR="0" lvl="1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dirty="0">
                          <a:solidFill>
                            <a:srgbClr val="20558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I.E., Allocate adequate</a:t>
                      </a:r>
                      <a:r>
                        <a:rPr lang="en-US" sz="1600" baseline="0" dirty="0">
                          <a:solidFill>
                            <a:srgbClr val="20558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funding to enable ADA compliance and accessibility of institutions’ facilities. </a:t>
                      </a:r>
                    </a:p>
                    <a:p>
                      <a:pPr marL="457200" marR="0" lvl="1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800" dirty="0">
                        <a:solidFill>
                          <a:srgbClr val="20558A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Promote a culture of free expression by developing skills in effective dialogue across differences. </a:t>
                      </a:r>
                    </a:p>
                    <a:p>
                      <a:pPr marL="457200" marR="0" lvl="1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I.E.,</a:t>
                      </a:r>
                      <a:r>
                        <a:rPr lang="en-US" sz="160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Participate in Constructive Dialogue Institute’s Civic Evidence Project, forming a multi-campus cohort and community of practice to scale implementation.</a:t>
                      </a:r>
                      <a:endParaRPr lang="en-US" sz="1600" i="0" dirty="0">
                        <a:solidFill>
                          <a:srgbClr val="20558A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2968384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681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" y="230345"/>
            <a:ext cx="8292616" cy="728520"/>
          </a:xfrm>
        </p:spPr>
        <p:txBody>
          <a:bodyPr>
            <a:noAutofit/>
          </a:bodyPr>
          <a:lstStyle/>
          <a:p>
            <a:r>
              <a:rPr lang="en-US" dirty="0"/>
              <a:t>Recommendations (cont’d)</a:t>
            </a:r>
          </a:p>
        </p:txBody>
      </p:sp>
      <p:sp>
        <p:nvSpPr>
          <p:cNvPr id="5" name="Content Placeholder 11" descr="Visual" title="Goals graphic">
            <a:extLst>
              <a:ext uri="{FF2B5EF4-FFF2-40B4-BE49-F238E27FC236}">
                <a16:creationId xmlns:a16="http://schemas.microsoft.com/office/drawing/2014/main" id="{D4BB9573-3B69-F642-8915-BA29F39E7D27}"/>
              </a:ext>
            </a:extLst>
          </p:cNvPr>
          <p:cNvSpPr txBox="1">
            <a:spLocks/>
          </p:cNvSpPr>
          <p:nvPr/>
        </p:nvSpPr>
        <p:spPr>
          <a:xfrm>
            <a:off x="538885" y="1660311"/>
            <a:ext cx="7810306" cy="2966954"/>
          </a:xfrm>
          <a:prstGeom prst="rect">
            <a:avLst/>
          </a:prstGeom>
        </p:spPr>
        <p:txBody>
          <a:bodyPr>
            <a:normAutofit/>
          </a:bodyPr>
          <a:lstStyle>
            <a:lvl1pPr marL="45720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 kern="1200" baseline="0">
                <a:solidFill>
                  <a:srgbClr val="000000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20558A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747679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519219"/>
              </p:ext>
            </p:extLst>
          </p:nvPr>
        </p:nvGraphicFramePr>
        <p:xfrm>
          <a:off x="222066" y="1001695"/>
          <a:ext cx="8464734" cy="2984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4734">
                  <a:extLst>
                    <a:ext uri="{9D8B030D-6E8A-4147-A177-3AD203B41FA5}">
                      <a16:colId xmlns:a16="http://schemas.microsoft.com/office/drawing/2014/main" val="381641558"/>
                    </a:ext>
                  </a:extLst>
                </a:gridCol>
              </a:tblGrid>
              <a:tr h="2809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Issue 3: Basic</a:t>
                      </a:r>
                      <a:r>
                        <a:rPr lang="en-US" baseline="0" dirty="0"/>
                        <a:t> Needs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439659"/>
                  </a:ext>
                </a:extLst>
              </a:tr>
              <a:tr h="2618751">
                <a:tc>
                  <a:txBody>
                    <a:bodyPr/>
                    <a:lstStyle/>
                    <a:p>
                      <a:pPr marL="0" lvl="0" indent="0" algn="l">
                        <a:buFont typeface="Symbol" pitchFamily="2" charset="2"/>
                        <a:buNone/>
                      </a:pPr>
                      <a:r>
                        <a:rPr lang="en-US" b="1" dirty="0">
                          <a:solidFill>
                            <a:srgbClr val="20558A"/>
                          </a:solidFill>
                          <a:effectLst/>
                          <a:latin typeface="+mn-lt"/>
                        </a:rPr>
                        <a:t>Take advantage of the flexibility granted to states in Supplemental Nutrition Assistance Program (SNAP) benefit and award criteria. </a:t>
                      </a:r>
                    </a:p>
                    <a:p>
                      <a:pPr marL="457200" lvl="1" indent="0" algn="l">
                        <a:buFont typeface="Symbol" pitchFamily="2" charset="2"/>
                        <a:buNone/>
                      </a:pPr>
                      <a:r>
                        <a:rPr lang="en-US" sz="1600" b="0" dirty="0">
                          <a:solidFill>
                            <a:srgbClr val="20558A"/>
                          </a:solidFill>
                          <a:effectLst/>
                          <a:latin typeface="+mn-lt"/>
                        </a:rPr>
                        <a:t>I.E.,</a:t>
                      </a:r>
                      <a:r>
                        <a:rPr lang="en-US" sz="1600" b="0" baseline="0" dirty="0">
                          <a:solidFill>
                            <a:srgbClr val="20558A"/>
                          </a:solidFill>
                          <a:effectLst/>
                          <a:latin typeface="+mn-lt"/>
                        </a:rPr>
                        <a:t> Expand the definition of job training programs to include WCG, G3, other job training programs and internships. </a:t>
                      </a:r>
                    </a:p>
                    <a:p>
                      <a:pPr marL="457200" lvl="1" indent="0" algn="l">
                        <a:buFont typeface="Symbol" pitchFamily="2" charset="2"/>
                        <a:buNone/>
                      </a:pPr>
                      <a:endParaRPr lang="en-US" b="1" dirty="0">
                        <a:effectLst/>
                        <a:latin typeface="+mn-lt"/>
                      </a:endParaRPr>
                    </a:p>
                    <a:p>
                      <a:pPr marL="0" lvl="0" indent="0" algn="l">
                        <a:buFont typeface="Symbol" pitchFamily="2" charset="2"/>
                        <a:buNone/>
                      </a:pPr>
                      <a:r>
                        <a:rPr lang="en-US" b="1" dirty="0">
                          <a:solidFill>
                            <a:srgbClr val="20558A"/>
                          </a:solidFill>
                          <a:effectLst/>
                          <a:latin typeface="+mn-lt"/>
                        </a:rPr>
                        <a:t>Expand student usage of SNAP benefits.</a:t>
                      </a:r>
                    </a:p>
                    <a:p>
                      <a:pPr marL="457200" lvl="1" indent="0" algn="l">
                        <a:buFont typeface="Symbol" pitchFamily="2" charset="2"/>
                        <a:buNone/>
                      </a:pPr>
                      <a:r>
                        <a:rPr lang="en-US" sz="1600" b="0" dirty="0">
                          <a:solidFill>
                            <a:srgbClr val="20558A"/>
                          </a:solidFill>
                          <a:effectLst/>
                          <a:latin typeface="+mn-lt"/>
                        </a:rPr>
                        <a:t>I.E.,</a:t>
                      </a:r>
                      <a:r>
                        <a:rPr lang="en-US" sz="1600" b="0" baseline="0" dirty="0">
                          <a:solidFill>
                            <a:srgbClr val="20558A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dirty="0">
                          <a:solidFill>
                            <a:srgbClr val="20558A"/>
                          </a:solidFill>
                          <a:effectLst/>
                          <a:latin typeface="+mn-lt"/>
                        </a:rPr>
                        <a:t>Produce state-level</a:t>
                      </a:r>
                      <a:r>
                        <a:rPr lang="en-US" sz="1600" b="0" baseline="0" dirty="0">
                          <a:solidFill>
                            <a:srgbClr val="20558A"/>
                          </a:solidFill>
                          <a:effectLst/>
                          <a:latin typeface="+mn-lt"/>
                        </a:rPr>
                        <a:t> materials and webinars that clearly articulate SNAP eligibility guidelines and the application process for students, including training for higher education staff to identify and assist students directly. </a:t>
                      </a:r>
                      <a:endParaRPr lang="en-US" b="1" dirty="0">
                        <a:solidFill>
                          <a:srgbClr val="20558A"/>
                        </a:solidFill>
                        <a:effectLst/>
                        <a:latin typeface="+mn-lt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70608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667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" y="230345"/>
            <a:ext cx="8292616" cy="728520"/>
          </a:xfrm>
        </p:spPr>
        <p:txBody>
          <a:bodyPr>
            <a:noAutofit/>
          </a:bodyPr>
          <a:lstStyle/>
          <a:p>
            <a:r>
              <a:rPr lang="en-US" dirty="0"/>
              <a:t>Recommendations (cont’d)</a:t>
            </a:r>
          </a:p>
        </p:txBody>
      </p:sp>
      <p:sp>
        <p:nvSpPr>
          <p:cNvPr id="5" name="Content Placeholder 11" descr="Visual" title="Goals graphic">
            <a:extLst>
              <a:ext uri="{FF2B5EF4-FFF2-40B4-BE49-F238E27FC236}">
                <a16:creationId xmlns:a16="http://schemas.microsoft.com/office/drawing/2014/main" id="{D4BB9573-3B69-F642-8915-BA29F39E7D27}"/>
              </a:ext>
            </a:extLst>
          </p:cNvPr>
          <p:cNvSpPr txBox="1">
            <a:spLocks/>
          </p:cNvSpPr>
          <p:nvPr/>
        </p:nvSpPr>
        <p:spPr>
          <a:xfrm>
            <a:off x="538885" y="1660311"/>
            <a:ext cx="7810306" cy="2966954"/>
          </a:xfrm>
          <a:prstGeom prst="rect">
            <a:avLst/>
          </a:prstGeom>
        </p:spPr>
        <p:txBody>
          <a:bodyPr>
            <a:normAutofit/>
          </a:bodyPr>
          <a:lstStyle>
            <a:lvl1pPr marL="45720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 kern="1200" baseline="0">
                <a:solidFill>
                  <a:srgbClr val="000000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20558A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747679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043827"/>
              </p:ext>
            </p:extLst>
          </p:nvPr>
        </p:nvGraphicFramePr>
        <p:xfrm>
          <a:off x="222066" y="1001695"/>
          <a:ext cx="8464734" cy="2308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4734">
                  <a:extLst>
                    <a:ext uri="{9D8B030D-6E8A-4147-A177-3AD203B41FA5}">
                      <a16:colId xmlns:a16="http://schemas.microsoft.com/office/drawing/2014/main" val="381641558"/>
                    </a:ext>
                  </a:extLst>
                </a:gridCol>
              </a:tblGrid>
              <a:tr h="2084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Issue 3: Basic</a:t>
                      </a:r>
                      <a:r>
                        <a:rPr lang="en-US" baseline="0" dirty="0"/>
                        <a:t> Needs cont’d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439659"/>
                  </a:ext>
                </a:extLst>
              </a:tr>
              <a:tr h="1942388">
                <a:tc>
                  <a:txBody>
                    <a:bodyPr/>
                    <a:lstStyle/>
                    <a:p>
                      <a:pPr marL="0" lvl="0" indent="0" algn="l">
                        <a:buFont typeface="Symbol" pitchFamily="2" charset="2"/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Broaden the definition of and supports for basic needs to include broadband, digital access, childcare for college students who are parents and accommodations for students with disabilities.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2" charset="2"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20558A"/>
                          </a:solidFill>
                          <a:effectLst/>
                          <a:latin typeface="+mn-lt"/>
                        </a:rPr>
                        <a:t>I.E.,</a:t>
                      </a:r>
                      <a:r>
                        <a:rPr lang="en-US" sz="1600" b="0" baseline="0" dirty="0">
                          <a:solidFill>
                            <a:srgbClr val="20558A"/>
                          </a:solidFill>
                          <a:effectLst/>
                          <a:latin typeface="+mn-lt"/>
                        </a:rPr>
                        <a:t> Establish a task force to explore affordable childcare options for students via a viable business model for institutions. (U.S. Dept. of Ed. CAMPS Program)</a:t>
                      </a:r>
                      <a:endParaRPr lang="en-US" sz="1600" b="1" dirty="0">
                        <a:effectLst/>
                        <a:latin typeface="+mn-lt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70608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439363"/>
      </p:ext>
    </p:extLst>
  </p:cSld>
  <p:clrMapOvr>
    <a:masterClrMapping/>
  </p:clrMapOvr>
</p:sld>
</file>

<file path=ppt/theme/theme1.xml><?xml version="1.0" encoding="utf-8"?>
<a:theme xmlns:a="http://schemas.openxmlformats.org/drawingml/2006/main" name="169LongPPTTemplate">
  <a:themeElements>
    <a:clrScheme name="SCHEVTheme">
      <a:dk1>
        <a:srgbClr val="20558A"/>
      </a:dk1>
      <a:lt1>
        <a:srgbClr val="FFFFFF"/>
      </a:lt1>
      <a:dk2>
        <a:srgbClr val="293E6B"/>
      </a:dk2>
      <a:lt2>
        <a:srgbClr val="9BBBB0"/>
      </a:lt2>
      <a:accent1>
        <a:srgbClr val="20558A"/>
      </a:accent1>
      <a:accent2>
        <a:srgbClr val="6F90B8"/>
      </a:accent2>
      <a:accent3>
        <a:srgbClr val="9BBBB0"/>
      </a:accent3>
      <a:accent4>
        <a:srgbClr val="E6A158"/>
      </a:accent4>
      <a:accent5>
        <a:srgbClr val="747679"/>
      </a:accent5>
      <a:accent6>
        <a:srgbClr val="C9292D"/>
      </a:accent6>
      <a:hlink>
        <a:srgbClr val="0070C0"/>
      </a:hlink>
      <a:folHlink>
        <a:srgbClr val="20558A"/>
      </a:folHlink>
    </a:clrScheme>
    <a:fontScheme name="SCHEV Fonts">
      <a:majorFont>
        <a:latin typeface="Franklin Gothic Demi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EV169TemplatePLAIN.potx" id="{BD2B39EB-24C0-428A-A65B-F9BCCB2DCD4C}" vid="{E82B1582-020D-4661-BDC6-6554E532BF8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SCHEV169TemplatePLAIN (5)</Template>
  <TotalTime>11857</TotalTime>
  <Words>662</Words>
  <Application>Microsoft Office PowerPoint</Application>
  <PresentationFormat>On-screen Show (16:9)</PresentationFormat>
  <Paragraphs>83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Franklin Gothic Book</vt:lpstr>
      <vt:lpstr>Franklin Gothic Medium</vt:lpstr>
      <vt:lpstr>Franklin Gothic Medium Cond</vt:lpstr>
      <vt:lpstr>Palatino Linotype</vt:lpstr>
      <vt:lpstr>Symbol</vt:lpstr>
      <vt:lpstr>Times New Roman</vt:lpstr>
      <vt:lpstr>169LongPPTTemplate</vt:lpstr>
      <vt:lpstr>“What Matters Most:”    Findings and Recommendations from SCHEV’s Review of Student Issues and Support Services </vt:lpstr>
      <vt:lpstr>Objectives</vt:lpstr>
      <vt:lpstr>SCHEV Priority Initiatives</vt:lpstr>
      <vt:lpstr>What Matters Most – Student Issues</vt:lpstr>
      <vt:lpstr>Cross-Cutting Recommendations</vt:lpstr>
      <vt:lpstr>Recommendations (cont’d)</vt:lpstr>
      <vt:lpstr>Recommendations (cont’d)</vt:lpstr>
      <vt:lpstr>Recommendations (cont’d)</vt:lpstr>
      <vt:lpstr>Recommendations (cont’d)</vt:lpstr>
      <vt:lpstr>Recommendations (cont’d)</vt:lpstr>
      <vt:lpstr>Next Steps</vt:lpstr>
    </vt:vector>
  </TitlesOfParts>
  <Company>Virginia IT Infrastructure Partnership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Alignment Council presentation 3 17 20</dc:title>
  <dc:creator>VITA Program</dc:creator>
  <dc:description>16:9 rectangular template</dc:description>
  <cp:lastModifiedBy>VITA Program</cp:lastModifiedBy>
  <cp:revision>294</cp:revision>
  <cp:lastPrinted>2022-02-21T14:45:07Z</cp:lastPrinted>
  <dcterms:created xsi:type="dcterms:W3CDTF">2020-03-20T12:56:52Z</dcterms:created>
  <dcterms:modified xsi:type="dcterms:W3CDTF">2022-10-24T15:34:57Z</dcterms:modified>
</cp:coreProperties>
</file>