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2"/>
  </p:notesMasterIdLst>
  <p:handoutMasterIdLst>
    <p:handoutMasterId r:id="rId23"/>
  </p:handoutMasterIdLst>
  <p:sldIdLst>
    <p:sldId id="259" r:id="rId2"/>
    <p:sldId id="401" r:id="rId3"/>
    <p:sldId id="272" r:id="rId4"/>
    <p:sldId id="320" r:id="rId5"/>
    <p:sldId id="395" r:id="rId6"/>
    <p:sldId id="422" r:id="rId7"/>
    <p:sldId id="367" r:id="rId8"/>
    <p:sldId id="421" r:id="rId9"/>
    <p:sldId id="423" r:id="rId10"/>
    <p:sldId id="402" r:id="rId11"/>
    <p:sldId id="424" r:id="rId12"/>
    <p:sldId id="398" r:id="rId13"/>
    <p:sldId id="425" r:id="rId14"/>
    <p:sldId id="405" r:id="rId15"/>
    <p:sldId id="400" r:id="rId16"/>
    <p:sldId id="426" r:id="rId17"/>
    <p:sldId id="428" r:id="rId18"/>
    <p:sldId id="427" r:id="rId19"/>
    <p:sldId id="403" r:id="rId20"/>
    <p:sldId id="300" r:id="rId2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26D"/>
    <a:srgbClr val="FFFFFF"/>
    <a:srgbClr val="00B1A1"/>
    <a:srgbClr val="3AB54A"/>
    <a:srgbClr val="00AED0"/>
    <a:srgbClr val="10B27A"/>
    <a:srgbClr val="18B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2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7C85E-C582-4DC9-B50B-7701753A79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9DF96D-BD26-473A-9FD7-A160CE11FB8F}">
      <dgm:prSet custT="1"/>
      <dgm:spPr/>
      <dgm:t>
        <a:bodyPr/>
        <a:lstStyle/>
        <a:p>
          <a:r>
            <a:rPr lang="en-US" sz="2400" b="1" dirty="0"/>
            <a:t>Grants to institutions to expand paid and credit-bearing </a:t>
          </a:r>
          <a:r>
            <a:rPr lang="en-US" sz="2400" dirty="0"/>
            <a:t>student internships and other work-based learning opportunities in collaboration with Virginia employers. </a:t>
          </a:r>
        </a:p>
      </dgm:t>
    </dgm:pt>
    <dgm:pt modelId="{86FB5FBE-FE11-431A-B3E1-8E871BC08E6F}" type="parTrans" cxnId="{6727818F-BB3F-490C-BB7E-09417E2C664B}">
      <dgm:prSet/>
      <dgm:spPr/>
      <dgm:t>
        <a:bodyPr/>
        <a:lstStyle/>
        <a:p>
          <a:endParaRPr lang="en-US"/>
        </a:p>
      </dgm:t>
    </dgm:pt>
    <dgm:pt modelId="{1B2C97BD-0010-4A22-9160-801C397CEE70}" type="sibTrans" cxnId="{6727818F-BB3F-490C-BB7E-09417E2C664B}">
      <dgm:prSet/>
      <dgm:spPr/>
      <dgm:t>
        <a:bodyPr/>
        <a:lstStyle/>
        <a:p>
          <a:endParaRPr lang="en-US"/>
        </a:p>
      </dgm:t>
    </dgm:pt>
    <dgm:pt modelId="{36ED23D2-1D4B-4511-B0FC-6EBF67D35ECB}">
      <dgm:prSet custT="1"/>
      <dgm:spPr/>
      <dgm:t>
        <a:bodyPr/>
        <a:lstStyle/>
        <a:p>
          <a:r>
            <a:rPr lang="en-US" sz="2400" b="1" dirty="0"/>
            <a:t>Statewide initiative to facilitate the readiness </a:t>
          </a:r>
          <a:r>
            <a:rPr lang="en-US" sz="2400" dirty="0"/>
            <a:t>of students, employers, and institutions of higher education to participate in internship and work-based learning. </a:t>
          </a:r>
        </a:p>
      </dgm:t>
    </dgm:pt>
    <dgm:pt modelId="{6E7FE591-B08E-406D-8FC5-116D7F3F46FE}" type="parTrans" cxnId="{D26FCA2D-1873-45A6-975F-81F321D12A4D}">
      <dgm:prSet/>
      <dgm:spPr/>
      <dgm:t>
        <a:bodyPr/>
        <a:lstStyle/>
        <a:p>
          <a:endParaRPr lang="en-US"/>
        </a:p>
      </dgm:t>
    </dgm:pt>
    <dgm:pt modelId="{11539A55-5078-41CE-904A-13830698FE7B}" type="sibTrans" cxnId="{D26FCA2D-1873-45A6-975F-81F321D12A4D}">
      <dgm:prSet/>
      <dgm:spPr/>
      <dgm:t>
        <a:bodyPr/>
        <a:lstStyle/>
        <a:p>
          <a:endParaRPr lang="en-US"/>
        </a:p>
      </dgm:t>
    </dgm:pt>
    <dgm:pt modelId="{A5FDEF6F-3095-4757-BD95-27EEA35A61FC}">
      <dgm:prSet custT="1"/>
      <dgm:spPr>
        <a:solidFill>
          <a:srgbClr val="10B27A"/>
        </a:solidFill>
      </dgm:spPr>
      <dgm:t>
        <a:bodyPr/>
        <a:lstStyle/>
        <a:p>
          <a:r>
            <a:rPr lang="en-US" sz="3200" b="1" dirty="0"/>
            <a:t>V-TOP’s Purpose is grounded in statute.</a:t>
          </a:r>
          <a:endParaRPr lang="en-US" sz="3200" dirty="0"/>
        </a:p>
      </dgm:t>
    </dgm:pt>
    <dgm:pt modelId="{DAE33C2C-7CE9-45FD-9A50-9A392993A2BC}" type="sibTrans" cxnId="{8E48EEF4-3F74-4EB2-A5D7-908DF00A1183}">
      <dgm:prSet/>
      <dgm:spPr/>
      <dgm:t>
        <a:bodyPr/>
        <a:lstStyle/>
        <a:p>
          <a:endParaRPr lang="en-US"/>
        </a:p>
      </dgm:t>
    </dgm:pt>
    <dgm:pt modelId="{385C50CD-4393-4825-B85B-9BDD389D110B}" type="parTrans" cxnId="{8E48EEF4-3F74-4EB2-A5D7-908DF00A1183}">
      <dgm:prSet/>
      <dgm:spPr/>
      <dgm:t>
        <a:bodyPr/>
        <a:lstStyle/>
        <a:p>
          <a:endParaRPr lang="en-US"/>
        </a:p>
      </dgm:t>
    </dgm:pt>
    <dgm:pt modelId="{97840BF4-EC55-4D8C-8190-1140EA9B0822}" type="pres">
      <dgm:prSet presAssocID="{F097C85E-C582-4DC9-B50B-7701753A79AE}" presName="linear" presStyleCnt="0">
        <dgm:presLayoutVars>
          <dgm:animLvl val="lvl"/>
          <dgm:resizeHandles val="exact"/>
        </dgm:presLayoutVars>
      </dgm:prSet>
      <dgm:spPr/>
    </dgm:pt>
    <dgm:pt modelId="{46E4FC49-3FC6-4FAC-8234-63AB0F2A0051}" type="pres">
      <dgm:prSet presAssocID="{A5FDEF6F-3095-4757-BD95-27EEA35A61FC}" presName="parentText" presStyleLbl="node1" presStyleIdx="0" presStyleCnt="1" custScaleY="55305" custLinFactNeighborX="209" custLinFactNeighborY="-8443">
        <dgm:presLayoutVars>
          <dgm:chMax val="0"/>
          <dgm:bulletEnabled val="1"/>
        </dgm:presLayoutVars>
      </dgm:prSet>
      <dgm:spPr/>
    </dgm:pt>
    <dgm:pt modelId="{6516308C-44AD-4C91-9F99-A83D9C71AC6B}" type="pres">
      <dgm:prSet presAssocID="{A5FDEF6F-3095-4757-BD95-27EEA35A61F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361EB04-08B1-4D9F-AAC7-B33AA8870833}" type="presOf" srcId="{36ED23D2-1D4B-4511-B0FC-6EBF67D35ECB}" destId="{6516308C-44AD-4C91-9F99-A83D9C71AC6B}" srcOrd="0" destOrd="1" presId="urn:microsoft.com/office/officeart/2005/8/layout/vList2"/>
    <dgm:cxn modelId="{D26FCA2D-1873-45A6-975F-81F321D12A4D}" srcId="{A5FDEF6F-3095-4757-BD95-27EEA35A61FC}" destId="{36ED23D2-1D4B-4511-B0FC-6EBF67D35ECB}" srcOrd="1" destOrd="0" parTransId="{6E7FE591-B08E-406D-8FC5-116D7F3F46FE}" sibTransId="{11539A55-5078-41CE-904A-13830698FE7B}"/>
    <dgm:cxn modelId="{2AD4336D-99FC-4D2F-A3A9-F519DE624F8A}" type="presOf" srcId="{A5FDEF6F-3095-4757-BD95-27EEA35A61FC}" destId="{46E4FC49-3FC6-4FAC-8234-63AB0F2A0051}" srcOrd="0" destOrd="0" presId="urn:microsoft.com/office/officeart/2005/8/layout/vList2"/>
    <dgm:cxn modelId="{052F727E-D6B8-4D68-B794-95BAAA11A2A4}" type="presOf" srcId="{F097C85E-C582-4DC9-B50B-7701753A79AE}" destId="{97840BF4-EC55-4D8C-8190-1140EA9B0822}" srcOrd="0" destOrd="0" presId="urn:microsoft.com/office/officeart/2005/8/layout/vList2"/>
    <dgm:cxn modelId="{6727818F-BB3F-490C-BB7E-09417E2C664B}" srcId="{A5FDEF6F-3095-4757-BD95-27EEA35A61FC}" destId="{EA9DF96D-BD26-473A-9FD7-A160CE11FB8F}" srcOrd="0" destOrd="0" parTransId="{86FB5FBE-FE11-431A-B3E1-8E871BC08E6F}" sibTransId="{1B2C97BD-0010-4A22-9160-801C397CEE70}"/>
    <dgm:cxn modelId="{36662F9B-DC7F-4BEA-A452-0F0B8FAC3BD2}" type="presOf" srcId="{EA9DF96D-BD26-473A-9FD7-A160CE11FB8F}" destId="{6516308C-44AD-4C91-9F99-A83D9C71AC6B}" srcOrd="0" destOrd="0" presId="urn:microsoft.com/office/officeart/2005/8/layout/vList2"/>
    <dgm:cxn modelId="{8E48EEF4-3F74-4EB2-A5D7-908DF00A1183}" srcId="{F097C85E-C582-4DC9-B50B-7701753A79AE}" destId="{A5FDEF6F-3095-4757-BD95-27EEA35A61FC}" srcOrd="0" destOrd="0" parTransId="{385C50CD-4393-4825-B85B-9BDD389D110B}" sibTransId="{DAE33C2C-7CE9-45FD-9A50-9A392993A2BC}"/>
    <dgm:cxn modelId="{91DADBEB-790C-4AAA-8E15-6907D60B2302}" type="presParOf" srcId="{97840BF4-EC55-4D8C-8190-1140EA9B0822}" destId="{46E4FC49-3FC6-4FAC-8234-63AB0F2A0051}" srcOrd="0" destOrd="0" presId="urn:microsoft.com/office/officeart/2005/8/layout/vList2"/>
    <dgm:cxn modelId="{433E2A34-5EE7-4320-85F3-670CBB19CE0B}" type="presParOf" srcId="{97840BF4-EC55-4D8C-8190-1140EA9B0822}" destId="{6516308C-44AD-4C91-9F99-A83D9C71AC6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97C85E-C582-4DC9-B50B-7701753A79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FDEF6F-3095-4757-BD95-27EEA35A61FC}">
      <dgm:prSet custT="1"/>
      <dgm:spPr>
        <a:solidFill>
          <a:srgbClr val="10B27A"/>
        </a:solidFill>
      </dgm:spPr>
      <dgm:t>
        <a:bodyPr/>
        <a:lstStyle/>
        <a:p>
          <a:r>
            <a:rPr lang="en-US" sz="3200" b="1" dirty="0"/>
            <a:t>Goal</a:t>
          </a:r>
        </a:p>
      </dgm:t>
    </dgm:pt>
    <dgm:pt modelId="{385C50CD-4393-4825-B85B-9BDD389D110B}" type="parTrans" cxnId="{8E48EEF4-3F74-4EB2-A5D7-908DF00A1183}">
      <dgm:prSet/>
      <dgm:spPr/>
      <dgm:t>
        <a:bodyPr/>
        <a:lstStyle/>
        <a:p>
          <a:endParaRPr lang="en-US"/>
        </a:p>
      </dgm:t>
    </dgm:pt>
    <dgm:pt modelId="{DAE33C2C-7CE9-45FD-9A50-9A392993A2BC}" type="sibTrans" cxnId="{8E48EEF4-3F74-4EB2-A5D7-908DF00A1183}">
      <dgm:prSet/>
      <dgm:spPr/>
      <dgm:t>
        <a:bodyPr/>
        <a:lstStyle/>
        <a:p>
          <a:endParaRPr lang="en-US"/>
        </a:p>
      </dgm:t>
    </dgm:pt>
    <dgm:pt modelId="{EA9DF96D-BD26-473A-9FD7-A160CE11FB8F}">
      <dgm:prSet custT="1"/>
      <dgm:spPr/>
      <dgm:t>
        <a:bodyPr/>
        <a:lstStyle/>
        <a:p>
          <a:r>
            <a:rPr lang="en-US" sz="2400" dirty="0">
              <a:solidFill>
                <a:srgbClr val="0E101A"/>
              </a:solidFill>
              <a:effectLst/>
              <a:latin typeface="+mn-lt"/>
              <a:ea typeface="Times New Roman" panose="02020603050405020304" pitchFamily="18" charset="0"/>
            </a:rPr>
            <a:t>One goal of the statewide V-TOP initiative is to retain students in the state after graduation to contribute to the goal that 70% of the adult population have a post-secondary credential by 2030, which will help ensure the availability of talent for companies. </a:t>
          </a:r>
          <a:endParaRPr lang="en-US" sz="2400" dirty="0">
            <a:latin typeface="+mn-lt"/>
          </a:endParaRPr>
        </a:p>
      </dgm:t>
    </dgm:pt>
    <dgm:pt modelId="{86FB5FBE-FE11-431A-B3E1-8E871BC08E6F}" type="parTrans" cxnId="{6727818F-BB3F-490C-BB7E-09417E2C664B}">
      <dgm:prSet/>
      <dgm:spPr/>
      <dgm:t>
        <a:bodyPr/>
        <a:lstStyle/>
        <a:p>
          <a:endParaRPr lang="en-US"/>
        </a:p>
      </dgm:t>
    </dgm:pt>
    <dgm:pt modelId="{1B2C97BD-0010-4A22-9160-801C397CEE70}" type="sibTrans" cxnId="{6727818F-BB3F-490C-BB7E-09417E2C664B}">
      <dgm:prSet/>
      <dgm:spPr/>
      <dgm:t>
        <a:bodyPr/>
        <a:lstStyle/>
        <a:p>
          <a:endParaRPr lang="en-US"/>
        </a:p>
      </dgm:t>
    </dgm:pt>
    <dgm:pt modelId="{18DFD145-9230-4203-BB95-A11155A630E0}">
      <dgm:prSet custT="1"/>
      <dgm:spPr/>
      <dgm:t>
        <a:bodyPr/>
        <a:lstStyle/>
        <a:p>
          <a:r>
            <a:rPr lang="en-US" sz="2400" b="1" dirty="0">
              <a:effectLst/>
              <a:latin typeface="+mn-lt"/>
              <a:ea typeface="Calibri" panose="020F0502020204030204" pitchFamily="34" charset="0"/>
            </a:rPr>
            <a:t>Big goal:</a:t>
          </a:r>
          <a:r>
            <a:rPr lang="en-US" sz="2400" dirty="0">
              <a:effectLst/>
              <a:latin typeface="+mn-lt"/>
              <a:ea typeface="Calibri" panose="020F0502020204030204" pitchFamily="34" charset="0"/>
            </a:rPr>
            <a:t> </a:t>
          </a:r>
          <a:r>
            <a:rPr lang="en-US" sz="2400" b="1" dirty="0">
              <a:effectLst/>
              <a:latin typeface="+mn-lt"/>
              <a:ea typeface="Calibri" panose="020F0502020204030204" pitchFamily="34" charset="0"/>
            </a:rPr>
            <a:t>100,000 new internship slots by 2033</a:t>
          </a:r>
          <a:endParaRPr lang="en-US" sz="2400" dirty="0">
            <a:latin typeface="+mn-lt"/>
          </a:endParaRPr>
        </a:p>
      </dgm:t>
    </dgm:pt>
    <dgm:pt modelId="{7F0366E6-F1C6-47A7-9326-F54DCF54D0EB}" type="parTrans" cxnId="{E8B8ACF7-3A8C-42BB-9AFD-B39457E985EA}">
      <dgm:prSet/>
      <dgm:spPr/>
      <dgm:t>
        <a:bodyPr/>
        <a:lstStyle/>
        <a:p>
          <a:endParaRPr lang="en-US"/>
        </a:p>
      </dgm:t>
    </dgm:pt>
    <dgm:pt modelId="{53429D03-32E7-4233-B48F-0CE5EF682F51}" type="sibTrans" cxnId="{E8B8ACF7-3A8C-42BB-9AFD-B39457E985EA}">
      <dgm:prSet/>
      <dgm:spPr/>
      <dgm:t>
        <a:bodyPr/>
        <a:lstStyle/>
        <a:p>
          <a:endParaRPr lang="en-US"/>
        </a:p>
      </dgm:t>
    </dgm:pt>
    <dgm:pt modelId="{97840BF4-EC55-4D8C-8190-1140EA9B0822}" type="pres">
      <dgm:prSet presAssocID="{F097C85E-C582-4DC9-B50B-7701753A79AE}" presName="linear" presStyleCnt="0">
        <dgm:presLayoutVars>
          <dgm:animLvl val="lvl"/>
          <dgm:resizeHandles val="exact"/>
        </dgm:presLayoutVars>
      </dgm:prSet>
      <dgm:spPr/>
    </dgm:pt>
    <dgm:pt modelId="{46E4FC49-3FC6-4FAC-8234-63AB0F2A0051}" type="pres">
      <dgm:prSet presAssocID="{A5FDEF6F-3095-4757-BD95-27EEA35A61FC}" presName="parentText" presStyleLbl="node1" presStyleIdx="0" presStyleCnt="1" custScaleX="98187" custScaleY="38893" custLinFactNeighborY="-11897">
        <dgm:presLayoutVars>
          <dgm:chMax val="0"/>
          <dgm:bulletEnabled val="1"/>
        </dgm:presLayoutVars>
      </dgm:prSet>
      <dgm:spPr/>
    </dgm:pt>
    <dgm:pt modelId="{6516308C-44AD-4C91-9F99-A83D9C71AC6B}" type="pres">
      <dgm:prSet presAssocID="{A5FDEF6F-3095-4757-BD95-27EEA35A61F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AD4336D-99FC-4D2F-A3A9-F519DE624F8A}" type="presOf" srcId="{A5FDEF6F-3095-4757-BD95-27EEA35A61FC}" destId="{46E4FC49-3FC6-4FAC-8234-63AB0F2A0051}" srcOrd="0" destOrd="0" presId="urn:microsoft.com/office/officeart/2005/8/layout/vList2"/>
    <dgm:cxn modelId="{052F727E-D6B8-4D68-B794-95BAAA11A2A4}" type="presOf" srcId="{F097C85E-C582-4DC9-B50B-7701753A79AE}" destId="{97840BF4-EC55-4D8C-8190-1140EA9B0822}" srcOrd="0" destOrd="0" presId="urn:microsoft.com/office/officeart/2005/8/layout/vList2"/>
    <dgm:cxn modelId="{6727818F-BB3F-490C-BB7E-09417E2C664B}" srcId="{A5FDEF6F-3095-4757-BD95-27EEA35A61FC}" destId="{EA9DF96D-BD26-473A-9FD7-A160CE11FB8F}" srcOrd="0" destOrd="0" parTransId="{86FB5FBE-FE11-431A-B3E1-8E871BC08E6F}" sibTransId="{1B2C97BD-0010-4A22-9160-801C397CEE70}"/>
    <dgm:cxn modelId="{BF231490-22FB-427D-89E2-27FACF894838}" type="presOf" srcId="{18DFD145-9230-4203-BB95-A11155A630E0}" destId="{6516308C-44AD-4C91-9F99-A83D9C71AC6B}" srcOrd="0" destOrd="1" presId="urn:microsoft.com/office/officeart/2005/8/layout/vList2"/>
    <dgm:cxn modelId="{36662F9B-DC7F-4BEA-A452-0F0B8FAC3BD2}" type="presOf" srcId="{EA9DF96D-BD26-473A-9FD7-A160CE11FB8F}" destId="{6516308C-44AD-4C91-9F99-A83D9C71AC6B}" srcOrd="0" destOrd="0" presId="urn:microsoft.com/office/officeart/2005/8/layout/vList2"/>
    <dgm:cxn modelId="{8E48EEF4-3F74-4EB2-A5D7-908DF00A1183}" srcId="{F097C85E-C582-4DC9-B50B-7701753A79AE}" destId="{A5FDEF6F-3095-4757-BD95-27EEA35A61FC}" srcOrd="0" destOrd="0" parTransId="{385C50CD-4393-4825-B85B-9BDD389D110B}" sibTransId="{DAE33C2C-7CE9-45FD-9A50-9A392993A2BC}"/>
    <dgm:cxn modelId="{E8B8ACF7-3A8C-42BB-9AFD-B39457E985EA}" srcId="{A5FDEF6F-3095-4757-BD95-27EEA35A61FC}" destId="{18DFD145-9230-4203-BB95-A11155A630E0}" srcOrd="1" destOrd="0" parTransId="{7F0366E6-F1C6-47A7-9326-F54DCF54D0EB}" sibTransId="{53429D03-32E7-4233-B48F-0CE5EF682F51}"/>
    <dgm:cxn modelId="{91DADBEB-790C-4AAA-8E15-6907D60B2302}" type="presParOf" srcId="{97840BF4-EC55-4D8C-8190-1140EA9B0822}" destId="{46E4FC49-3FC6-4FAC-8234-63AB0F2A0051}" srcOrd="0" destOrd="0" presId="urn:microsoft.com/office/officeart/2005/8/layout/vList2"/>
    <dgm:cxn modelId="{433E2A34-5EE7-4320-85F3-670CBB19CE0B}" type="presParOf" srcId="{97840BF4-EC55-4D8C-8190-1140EA9B0822}" destId="{6516308C-44AD-4C91-9F99-A83D9C71AC6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97C85E-C582-4DC9-B50B-7701753A79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840BF4-EC55-4D8C-8190-1140EA9B0822}" type="pres">
      <dgm:prSet presAssocID="{F097C85E-C582-4DC9-B50B-7701753A79A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52F727E-D6B8-4D68-B794-95BAAA11A2A4}" type="presOf" srcId="{F097C85E-C582-4DC9-B50B-7701753A79AE}" destId="{97840BF4-EC55-4D8C-8190-1140EA9B0822}" srcOrd="0" destOrd="0" presId="urn:microsoft.com/office/officeart/2005/8/layout/vList2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5C8B5C-B253-4909-8C75-D250609DBAB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F9D3A-B83B-4D4B-9E15-9745195DF770}">
      <dgm:prSet/>
      <dgm:spPr/>
      <dgm:t>
        <a:bodyPr/>
        <a:lstStyle/>
        <a:p>
          <a:r>
            <a:rPr lang="en-US" dirty="0"/>
            <a:t>• Celebrate the annual Virginia Intern Day on July 27, recognizing  interns </a:t>
          </a:r>
        </a:p>
        <a:p>
          <a:r>
            <a:rPr lang="en-US" dirty="0"/>
            <a:t>(Stay tuned for more information)</a:t>
          </a:r>
        </a:p>
      </dgm:t>
    </dgm:pt>
    <dgm:pt modelId="{112C3CFF-F011-489B-A000-D1F274FA4A72}" type="parTrans" cxnId="{5A890F6B-50BA-4717-B3A5-58DA79ADD885}">
      <dgm:prSet/>
      <dgm:spPr/>
      <dgm:t>
        <a:bodyPr/>
        <a:lstStyle/>
        <a:p>
          <a:endParaRPr lang="en-US"/>
        </a:p>
      </dgm:t>
    </dgm:pt>
    <dgm:pt modelId="{409CC7B2-A6D6-47C8-8659-42CE31F78EE8}" type="sibTrans" cxnId="{5A890F6B-50BA-4717-B3A5-58DA79ADD885}">
      <dgm:prSet/>
      <dgm:spPr/>
      <dgm:t>
        <a:bodyPr/>
        <a:lstStyle/>
        <a:p>
          <a:endParaRPr lang="en-US"/>
        </a:p>
      </dgm:t>
    </dgm:pt>
    <dgm:pt modelId="{98481353-DB5A-42DA-9B98-76AB1F144FBA}">
      <dgm:prSet/>
      <dgm:spPr/>
      <dgm:t>
        <a:bodyPr/>
        <a:lstStyle/>
        <a:p>
          <a:r>
            <a:rPr lang="en-US" dirty="0"/>
            <a:t>•Review the employer toolkit and ensure your internship program follows best practices</a:t>
          </a:r>
        </a:p>
      </dgm:t>
    </dgm:pt>
    <dgm:pt modelId="{BD568C75-B522-42CC-B751-DB5BF085B557}" type="parTrans" cxnId="{07FB13D9-7FDA-4973-8199-08B1448B3C5F}">
      <dgm:prSet/>
      <dgm:spPr/>
      <dgm:t>
        <a:bodyPr/>
        <a:lstStyle/>
        <a:p>
          <a:endParaRPr lang="en-US"/>
        </a:p>
      </dgm:t>
    </dgm:pt>
    <dgm:pt modelId="{63027563-E7C0-404F-A473-A148DAE03224}" type="sibTrans" cxnId="{07FB13D9-7FDA-4973-8199-08B1448B3C5F}">
      <dgm:prSet/>
      <dgm:spPr/>
      <dgm:t>
        <a:bodyPr/>
        <a:lstStyle/>
        <a:p>
          <a:endParaRPr lang="en-US"/>
        </a:p>
      </dgm:t>
    </dgm:pt>
    <dgm:pt modelId="{D7814172-AB3A-4AA4-9FDD-06637C21C511}">
      <dgm:prSet/>
      <dgm:spPr/>
      <dgm:t>
        <a:bodyPr/>
        <a:lstStyle/>
        <a:p>
          <a:r>
            <a:rPr lang="en-US" dirty="0"/>
            <a:t>• Stay tuned for more information about support for small businesses and eligibility for matching funds for intern wages and other subsidies</a:t>
          </a:r>
        </a:p>
      </dgm:t>
    </dgm:pt>
    <dgm:pt modelId="{73B0CBCA-05F3-49AB-970A-90D5B27BAC00}" type="parTrans" cxnId="{584EF22A-37AF-4311-80A1-D5190D0B1EA1}">
      <dgm:prSet/>
      <dgm:spPr/>
      <dgm:t>
        <a:bodyPr/>
        <a:lstStyle/>
        <a:p>
          <a:endParaRPr lang="en-US"/>
        </a:p>
      </dgm:t>
    </dgm:pt>
    <dgm:pt modelId="{AB44D758-86FE-40B8-8FA0-6D89E6EA3487}" type="sibTrans" cxnId="{584EF22A-37AF-4311-80A1-D5190D0B1EA1}">
      <dgm:prSet/>
      <dgm:spPr/>
      <dgm:t>
        <a:bodyPr/>
        <a:lstStyle/>
        <a:p>
          <a:endParaRPr lang="en-US"/>
        </a:p>
      </dgm:t>
    </dgm:pt>
    <dgm:pt modelId="{9114582A-6C1E-4673-B134-3BBE53787D2B}">
      <dgm:prSet/>
      <dgm:spPr/>
      <dgm:t>
        <a:bodyPr/>
        <a:lstStyle/>
        <a:p>
          <a:r>
            <a:rPr lang="en-US" dirty="0"/>
            <a:t>• Subscribe to the V-TOP monthly newsletter </a:t>
          </a:r>
        </a:p>
        <a:p>
          <a:r>
            <a:rPr lang="en-US" dirty="0"/>
            <a:t>(on the Home page)</a:t>
          </a:r>
        </a:p>
      </dgm:t>
    </dgm:pt>
    <dgm:pt modelId="{6FD801D5-9581-4058-A453-C8580E9AE1AF}" type="parTrans" cxnId="{938CD2B8-1FFA-4AFB-9E8A-1B5FFF183500}">
      <dgm:prSet/>
      <dgm:spPr/>
      <dgm:t>
        <a:bodyPr/>
        <a:lstStyle/>
        <a:p>
          <a:endParaRPr lang="en-US"/>
        </a:p>
      </dgm:t>
    </dgm:pt>
    <dgm:pt modelId="{71ED3083-AE97-4BCC-BDC5-8C7A5AE8292D}" type="sibTrans" cxnId="{938CD2B8-1FFA-4AFB-9E8A-1B5FFF183500}">
      <dgm:prSet/>
      <dgm:spPr/>
      <dgm:t>
        <a:bodyPr/>
        <a:lstStyle/>
        <a:p>
          <a:endParaRPr lang="en-US"/>
        </a:p>
      </dgm:t>
    </dgm:pt>
    <dgm:pt modelId="{AEC53657-491D-443E-A0BD-6863CAEBFC94}">
      <dgm:prSet/>
      <dgm:spPr/>
      <dgm:t>
        <a:bodyPr/>
        <a:lstStyle/>
        <a:p>
          <a:r>
            <a:rPr lang="en-US" dirty="0"/>
            <a:t>• Consider completing the employer and/or the student readiness modules </a:t>
          </a:r>
        </a:p>
        <a:p>
          <a:endParaRPr lang="en-US" dirty="0"/>
        </a:p>
      </dgm:t>
    </dgm:pt>
    <dgm:pt modelId="{6DA342CA-EF15-4CF3-9DE8-E2B650A6198D}" type="parTrans" cxnId="{6F7DB1BB-5671-4684-B405-CF15EA9DCD5A}">
      <dgm:prSet/>
      <dgm:spPr/>
      <dgm:t>
        <a:bodyPr/>
        <a:lstStyle/>
        <a:p>
          <a:endParaRPr lang="en-US"/>
        </a:p>
      </dgm:t>
    </dgm:pt>
    <dgm:pt modelId="{5E1E93BC-A8A2-4EFC-BEE1-77D0A6519216}" type="sibTrans" cxnId="{6F7DB1BB-5671-4684-B405-CF15EA9DCD5A}">
      <dgm:prSet/>
      <dgm:spPr/>
      <dgm:t>
        <a:bodyPr/>
        <a:lstStyle/>
        <a:p>
          <a:endParaRPr lang="en-US"/>
        </a:p>
      </dgm:t>
    </dgm:pt>
    <dgm:pt modelId="{F090EA57-E973-49E7-9471-5C12529DABD5}">
      <dgm:prSet/>
      <dgm:spPr/>
      <dgm:t>
        <a:bodyPr/>
        <a:lstStyle/>
        <a:p>
          <a:r>
            <a:rPr lang="en-US" dirty="0"/>
            <a:t>• Follow V-TOP on social media at </a:t>
          </a:r>
          <a:r>
            <a:rPr lang="en-US" dirty="0" err="1"/>
            <a:t>VirginiaTOPorg</a:t>
          </a:r>
          <a:r>
            <a:rPr lang="en-US" dirty="0"/>
            <a:t> </a:t>
          </a:r>
        </a:p>
        <a:p>
          <a:r>
            <a:rPr lang="en-US" dirty="0"/>
            <a:t>(FB &amp; Twitter)</a:t>
          </a:r>
        </a:p>
      </dgm:t>
    </dgm:pt>
    <dgm:pt modelId="{DD697A29-4318-4853-9C3A-D999E2089B4F}" type="parTrans" cxnId="{612CDA95-1CBD-4062-955C-675C4F385F19}">
      <dgm:prSet/>
      <dgm:spPr/>
      <dgm:t>
        <a:bodyPr/>
        <a:lstStyle/>
        <a:p>
          <a:endParaRPr lang="en-US"/>
        </a:p>
      </dgm:t>
    </dgm:pt>
    <dgm:pt modelId="{EC00A60E-F4CE-478B-888F-F92E5BCC1CF2}" type="sibTrans" cxnId="{612CDA95-1CBD-4062-955C-675C4F385F19}">
      <dgm:prSet/>
      <dgm:spPr/>
      <dgm:t>
        <a:bodyPr/>
        <a:lstStyle/>
        <a:p>
          <a:endParaRPr lang="en-US"/>
        </a:p>
      </dgm:t>
    </dgm:pt>
    <dgm:pt modelId="{E787DE65-F210-41E2-8026-E8D84BDC52C7}">
      <dgm:prSet/>
      <dgm:spPr/>
      <dgm:t>
        <a:bodyPr/>
        <a:lstStyle/>
        <a:p>
          <a:endParaRPr lang="en-US" dirty="0"/>
        </a:p>
      </dgm:t>
    </dgm:pt>
    <dgm:pt modelId="{BB572B09-F97F-46C6-8A7B-CFC8EF73D8B1}" type="parTrans" cxnId="{D57035B9-8AC7-4E11-8D73-C42F83D96EAD}">
      <dgm:prSet/>
      <dgm:spPr/>
      <dgm:t>
        <a:bodyPr/>
        <a:lstStyle/>
        <a:p>
          <a:endParaRPr lang="en-US"/>
        </a:p>
      </dgm:t>
    </dgm:pt>
    <dgm:pt modelId="{2A76ABDF-9071-4B6F-86D3-35B940F316C8}" type="sibTrans" cxnId="{D57035B9-8AC7-4E11-8D73-C42F83D96EAD}">
      <dgm:prSet/>
      <dgm:spPr/>
      <dgm:t>
        <a:bodyPr/>
        <a:lstStyle/>
        <a:p>
          <a:endParaRPr lang="en-US"/>
        </a:p>
      </dgm:t>
    </dgm:pt>
    <dgm:pt modelId="{8CF3C035-8534-4377-ABA6-57B0EF08372C}">
      <dgm:prSet/>
      <dgm:spPr/>
      <dgm:t>
        <a:bodyPr/>
        <a:lstStyle/>
        <a:p>
          <a:endParaRPr lang="en-US"/>
        </a:p>
      </dgm:t>
    </dgm:pt>
    <dgm:pt modelId="{9E2DDC52-23ED-4D42-9709-1AB7B46BD3CA}" type="parTrans" cxnId="{5371295D-3C8D-4446-A606-8BDAE45999F9}">
      <dgm:prSet/>
      <dgm:spPr/>
      <dgm:t>
        <a:bodyPr/>
        <a:lstStyle/>
        <a:p>
          <a:endParaRPr lang="en-US"/>
        </a:p>
      </dgm:t>
    </dgm:pt>
    <dgm:pt modelId="{EFABDFA0-56AD-4768-AB8B-0018CD51656E}" type="sibTrans" cxnId="{5371295D-3C8D-4446-A606-8BDAE45999F9}">
      <dgm:prSet/>
      <dgm:spPr/>
      <dgm:t>
        <a:bodyPr/>
        <a:lstStyle/>
        <a:p>
          <a:endParaRPr lang="en-US"/>
        </a:p>
      </dgm:t>
    </dgm:pt>
    <dgm:pt modelId="{57E3612E-B461-42A2-A275-70D2606C775A}" type="pres">
      <dgm:prSet presAssocID="{6A5C8B5C-B253-4909-8C75-D250609DBAB6}" presName="compositeShape" presStyleCnt="0">
        <dgm:presLayoutVars>
          <dgm:chMax val="7"/>
          <dgm:dir/>
          <dgm:resizeHandles val="exact"/>
        </dgm:presLayoutVars>
      </dgm:prSet>
      <dgm:spPr/>
    </dgm:pt>
    <dgm:pt modelId="{DC786DD0-1CAF-4705-91ED-16210EC73812}" type="pres">
      <dgm:prSet presAssocID="{54EF9D3A-B83B-4D4B-9E15-9745195DF770}" presName="circ1" presStyleLbl="vennNode1" presStyleIdx="0" presStyleCnt="7" custLinFactNeighborX="-562" custLinFactNeighborY="-10678"/>
      <dgm:spPr>
        <a:solidFill>
          <a:schemeClr val="accent1">
            <a:lumMod val="40000"/>
            <a:lumOff val="60000"/>
            <a:alpha val="50000"/>
          </a:schemeClr>
        </a:solidFill>
        <a:ln>
          <a:solidFill>
            <a:srgbClr val="00AED0"/>
          </a:solidFill>
        </a:ln>
      </dgm:spPr>
    </dgm:pt>
    <dgm:pt modelId="{BA83CD45-80A5-43FB-83F6-DAAE602C1191}" type="pres">
      <dgm:prSet presAssocID="{54EF9D3A-B83B-4D4B-9E15-9745195DF770}" presName="circ1Tx" presStyleLbl="revTx" presStyleIdx="0" presStyleCnt="0" custScaleX="168272">
        <dgm:presLayoutVars>
          <dgm:chMax val="0"/>
          <dgm:chPref val="0"/>
          <dgm:bulletEnabled val="1"/>
        </dgm:presLayoutVars>
      </dgm:prSet>
      <dgm:spPr/>
    </dgm:pt>
    <dgm:pt modelId="{A289589E-28D3-43FE-8EDA-74DC259065D7}" type="pres">
      <dgm:prSet presAssocID="{98481353-DB5A-42DA-9B98-76AB1F144FBA}" presName="circ2" presStyleLbl="vennNode1" presStyleIdx="1" presStyleCnt="7" custLinFactNeighborX="11802" custLinFactNeighborY="-2359"/>
      <dgm:spPr>
        <a:solidFill>
          <a:schemeClr val="accent2">
            <a:lumMod val="40000"/>
            <a:lumOff val="60000"/>
            <a:alpha val="50000"/>
          </a:schemeClr>
        </a:solidFill>
        <a:ln>
          <a:solidFill>
            <a:srgbClr val="00B1A1"/>
          </a:solidFill>
        </a:ln>
      </dgm:spPr>
    </dgm:pt>
    <dgm:pt modelId="{44903053-DA19-41AC-A808-2019FA5BD9F4}" type="pres">
      <dgm:prSet presAssocID="{98481353-DB5A-42DA-9B98-76AB1F144FBA}" presName="circ2Tx" presStyleLbl="revTx" presStyleIdx="0" presStyleCnt="0" custScaleX="150244" custLinFactNeighborX="39376" custLinFactNeighborY="13564">
        <dgm:presLayoutVars>
          <dgm:chMax val="0"/>
          <dgm:chPref val="0"/>
          <dgm:bulletEnabled val="1"/>
        </dgm:presLayoutVars>
      </dgm:prSet>
      <dgm:spPr/>
    </dgm:pt>
    <dgm:pt modelId="{64F31B02-F98C-4CA6-A094-DF8B91A05541}" type="pres">
      <dgm:prSet presAssocID="{D7814172-AB3A-4AA4-9FDD-06637C21C511}" presName="circ3" presStyleLbl="vennNode1" presStyleIdx="2" presStyleCnt="7" custLinFactNeighborX="11240" custLinFactNeighborY="10157"/>
      <dgm:spPr>
        <a:solidFill>
          <a:schemeClr val="accent1">
            <a:lumMod val="60000"/>
            <a:lumOff val="40000"/>
            <a:alpha val="50000"/>
          </a:schemeClr>
        </a:solidFill>
        <a:ln>
          <a:solidFill>
            <a:srgbClr val="3AB54A"/>
          </a:solidFill>
        </a:ln>
      </dgm:spPr>
    </dgm:pt>
    <dgm:pt modelId="{A50F2F5D-FFC6-4281-88D1-165C796A42CD}" type="pres">
      <dgm:prSet presAssocID="{D7814172-AB3A-4AA4-9FDD-06637C21C511}" presName="circ3Tx" presStyleLbl="revTx" presStyleIdx="0" presStyleCnt="0" custScaleX="150398" custLinFactNeighborX="32981" custLinFactNeighborY="18663">
        <dgm:presLayoutVars>
          <dgm:chMax val="0"/>
          <dgm:chPref val="0"/>
          <dgm:bulletEnabled val="1"/>
        </dgm:presLayoutVars>
      </dgm:prSet>
      <dgm:spPr/>
    </dgm:pt>
    <dgm:pt modelId="{3A978220-19CC-41CD-9D2A-9CEA5037EBC9}" type="pres">
      <dgm:prSet presAssocID="{9114582A-6C1E-4673-B134-3BBE53787D2B}" presName="circ4" presStyleLbl="vennNode1" presStyleIdx="3" presStyleCnt="7"/>
      <dgm:spPr>
        <a:solidFill>
          <a:schemeClr val="accent1">
            <a:lumMod val="40000"/>
            <a:lumOff val="60000"/>
            <a:alpha val="50000"/>
          </a:schemeClr>
        </a:solidFill>
        <a:ln>
          <a:solidFill>
            <a:srgbClr val="00AED0"/>
          </a:solidFill>
        </a:ln>
      </dgm:spPr>
    </dgm:pt>
    <dgm:pt modelId="{6AD12AFA-146C-4682-B00E-E0899037E5C0}" type="pres">
      <dgm:prSet presAssocID="{9114582A-6C1E-4673-B134-3BBE53787D2B}" presName="circ4Tx" presStyleLbl="revTx" presStyleIdx="0" presStyleCnt="0" custScaleX="143764" custScaleY="93123" custLinFactNeighborX="-89505" custLinFactNeighborY="3438">
        <dgm:presLayoutVars>
          <dgm:chMax val="0"/>
          <dgm:chPref val="0"/>
          <dgm:bulletEnabled val="1"/>
        </dgm:presLayoutVars>
      </dgm:prSet>
      <dgm:spPr/>
    </dgm:pt>
    <dgm:pt modelId="{9B2992F8-75FB-4302-9BE0-25CE7EB6BD67}" type="pres">
      <dgm:prSet presAssocID="{AEC53657-491D-443E-A0BD-6863CAEBFC94}" presName="circ5" presStyleLbl="vennNode1" presStyleIdx="4" presStyleCnt="7" custLinFactNeighborX="-7398" custLinFactNeighborY="-1655"/>
      <dgm:spPr>
        <a:solidFill>
          <a:schemeClr val="accent2">
            <a:lumMod val="40000"/>
            <a:lumOff val="60000"/>
            <a:alpha val="50000"/>
          </a:schemeClr>
        </a:solidFill>
        <a:ln>
          <a:solidFill>
            <a:srgbClr val="18B26D"/>
          </a:solidFill>
        </a:ln>
      </dgm:spPr>
    </dgm:pt>
    <dgm:pt modelId="{DC72D9FB-9C14-49DB-835A-582668D77848}" type="pres">
      <dgm:prSet presAssocID="{AEC53657-491D-443E-A0BD-6863CAEBFC94}" presName="circ5Tx" presStyleLbl="revTx" presStyleIdx="0" presStyleCnt="0" custScaleX="112547" custLinFactY="-22529" custLinFactNeighborX="-52867" custLinFactNeighborY="-100000">
        <dgm:presLayoutVars>
          <dgm:chMax val="0"/>
          <dgm:chPref val="0"/>
          <dgm:bulletEnabled val="1"/>
        </dgm:presLayoutVars>
      </dgm:prSet>
      <dgm:spPr/>
    </dgm:pt>
    <dgm:pt modelId="{9E214F6A-7F2A-42F2-AFE4-48DA3C0D6DC6}" type="pres">
      <dgm:prSet presAssocID="{F090EA57-E973-49E7-9471-5C12529DABD5}" presName="circ6" presStyleLbl="vennNode1" presStyleIdx="5" presStyleCnt="7" custLinFactNeighborX="-8430" custLinFactNeighborY="-9222"/>
      <dgm:spPr>
        <a:solidFill>
          <a:schemeClr val="accent1">
            <a:lumMod val="60000"/>
            <a:lumOff val="40000"/>
            <a:alpha val="50000"/>
          </a:schemeClr>
        </a:solidFill>
        <a:ln>
          <a:solidFill>
            <a:srgbClr val="3AB54A"/>
          </a:solidFill>
        </a:ln>
      </dgm:spPr>
    </dgm:pt>
    <dgm:pt modelId="{8977F0A5-6FDC-4401-9816-8B87ACF79096}" type="pres">
      <dgm:prSet presAssocID="{F090EA57-E973-49E7-9471-5C12529DABD5}" presName="circ6Tx" presStyleLbl="revTx" presStyleIdx="0" presStyleCnt="0" custScaleX="140847" custScaleY="73465" custLinFactY="-1655" custLinFactNeighborX="-16258" custLinFactNeighborY="-100000">
        <dgm:presLayoutVars>
          <dgm:chMax val="0"/>
          <dgm:chPref val="0"/>
          <dgm:bulletEnabled val="1"/>
        </dgm:presLayoutVars>
      </dgm:prSet>
      <dgm:spPr/>
    </dgm:pt>
    <dgm:pt modelId="{48DD7EA5-D91A-46E1-B46A-564D43720645}" type="pres">
      <dgm:prSet presAssocID="{E787DE65-F210-41E2-8026-E8D84BDC52C7}" presName="circ7" presStyleLbl="vennNode1" presStyleIdx="6" presStyleCnt="7"/>
      <dgm:spPr/>
    </dgm:pt>
    <dgm:pt modelId="{E69F7844-09A5-4E0B-9E28-24C9E4257F6E}" type="pres">
      <dgm:prSet presAssocID="{E787DE65-F210-41E2-8026-E8D84BDC52C7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A32490A-A608-493A-86F4-DAAB812AAC65}" type="presOf" srcId="{AEC53657-491D-443E-A0BD-6863CAEBFC94}" destId="{DC72D9FB-9C14-49DB-835A-582668D77848}" srcOrd="0" destOrd="0" presId="urn:microsoft.com/office/officeart/2005/8/layout/venn1"/>
    <dgm:cxn modelId="{36B21517-72E3-44E1-BD08-BC16C382CE2A}" type="presOf" srcId="{98481353-DB5A-42DA-9B98-76AB1F144FBA}" destId="{44903053-DA19-41AC-A808-2019FA5BD9F4}" srcOrd="0" destOrd="0" presId="urn:microsoft.com/office/officeart/2005/8/layout/venn1"/>
    <dgm:cxn modelId="{7A7ADE1C-9A27-447A-8DFC-308DE9E04794}" type="presOf" srcId="{F090EA57-E973-49E7-9471-5C12529DABD5}" destId="{8977F0A5-6FDC-4401-9816-8B87ACF79096}" srcOrd="0" destOrd="0" presId="urn:microsoft.com/office/officeart/2005/8/layout/venn1"/>
    <dgm:cxn modelId="{88FA2021-8C2D-4544-89AE-B1B50255BC55}" type="presOf" srcId="{6A5C8B5C-B253-4909-8C75-D250609DBAB6}" destId="{57E3612E-B461-42A2-A275-70D2606C775A}" srcOrd="0" destOrd="0" presId="urn:microsoft.com/office/officeart/2005/8/layout/venn1"/>
    <dgm:cxn modelId="{584EF22A-37AF-4311-80A1-D5190D0B1EA1}" srcId="{6A5C8B5C-B253-4909-8C75-D250609DBAB6}" destId="{D7814172-AB3A-4AA4-9FDD-06637C21C511}" srcOrd="2" destOrd="0" parTransId="{73B0CBCA-05F3-49AB-970A-90D5B27BAC00}" sibTransId="{AB44D758-86FE-40B8-8FA0-6D89E6EA3487}"/>
    <dgm:cxn modelId="{D352B532-C559-4EBD-9E51-7AB540E24CE9}" type="presOf" srcId="{E787DE65-F210-41E2-8026-E8D84BDC52C7}" destId="{E69F7844-09A5-4E0B-9E28-24C9E4257F6E}" srcOrd="0" destOrd="0" presId="urn:microsoft.com/office/officeart/2005/8/layout/venn1"/>
    <dgm:cxn modelId="{5371295D-3C8D-4446-A606-8BDAE45999F9}" srcId="{6A5C8B5C-B253-4909-8C75-D250609DBAB6}" destId="{8CF3C035-8534-4377-ABA6-57B0EF08372C}" srcOrd="7" destOrd="0" parTransId="{9E2DDC52-23ED-4D42-9709-1AB7B46BD3CA}" sibTransId="{EFABDFA0-56AD-4768-AB8B-0018CD51656E}"/>
    <dgm:cxn modelId="{5A890F6B-50BA-4717-B3A5-58DA79ADD885}" srcId="{6A5C8B5C-B253-4909-8C75-D250609DBAB6}" destId="{54EF9D3A-B83B-4D4B-9E15-9745195DF770}" srcOrd="0" destOrd="0" parTransId="{112C3CFF-F011-489B-A000-D1F274FA4A72}" sibTransId="{409CC7B2-A6D6-47C8-8659-42CE31F78EE8}"/>
    <dgm:cxn modelId="{612CDA95-1CBD-4062-955C-675C4F385F19}" srcId="{6A5C8B5C-B253-4909-8C75-D250609DBAB6}" destId="{F090EA57-E973-49E7-9471-5C12529DABD5}" srcOrd="5" destOrd="0" parTransId="{DD697A29-4318-4853-9C3A-D999E2089B4F}" sibTransId="{EC00A60E-F4CE-478B-888F-F92E5BCC1CF2}"/>
    <dgm:cxn modelId="{C9A1D699-590B-4EDE-A04C-91DA78425E8B}" type="presOf" srcId="{54EF9D3A-B83B-4D4B-9E15-9745195DF770}" destId="{BA83CD45-80A5-43FB-83F6-DAAE602C1191}" srcOrd="0" destOrd="0" presId="urn:microsoft.com/office/officeart/2005/8/layout/venn1"/>
    <dgm:cxn modelId="{F90777A2-800B-4D03-A088-5116D41F272E}" type="presOf" srcId="{9114582A-6C1E-4673-B134-3BBE53787D2B}" destId="{6AD12AFA-146C-4682-B00E-E0899037E5C0}" srcOrd="0" destOrd="0" presId="urn:microsoft.com/office/officeart/2005/8/layout/venn1"/>
    <dgm:cxn modelId="{938CD2B8-1FFA-4AFB-9E8A-1B5FFF183500}" srcId="{6A5C8B5C-B253-4909-8C75-D250609DBAB6}" destId="{9114582A-6C1E-4673-B134-3BBE53787D2B}" srcOrd="3" destOrd="0" parTransId="{6FD801D5-9581-4058-A453-C8580E9AE1AF}" sibTransId="{71ED3083-AE97-4BCC-BDC5-8C7A5AE8292D}"/>
    <dgm:cxn modelId="{D57035B9-8AC7-4E11-8D73-C42F83D96EAD}" srcId="{6A5C8B5C-B253-4909-8C75-D250609DBAB6}" destId="{E787DE65-F210-41E2-8026-E8D84BDC52C7}" srcOrd="6" destOrd="0" parTransId="{BB572B09-F97F-46C6-8A7B-CFC8EF73D8B1}" sibTransId="{2A76ABDF-9071-4B6F-86D3-35B940F316C8}"/>
    <dgm:cxn modelId="{6F7DB1BB-5671-4684-B405-CF15EA9DCD5A}" srcId="{6A5C8B5C-B253-4909-8C75-D250609DBAB6}" destId="{AEC53657-491D-443E-A0BD-6863CAEBFC94}" srcOrd="4" destOrd="0" parTransId="{6DA342CA-EF15-4CF3-9DE8-E2B650A6198D}" sibTransId="{5E1E93BC-A8A2-4EFC-BEE1-77D0A6519216}"/>
    <dgm:cxn modelId="{07FB13D9-7FDA-4973-8199-08B1448B3C5F}" srcId="{6A5C8B5C-B253-4909-8C75-D250609DBAB6}" destId="{98481353-DB5A-42DA-9B98-76AB1F144FBA}" srcOrd="1" destOrd="0" parTransId="{BD568C75-B522-42CC-B751-DB5BF085B557}" sibTransId="{63027563-E7C0-404F-A473-A148DAE03224}"/>
    <dgm:cxn modelId="{E9F720E9-0EDB-4963-8113-5152C9F73B70}" type="presOf" srcId="{D7814172-AB3A-4AA4-9FDD-06637C21C511}" destId="{A50F2F5D-FFC6-4281-88D1-165C796A42CD}" srcOrd="0" destOrd="0" presId="urn:microsoft.com/office/officeart/2005/8/layout/venn1"/>
    <dgm:cxn modelId="{611DE014-F78F-40AA-8F09-CC66A7827EA0}" type="presParOf" srcId="{57E3612E-B461-42A2-A275-70D2606C775A}" destId="{DC786DD0-1CAF-4705-91ED-16210EC73812}" srcOrd="0" destOrd="0" presId="urn:microsoft.com/office/officeart/2005/8/layout/venn1"/>
    <dgm:cxn modelId="{56385EFB-71CC-4695-8F60-A0A42A8CC86B}" type="presParOf" srcId="{57E3612E-B461-42A2-A275-70D2606C775A}" destId="{BA83CD45-80A5-43FB-83F6-DAAE602C1191}" srcOrd="1" destOrd="0" presId="urn:microsoft.com/office/officeart/2005/8/layout/venn1"/>
    <dgm:cxn modelId="{981A5380-721A-4326-BC11-BA79F1BF4EAF}" type="presParOf" srcId="{57E3612E-B461-42A2-A275-70D2606C775A}" destId="{A289589E-28D3-43FE-8EDA-74DC259065D7}" srcOrd="2" destOrd="0" presId="urn:microsoft.com/office/officeart/2005/8/layout/venn1"/>
    <dgm:cxn modelId="{2F7AE374-DDC0-4FAB-B583-EF0CAE62E48A}" type="presParOf" srcId="{57E3612E-B461-42A2-A275-70D2606C775A}" destId="{44903053-DA19-41AC-A808-2019FA5BD9F4}" srcOrd="3" destOrd="0" presId="urn:microsoft.com/office/officeart/2005/8/layout/venn1"/>
    <dgm:cxn modelId="{06307EA1-1E25-4305-82BC-ABB5912FF2B7}" type="presParOf" srcId="{57E3612E-B461-42A2-A275-70D2606C775A}" destId="{64F31B02-F98C-4CA6-A094-DF8B91A05541}" srcOrd="4" destOrd="0" presId="urn:microsoft.com/office/officeart/2005/8/layout/venn1"/>
    <dgm:cxn modelId="{7E6EBC03-4804-4B1A-A15E-1932078517A7}" type="presParOf" srcId="{57E3612E-B461-42A2-A275-70D2606C775A}" destId="{A50F2F5D-FFC6-4281-88D1-165C796A42CD}" srcOrd="5" destOrd="0" presId="urn:microsoft.com/office/officeart/2005/8/layout/venn1"/>
    <dgm:cxn modelId="{AF1DC7A0-46FC-4871-8848-1CAE3DE3D87C}" type="presParOf" srcId="{57E3612E-B461-42A2-A275-70D2606C775A}" destId="{3A978220-19CC-41CD-9D2A-9CEA5037EBC9}" srcOrd="6" destOrd="0" presId="urn:microsoft.com/office/officeart/2005/8/layout/venn1"/>
    <dgm:cxn modelId="{14D6C660-683F-4D52-BB81-A9BFB535CBC2}" type="presParOf" srcId="{57E3612E-B461-42A2-A275-70D2606C775A}" destId="{6AD12AFA-146C-4682-B00E-E0899037E5C0}" srcOrd="7" destOrd="0" presId="urn:microsoft.com/office/officeart/2005/8/layout/venn1"/>
    <dgm:cxn modelId="{9582C5B5-B21C-4299-B961-EA1E1C074910}" type="presParOf" srcId="{57E3612E-B461-42A2-A275-70D2606C775A}" destId="{9B2992F8-75FB-4302-9BE0-25CE7EB6BD67}" srcOrd="8" destOrd="0" presId="urn:microsoft.com/office/officeart/2005/8/layout/venn1"/>
    <dgm:cxn modelId="{C61839EF-4304-4FF9-894D-1C40DD719B3E}" type="presParOf" srcId="{57E3612E-B461-42A2-A275-70D2606C775A}" destId="{DC72D9FB-9C14-49DB-835A-582668D77848}" srcOrd="9" destOrd="0" presId="urn:microsoft.com/office/officeart/2005/8/layout/venn1"/>
    <dgm:cxn modelId="{D0632EDE-795A-4C5C-92D2-86AC2A58063B}" type="presParOf" srcId="{57E3612E-B461-42A2-A275-70D2606C775A}" destId="{9E214F6A-7F2A-42F2-AFE4-48DA3C0D6DC6}" srcOrd="10" destOrd="0" presId="urn:microsoft.com/office/officeart/2005/8/layout/venn1"/>
    <dgm:cxn modelId="{EEE1D012-B2F9-4035-A0A2-7E325462DFAC}" type="presParOf" srcId="{57E3612E-B461-42A2-A275-70D2606C775A}" destId="{8977F0A5-6FDC-4401-9816-8B87ACF79096}" srcOrd="11" destOrd="0" presId="urn:microsoft.com/office/officeart/2005/8/layout/venn1"/>
    <dgm:cxn modelId="{79EC4E3E-F8CD-465C-9C58-78B7CF02450E}" type="presParOf" srcId="{57E3612E-B461-42A2-A275-70D2606C775A}" destId="{48DD7EA5-D91A-46E1-B46A-564D43720645}" srcOrd="12" destOrd="0" presId="urn:microsoft.com/office/officeart/2005/8/layout/venn1"/>
    <dgm:cxn modelId="{C7245A02-D9CB-4A2A-9960-CE5F99C9A474}" type="presParOf" srcId="{57E3612E-B461-42A2-A275-70D2606C775A}" destId="{E69F7844-09A5-4E0B-9E28-24C9E4257F6E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4FC49-3FC6-4FAC-8234-63AB0F2A0051}">
      <dsp:nvSpPr>
        <dsp:cNvPr id="0" name=""/>
        <dsp:cNvSpPr/>
      </dsp:nvSpPr>
      <dsp:spPr>
        <a:xfrm>
          <a:off x="0" y="142746"/>
          <a:ext cx="8045042" cy="662598"/>
        </a:xfrm>
        <a:prstGeom prst="roundRect">
          <a:avLst/>
        </a:prstGeom>
        <a:solidFill>
          <a:srgbClr val="10B2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V-TOP’s Purpose is grounded in statute.</a:t>
          </a:r>
          <a:endParaRPr lang="en-US" sz="3200" kern="1200" dirty="0"/>
        </a:p>
      </dsp:txBody>
      <dsp:txXfrm>
        <a:off x="32345" y="175091"/>
        <a:ext cx="7980352" cy="597908"/>
      </dsp:txXfrm>
    </dsp:sp>
    <dsp:sp modelId="{6516308C-44AD-4C91-9F99-A83D9C71AC6B}">
      <dsp:nvSpPr>
        <dsp:cNvPr id="0" name=""/>
        <dsp:cNvSpPr/>
      </dsp:nvSpPr>
      <dsp:spPr>
        <a:xfrm>
          <a:off x="0" y="989901"/>
          <a:ext cx="8045042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43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 dirty="0"/>
            <a:t>Grants to institutions to expand paid and credit-bearing </a:t>
          </a:r>
          <a:r>
            <a:rPr lang="en-US" sz="2400" kern="1200" dirty="0"/>
            <a:t>student internships and other work-based learning opportunities in collaboration with Virginia employers.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 dirty="0"/>
            <a:t>Statewide initiative to facilitate the readiness </a:t>
          </a:r>
          <a:r>
            <a:rPr lang="en-US" sz="2400" kern="1200" dirty="0"/>
            <a:t>of students, employers, and institutions of higher education to participate in internship and work-based learning. </a:t>
          </a:r>
        </a:p>
      </dsp:txBody>
      <dsp:txXfrm>
        <a:off x="0" y="989901"/>
        <a:ext cx="8045042" cy="2185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4FC49-3FC6-4FAC-8234-63AB0F2A0051}">
      <dsp:nvSpPr>
        <dsp:cNvPr id="0" name=""/>
        <dsp:cNvSpPr/>
      </dsp:nvSpPr>
      <dsp:spPr>
        <a:xfrm>
          <a:off x="75361" y="258609"/>
          <a:ext cx="8162765" cy="465969"/>
        </a:xfrm>
        <a:prstGeom prst="roundRect">
          <a:avLst/>
        </a:prstGeom>
        <a:solidFill>
          <a:srgbClr val="10B2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Goal</a:t>
          </a:r>
        </a:p>
      </dsp:txBody>
      <dsp:txXfrm>
        <a:off x="98108" y="281356"/>
        <a:ext cx="8117271" cy="420475"/>
      </dsp:txXfrm>
    </dsp:sp>
    <dsp:sp modelId="{6516308C-44AD-4C91-9F99-A83D9C71AC6B}">
      <dsp:nvSpPr>
        <dsp:cNvPr id="0" name=""/>
        <dsp:cNvSpPr/>
      </dsp:nvSpPr>
      <dsp:spPr>
        <a:xfrm>
          <a:off x="0" y="984637"/>
          <a:ext cx="8313489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95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solidFill>
                <a:srgbClr val="0E101A"/>
              </a:solidFill>
              <a:effectLst/>
              <a:latin typeface="+mn-lt"/>
              <a:ea typeface="Times New Roman" panose="02020603050405020304" pitchFamily="18" charset="0"/>
            </a:rPr>
            <a:t>One goal of the statewide V-TOP initiative is to retain students in the state after graduation to contribute to the goal that 70% of the adult population have a post-secondary credential by 2030, which will help ensure the availability of talent for companies. </a:t>
          </a:r>
          <a:endParaRPr lang="en-US" sz="2400" kern="120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 dirty="0">
              <a:effectLst/>
              <a:latin typeface="+mn-lt"/>
              <a:ea typeface="Calibri" panose="020F0502020204030204" pitchFamily="34" charset="0"/>
            </a:rPr>
            <a:t>Big goal:</a:t>
          </a:r>
          <a:r>
            <a:rPr lang="en-US" sz="2400" kern="1200" dirty="0">
              <a:effectLst/>
              <a:latin typeface="+mn-lt"/>
              <a:ea typeface="Calibri" panose="020F0502020204030204" pitchFamily="34" charset="0"/>
            </a:rPr>
            <a:t> </a:t>
          </a:r>
          <a:r>
            <a:rPr lang="en-US" sz="2400" b="1" kern="1200" dirty="0">
              <a:effectLst/>
              <a:latin typeface="+mn-lt"/>
              <a:ea typeface="Calibri" panose="020F0502020204030204" pitchFamily="34" charset="0"/>
            </a:rPr>
            <a:t>100,000 new internship slots by 2033</a:t>
          </a:r>
          <a:endParaRPr lang="en-US" sz="2400" kern="1200" dirty="0">
            <a:latin typeface="+mn-lt"/>
          </a:endParaRPr>
        </a:p>
      </dsp:txBody>
      <dsp:txXfrm>
        <a:off x="0" y="984637"/>
        <a:ext cx="8313489" cy="2185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86DD0-1CAF-4705-91ED-16210EC73812}">
      <dsp:nvSpPr>
        <dsp:cNvPr id="0" name=""/>
        <dsp:cNvSpPr/>
      </dsp:nvSpPr>
      <dsp:spPr>
        <a:xfrm>
          <a:off x="3817933" y="1063754"/>
          <a:ext cx="1578726" cy="1578920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rgbClr val="00AED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A83CD45-80A5-43FB-83F6-DAAE602C1191}">
      <dsp:nvSpPr>
        <dsp:cNvPr id="0" name=""/>
        <dsp:cNvSpPr/>
      </dsp:nvSpPr>
      <dsp:spPr>
        <a:xfrm>
          <a:off x="3094184" y="0"/>
          <a:ext cx="3043969" cy="9680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• Celebrate the annual Virginia Intern Day on July 27, recognizing  interns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(Stay tuned for more information)</a:t>
          </a:r>
        </a:p>
      </dsp:txBody>
      <dsp:txXfrm>
        <a:off x="3094184" y="0"/>
        <a:ext cx="3043969" cy="968068"/>
      </dsp:txXfrm>
    </dsp:sp>
    <dsp:sp modelId="{A289589E-28D3-43FE-8EDA-74DC259065D7}">
      <dsp:nvSpPr>
        <dsp:cNvPr id="0" name=""/>
        <dsp:cNvSpPr/>
      </dsp:nvSpPr>
      <dsp:spPr>
        <a:xfrm>
          <a:off x="4476220" y="1417760"/>
          <a:ext cx="1578726" cy="1578920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rgbClr val="00B1A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903053-DA19-41AC-A808-2019FA5BD9F4}">
      <dsp:nvSpPr>
        <dsp:cNvPr id="0" name=""/>
        <dsp:cNvSpPr/>
      </dsp:nvSpPr>
      <dsp:spPr>
        <a:xfrm>
          <a:off x="6307119" y="1064105"/>
          <a:ext cx="2569603" cy="10648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•Review the employer toolkit and ensure your internship program follows best practices</a:t>
          </a:r>
        </a:p>
      </dsp:txBody>
      <dsp:txXfrm>
        <a:off x="6307119" y="1064105"/>
        <a:ext cx="2569603" cy="1064875"/>
      </dsp:txXfrm>
    </dsp:sp>
    <dsp:sp modelId="{64F31B02-F98C-4CA6-A094-DF8B91A05541}">
      <dsp:nvSpPr>
        <dsp:cNvPr id="0" name=""/>
        <dsp:cNvSpPr/>
      </dsp:nvSpPr>
      <dsp:spPr>
        <a:xfrm>
          <a:off x="4581147" y="2116353"/>
          <a:ext cx="1578726" cy="157892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12700" cap="flat" cmpd="sng" algn="ctr">
          <a:solidFill>
            <a:srgbClr val="3AB54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50F2F5D-FFC6-4281-88D1-165C796A42CD}">
      <dsp:nvSpPr>
        <dsp:cNvPr id="0" name=""/>
        <dsp:cNvSpPr/>
      </dsp:nvSpPr>
      <dsp:spPr>
        <a:xfrm>
          <a:off x="6358320" y="2487249"/>
          <a:ext cx="2522771" cy="11374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• Stay tuned for more information about support for small businesses and eligibility for matching funds for intern wages and other subsidies</a:t>
          </a:r>
        </a:p>
      </dsp:txBody>
      <dsp:txXfrm>
        <a:off x="6358320" y="2487249"/>
        <a:ext cx="2522771" cy="1137480"/>
      </dsp:txXfrm>
    </dsp:sp>
    <dsp:sp modelId="{3A978220-19CC-41CD-9D2A-9CEA5037EBC9}">
      <dsp:nvSpPr>
        <dsp:cNvPr id="0" name=""/>
        <dsp:cNvSpPr/>
      </dsp:nvSpPr>
      <dsp:spPr>
        <a:xfrm>
          <a:off x="4083348" y="2357731"/>
          <a:ext cx="1578726" cy="1578920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rgbClr val="00AED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AD12AFA-146C-4682-B00E-E0899037E5C0}">
      <dsp:nvSpPr>
        <dsp:cNvPr id="0" name=""/>
        <dsp:cNvSpPr/>
      </dsp:nvSpPr>
      <dsp:spPr>
        <a:xfrm>
          <a:off x="3489259" y="3871231"/>
          <a:ext cx="2600629" cy="9691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• Subscribe to the V-TOP monthly newsletter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(on the Home page)</a:t>
          </a:r>
        </a:p>
      </dsp:txBody>
      <dsp:txXfrm>
        <a:off x="3489259" y="3871231"/>
        <a:ext cx="2600629" cy="969106"/>
      </dsp:txXfrm>
    </dsp:sp>
    <dsp:sp modelId="{9B2992F8-75FB-4302-9BE0-25CE7EB6BD67}">
      <dsp:nvSpPr>
        <dsp:cNvPr id="0" name=""/>
        <dsp:cNvSpPr/>
      </dsp:nvSpPr>
      <dsp:spPr>
        <a:xfrm>
          <a:off x="3453468" y="2331600"/>
          <a:ext cx="1578726" cy="1578920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rgbClr val="18B2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72D9FB-9C14-49DB-835A-582668D77848}">
      <dsp:nvSpPr>
        <dsp:cNvPr id="0" name=""/>
        <dsp:cNvSpPr/>
      </dsp:nvSpPr>
      <dsp:spPr>
        <a:xfrm>
          <a:off x="849351" y="2524542"/>
          <a:ext cx="2035927" cy="10406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• Consider completing the employer and/or the student readiness modules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849351" y="2524542"/>
        <a:ext cx="2035927" cy="1040673"/>
      </dsp:txXfrm>
    </dsp:sp>
    <dsp:sp modelId="{9E214F6A-7F2A-42F2-AFE4-48DA3C0D6DC6}">
      <dsp:nvSpPr>
        <dsp:cNvPr id="0" name=""/>
        <dsp:cNvSpPr/>
      </dsp:nvSpPr>
      <dsp:spPr>
        <a:xfrm>
          <a:off x="3116825" y="1810374"/>
          <a:ext cx="1578726" cy="157892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12700" cap="flat" cmpd="sng" algn="ctr">
          <a:solidFill>
            <a:srgbClr val="3AB54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77F0A5-6FDC-4401-9816-8B87ACF79096}">
      <dsp:nvSpPr>
        <dsp:cNvPr id="0" name=""/>
        <dsp:cNvSpPr/>
      </dsp:nvSpPr>
      <dsp:spPr>
        <a:xfrm>
          <a:off x="711860" y="1269570"/>
          <a:ext cx="2362563" cy="8356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• Follow V-TOP on social media at </a:t>
          </a:r>
          <a:r>
            <a:rPr lang="en-US" sz="1300" kern="1200" dirty="0" err="1"/>
            <a:t>VirginiaTOPorg</a:t>
          </a:r>
          <a:r>
            <a:rPr lang="en-US" sz="1300" kern="1200" dirty="0"/>
            <a:t>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(FB &amp; Twitter)</a:t>
          </a:r>
        </a:p>
      </dsp:txBody>
      <dsp:txXfrm>
        <a:off x="711860" y="1269570"/>
        <a:ext cx="2362563" cy="835650"/>
      </dsp:txXfrm>
    </dsp:sp>
    <dsp:sp modelId="{48DD7EA5-D91A-46E1-B46A-564D43720645}">
      <dsp:nvSpPr>
        <dsp:cNvPr id="0" name=""/>
        <dsp:cNvSpPr/>
      </dsp:nvSpPr>
      <dsp:spPr>
        <a:xfrm>
          <a:off x="3363712" y="1455007"/>
          <a:ext cx="1578726" cy="1578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9F7844-09A5-4E0B-9E28-24C9E4257F6E}">
      <dsp:nvSpPr>
        <dsp:cNvPr id="0" name=""/>
        <dsp:cNvSpPr/>
      </dsp:nvSpPr>
      <dsp:spPr>
        <a:xfrm>
          <a:off x="1458715" y="919665"/>
          <a:ext cx="1710287" cy="10648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458715" y="919665"/>
        <a:ext cx="1710287" cy="106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B80CB9-2DE0-464A-9A85-59462C6FEE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DB741-F770-4E48-8045-8712BC4A07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01052F4-36A5-449B-B1A7-DD190A09E53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1185-9801-4B9B-AA0F-9ED32CC106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CEF92-D3C2-4045-85CB-2A5F49E3A2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67A063C-F164-43ED-A367-FC7FC871B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65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6093FC7-DC25-482D-AFC0-FA465CD4511C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17C6FDE-8D21-4BA5-8976-844BD988D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1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87305-6EE3-4EBE-8FEB-ABAC28820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68E62-0D0A-4C53-A03C-23C91365C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218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DC1F-DC71-4DF5-8CC7-144C8F00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221" y="-84196"/>
            <a:ext cx="9312442" cy="1409760"/>
          </a:xfr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ACC9-EBAC-4396-847A-CADACA52F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7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23964-63B3-4CA1-A6C8-2DA38B01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280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AC45C-5584-4889-9D5C-A9305DD65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6325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201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8649-AB7A-4C28-A1DC-6A053311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922FD-ACCA-40EC-B25E-08176CDEB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385" y="1485383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264A9-CBBF-4588-8204-E116B70AE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7885" y="1485383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72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3AC6-F66E-4B4A-8196-2830F115D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592" y="0"/>
            <a:ext cx="9420447" cy="104199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77858-CE92-4397-9A9A-E283759C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692" y="1222376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EC5F4-F650-45AB-8A99-4913DAD93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692" y="2046288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D9589-E72D-4AF2-983D-4FF41A4FD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222376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CE80A-D626-4B98-A4D9-9F043245E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046288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960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FCD54-1985-4039-8F48-98D8875C3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713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71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0CAF-93FB-489F-8219-C857B032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87326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47573-E578-4497-B2F2-5B9E80971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187326"/>
            <a:ext cx="4629150" cy="554931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83E5A-682E-4AAA-9017-99EA343BA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459" y="192505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65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8A5B-6E36-42FE-9688-D8F464F9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451888-E6F6-4D31-9A28-AD065657D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5009" y="457201"/>
            <a:ext cx="4629150" cy="540861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3FA2D-DF23-44CA-8633-46227D5BE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237874"/>
            <a:ext cx="2949178" cy="36311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08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39D8D-0F76-445D-82C1-22C75D993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196"/>
            <a:ext cx="9144000" cy="1409760"/>
          </a:xfrm>
          <a:prstGeom prst="rect">
            <a:avLst/>
          </a:prstGeom>
          <a:solidFill>
            <a:schemeClr val="bg1"/>
          </a:solidFill>
          <a:ln w="57150">
            <a:solidFill>
              <a:srgbClr val="10B27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57CFC-5406-4415-BB6C-A173F7DA1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55505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7FC1D5-FEB0-4F81-B03C-29DA9D7E4E3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308047" y="6359488"/>
            <a:ext cx="584787" cy="3348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3B95EC-BBEB-4E4E-8317-56B0F3A8A3DA}"/>
              </a:ext>
            </a:extLst>
          </p:cNvPr>
          <p:cNvSpPr txBox="1"/>
          <p:nvPr userDrawn="1"/>
        </p:nvSpPr>
        <p:spPr>
          <a:xfrm>
            <a:off x="6892835" y="6324958"/>
            <a:ext cx="1815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5"/>
                </a:solidFill>
              </a:rPr>
              <a:t>VirginiaTOPorg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26618-A278-4249-9282-52AF5014EA86}"/>
              </a:ext>
            </a:extLst>
          </p:cNvPr>
          <p:cNvSpPr txBox="1"/>
          <p:nvPr userDrawn="1"/>
        </p:nvSpPr>
        <p:spPr>
          <a:xfrm>
            <a:off x="3187301" y="6354147"/>
            <a:ext cx="2847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0B27A"/>
                </a:solidFill>
              </a:rPr>
              <a:t>www.VirginiaTOP.org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9124F2-418F-4E50-8021-4C1576A64A6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8" y="6282756"/>
            <a:ext cx="1637353" cy="48826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F390FE-9033-4D68-B746-3F5E940C6291}"/>
              </a:ext>
            </a:extLst>
          </p:cNvPr>
          <p:cNvCxnSpPr/>
          <p:nvPr userDrawn="1"/>
        </p:nvCxnSpPr>
        <p:spPr>
          <a:xfrm>
            <a:off x="0" y="6113721"/>
            <a:ext cx="9144000" cy="0"/>
          </a:xfrm>
          <a:prstGeom prst="line">
            <a:avLst/>
          </a:prstGeom>
          <a:ln w="57150">
            <a:solidFill>
              <a:srgbClr val="10B27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28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rginiatop.org/wp-content/uploads/2020/12/EmployerToolkit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ynnSeuffert@schev.edu" TargetMode="External"/><Relationship Id="rId2" Type="http://schemas.openxmlformats.org/officeDocument/2006/relationships/hyperlink" Target="mailto:AlishaBazemore@schev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shleyCrute@schev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rginiatop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mek4ea@virginia.edu" TargetMode="External"/><Relationship Id="rId3" Type="http://schemas.openxmlformats.org/officeDocument/2006/relationships/hyperlink" Target="https://cece.vt.edu/R2InternCollab.html" TargetMode="External"/><Relationship Id="rId7" Type="http://schemas.openxmlformats.org/officeDocument/2006/relationships/hyperlink" Target="https://ww1.odu.edu/asis/757-collaborative" TargetMode="External"/><Relationship Id="rId2" Type="http://schemas.openxmlformats.org/officeDocument/2006/relationships/hyperlink" Target="mailto:quina@vt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ysimmon@odu.edu" TargetMode="External"/><Relationship Id="rId5" Type="http://schemas.openxmlformats.org/officeDocument/2006/relationships/hyperlink" Target="mailto:salisa.nolan@chamberrva.com" TargetMode="External"/><Relationship Id="rId4" Type="http://schemas.openxmlformats.org/officeDocument/2006/relationships/hyperlink" Target="mailto:swalden2@vcu.edu" TargetMode="External"/><Relationship Id="rId9" Type="http://schemas.openxmlformats.org/officeDocument/2006/relationships/hyperlink" Target="https://virginiatop.org/region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irginiatop.org/regions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 Slide</a:t>
            </a:r>
          </a:p>
        </p:txBody>
      </p:sp>
      <p:pic>
        <p:nvPicPr>
          <p:cNvPr id="2" name="Green Employee On Boarding Professional Presentation (1)" descr="V-TOP logo and animation video" title="V-TOP logo and animation video">
            <a:hlinkClick r:id="" action="ppaction://media"/>
            <a:extLst>
              <a:ext uri="{FF2B5EF4-FFF2-40B4-BE49-F238E27FC236}">
                <a16:creationId xmlns:a16="http://schemas.microsoft.com/office/drawing/2014/main" id="{E8C4569B-61CB-4F80-B0D9-928D0F33B4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1559-E352-4322-900F-D1CEDB61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Virginia Talent + Opportunity Partnership</a:t>
            </a:r>
            <a:br>
              <a:rPr lang="en-US" sz="4400" dirty="0"/>
            </a:br>
            <a:r>
              <a:rPr lang="en-US" sz="4400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41F8-BE8B-4D44-80A0-4737A0BBD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526795"/>
            <a:ext cx="9144000" cy="4438837"/>
          </a:xfrm>
        </p:spPr>
        <p:txBody>
          <a:bodyPr>
            <a:normAutofit lnSpcReduction="10000"/>
          </a:bodyPr>
          <a:lstStyle/>
          <a:p>
            <a:pPr marL="182880" indent="0">
              <a:buNone/>
            </a:pPr>
            <a:r>
              <a:rPr lang="en-US" sz="1600" b="1" dirty="0"/>
              <a:t>Statewide initiative to facilitate the readiness </a:t>
            </a:r>
            <a:r>
              <a:rPr lang="en-US" sz="1600" dirty="0"/>
              <a:t>of students, employers, and institutions </a:t>
            </a:r>
            <a:r>
              <a:rPr lang="en-US" sz="1600" dirty="0">
                <a:solidFill>
                  <a:schemeClr val="tx2"/>
                </a:solidFill>
              </a:rPr>
              <a:t>to </a:t>
            </a:r>
            <a:r>
              <a:rPr lang="en-US" sz="1600" dirty="0"/>
              <a:t>participate in internship and work-based learning 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(Va. Code § 23.1-903.4).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endParaRPr lang="en-US" sz="1600" dirty="0"/>
          </a:p>
          <a:p>
            <a:pPr marL="182880" indent="0">
              <a:buNone/>
            </a:pPr>
            <a:r>
              <a:rPr lang="en-US" sz="1600" b="1" u="sng" dirty="0"/>
              <a:t>Student Readiness: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Launched student career-readiness modules (free, online resources)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Secured proclamation by Governor </a:t>
            </a:r>
            <a:r>
              <a:rPr lang="en-US" sz="1600" dirty="0" err="1"/>
              <a:t>Youngkin</a:t>
            </a:r>
            <a:r>
              <a:rPr lang="en-US" sz="1600" dirty="0"/>
              <a:t> of July 28, 2022, as Virginia Intern Day</a:t>
            </a:r>
          </a:p>
          <a:p>
            <a:pPr marL="182880" indent="0">
              <a:buNone/>
            </a:pPr>
            <a:r>
              <a:rPr lang="en-US" sz="1600" b="1" u="sng" dirty="0"/>
              <a:t>Employer Readiness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Launched employer readiness modules (free, online resources)</a:t>
            </a:r>
          </a:p>
          <a:p>
            <a:pPr lvl="1"/>
            <a:r>
              <a:rPr lang="en-US" sz="1600" dirty="0"/>
              <a:t>Awarded Regional Collaborative Grants to eight regions (up to $250,000 over two years); award grants to one remaining region </a:t>
            </a:r>
            <a:r>
              <a:rPr lang="en-US" sz="1600" dirty="0">
                <a:solidFill>
                  <a:srgbClr val="C00000"/>
                </a:solidFill>
              </a:rPr>
              <a:t>(in progress)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Procured staffing agency for small businesses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Allocate the matching funds to employers during summer internships </a:t>
            </a:r>
            <a:r>
              <a:rPr lang="en-US" sz="1600" dirty="0">
                <a:solidFill>
                  <a:srgbClr val="C00000"/>
                </a:solidFill>
              </a:rPr>
              <a:t>(in progress)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293E6B"/>
                </a:solidFill>
              </a:rPr>
              <a:t>    </a:t>
            </a:r>
            <a:r>
              <a:rPr lang="en-US" sz="1600" b="1" u="sng" dirty="0"/>
              <a:t>Institutional Readiness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Awarded Vision Grants to eight institutions ($25,000 each); award additional grants </a:t>
            </a:r>
            <a:r>
              <a:rPr lang="en-US" sz="1600" dirty="0">
                <a:solidFill>
                  <a:srgbClr val="C00000"/>
                </a:solidFill>
              </a:rPr>
              <a:t>(in progress)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Developed a Federal Work-Study toolkit</a:t>
            </a:r>
          </a:p>
          <a:p>
            <a:pPr lvl="1"/>
            <a:r>
              <a:rPr lang="en-US" sz="1600" dirty="0"/>
              <a:t>Award the first grants to institutions to transform Federal Work-Study into internships [allocated funds in the amount of $630,0000 for FY 2023 and $930,000 for FY2024] </a:t>
            </a:r>
            <a:r>
              <a:rPr lang="en-US" sz="1600" dirty="0">
                <a:solidFill>
                  <a:srgbClr val="C00000"/>
                </a:solidFill>
              </a:rPr>
              <a:t>(in progress)</a:t>
            </a:r>
          </a:p>
          <a:p>
            <a:pPr lvl="1"/>
            <a:r>
              <a:rPr lang="en-US" sz="1600" dirty="0"/>
              <a:t>Complete the work for the Council of Presidents Workgroup on Data Governance</a:t>
            </a:r>
            <a:r>
              <a:rPr lang="en-US" sz="1600" dirty="0">
                <a:solidFill>
                  <a:srgbClr val="293E6B"/>
                </a:solidFill>
              </a:rPr>
              <a:t> </a:t>
            </a:r>
            <a:r>
              <a:rPr lang="en-US" sz="1600" dirty="0">
                <a:solidFill>
                  <a:srgbClr val="C00000"/>
                </a:solidFill>
              </a:rPr>
              <a:t>(in progress)</a:t>
            </a:r>
          </a:p>
          <a:p>
            <a:pPr marL="0" indent="0">
              <a:buNone/>
            </a:pPr>
            <a:endParaRPr lang="en-US" sz="2400" dirty="0"/>
          </a:p>
          <a:p>
            <a:pPr marL="342900" lvl="1" indent="0">
              <a:lnSpc>
                <a:spcPct val="100000"/>
              </a:lnSpc>
              <a:buNone/>
            </a:pPr>
            <a:endParaRPr lang="en-US" sz="25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9672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1559-E352-4322-900F-D1CEDB61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Virginia Talent + Opportunity Partnership</a:t>
            </a:r>
            <a:br>
              <a:rPr lang="en-US" sz="4400" dirty="0"/>
            </a:br>
            <a:r>
              <a:rPr lang="en-US" sz="4400" dirty="0"/>
              <a:t>Resources to Support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41F8-BE8B-4D44-80A0-4737A0BBD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526795"/>
            <a:ext cx="9144000" cy="4438837"/>
          </a:xfrm>
        </p:spPr>
        <p:txBody>
          <a:bodyPr>
            <a:normAutofit fontScale="40000" lnSpcReduction="20000"/>
          </a:bodyPr>
          <a:lstStyle/>
          <a:p>
            <a:pPr marL="182880" indent="0">
              <a:buNone/>
            </a:pPr>
            <a:r>
              <a:rPr lang="en-US" sz="6000" b="1" dirty="0"/>
              <a:t>Statewide initiative to facilitate the readiness </a:t>
            </a:r>
            <a:r>
              <a:rPr lang="en-US" sz="6000" dirty="0"/>
              <a:t>of students, employers, and institutions </a:t>
            </a:r>
            <a:r>
              <a:rPr lang="en-US" sz="6000" dirty="0">
                <a:solidFill>
                  <a:schemeClr val="tx2"/>
                </a:solidFill>
              </a:rPr>
              <a:t>to </a:t>
            </a:r>
            <a:r>
              <a:rPr lang="en-US" sz="6000" dirty="0"/>
              <a:t>participate in internship and work-based learning </a:t>
            </a:r>
            <a:r>
              <a:rPr lang="en-US" sz="6000" b="0" i="0" dirty="0">
                <a:solidFill>
                  <a:srgbClr val="222222"/>
                </a:solidFill>
                <a:effectLst/>
              </a:rPr>
              <a:t>(Va. Code § 23.1-903.4).</a:t>
            </a:r>
            <a:r>
              <a:rPr lang="en-US" sz="6000" dirty="0">
                <a:solidFill>
                  <a:schemeClr val="tx2"/>
                </a:solidFill>
              </a:rPr>
              <a:t> </a:t>
            </a:r>
            <a:endParaRPr lang="en-US" sz="6000" dirty="0"/>
          </a:p>
          <a:p>
            <a:pPr marL="342900" lvl="1" indent="0">
              <a:lnSpc>
                <a:spcPct val="100000"/>
              </a:lnSpc>
              <a:buNone/>
            </a:pPr>
            <a:endParaRPr lang="en-US" sz="6000" b="1" dirty="0">
              <a:solidFill>
                <a:schemeClr val="accent4"/>
              </a:solidFill>
            </a:endParaRPr>
          </a:p>
          <a:p>
            <a:pPr marL="182880" indent="0">
              <a:buNone/>
            </a:pPr>
            <a:r>
              <a:rPr lang="en-US" sz="6000" b="1" u="sng" dirty="0"/>
              <a:t>Student Readiness: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6000" dirty="0"/>
              <a:t>Launched student career-readiness modules “Developing Career Readiness Skills” (free, online resources).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6000" dirty="0"/>
              <a:t>Secured proclamation by Governor </a:t>
            </a:r>
            <a:r>
              <a:rPr lang="en-US" sz="6000" dirty="0" err="1"/>
              <a:t>Youngkin</a:t>
            </a:r>
            <a:r>
              <a:rPr lang="en-US" sz="6000" dirty="0"/>
              <a:t> of July 28, 2022, as Virginia Intern Day.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6000" dirty="0"/>
              <a:t>Complete online internship toolkit modules to assist students on how to secure an internship (resume advice, interview skills, etc.) </a:t>
            </a:r>
            <a:r>
              <a:rPr lang="en-US" sz="6000" dirty="0">
                <a:solidFill>
                  <a:srgbClr val="C00000"/>
                </a:solidFill>
              </a:rPr>
              <a:t>(in progress)</a:t>
            </a:r>
            <a:endParaRPr lang="en-US" sz="6000" dirty="0"/>
          </a:p>
          <a:p>
            <a:pPr marL="342900" lvl="1" indent="0">
              <a:lnSpc>
                <a:spcPct val="100000"/>
              </a:lnSpc>
              <a:buNone/>
            </a:pPr>
            <a:endParaRPr lang="en-US" sz="25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8210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4DC6-182C-4670-853B-F30E1F7E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Virginia Talent + Opportunity Partnership</a:t>
            </a:r>
            <a:br>
              <a:rPr lang="en-US" sz="4400" dirty="0"/>
            </a:br>
            <a:r>
              <a:rPr lang="en-US" sz="4400" dirty="0"/>
              <a:t>Resources to Support Students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34BC0-3270-44EF-9191-2490D3192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9843"/>
            <a:ext cx="9001387" cy="5855516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endParaRPr lang="en-US" sz="4000" b="1" dirty="0"/>
          </a:p>
          <a:p>
            <a:pPr marL="182880" indent="0" algn="ctr">
              <a:buNone/>
            </a:pPr>
            <a:r>
              <a:rPr lang="en-US" sz="2800" b="1" dirty="0"/>
              <a:t>Student Modules: Competency Development</a:t>
            </a:r>
          </a:p>
          <a:p>
            <a:pPr marL="182880" indent="0">
              <a:buNone/>
            </a:pPr>
            <a:endParaRPr lang="en-US" sz="2800" b="1" dirty="0"/>
          </a:p>
          <a:p>
            <a:pPr marL="342900" lvl="1" indent="0">
              <a:buNone/>
            </a:pPr>
            <a:endParaRPr lang="en-US" sz="4900" b="1" cap="all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tudent Module Screenshot Home Page" title="Student Module Screenshot Home Page">
            <a:extLst>
              <a:ext uri="{FF2B5EF4-FFF2-40B4-BE49-F238E27FC236}">
                <a16:creationId xmlns:a16="http://schemas.microsoft.com/office/drawing/2014/main" id="{1A7BC434-B2BE-5DC9-717E-815969D8D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2" y="1812022"/>
            <a:ext cx="5607619" cy="4068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AD0700-25C5-0CA4-EF0E-4FE3AA10F9B9}"/>
              </a:ext>
            </a:extLst>
          </p:cNvPr>
          <p:cNvSpPr txBox="1"/>
          <p:nvPr/>
        </p:nvSpPr>
        <p:spPr>
          <a:xfrm>
            <a:off x="5897461" y="2490281"/>
            <a:ext cx="295669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modules provide: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online training on career-readiness competencies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guided student reflection opportunities through </a:t>
            </a:r>
            <a:r>
              <a:rPr lang="en-US" sz="1400" dirty="0" err="1"/>
              <a:t>iGROW</a:t>
            </a:r>
            <a:r>
              <a:rPr lang="en-US" sz="1400" dirty="0"/>
              <a:t> with V-TOP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information through the Department of Veteran Services for service members preparing  to transition into opportunities within 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1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1559-E352-4322-900F-D1CEDB61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Virginia Talent + Opportunity Partnership</a:t>
            </a:r>
            <a:br>
              <a:rPr lang="en-US" sz="4400" dirty="0"/>
            </a:br>
            <a:r>
              <a:rPr lang="en-US" sz="4400" dirty="0"/>
              <a:t>Resources to Support Employers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41F8-BE8B-4D44-80A0-4737A0BBD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526795"/>
            <a:ext cx="9144000" cy="4438837"/>
          </a:xfrm>
        </p:spPr>
        <p:txBody>
          <a:bodyPr>
            <a:normAutofit fontScale="92500" lnSpcReduction="20000"/>
          </a:bodyPr>
          <a:lstStyle/>
          <a:p>
            <a:pPr marL="182880" indent="0">
              <a:buNone/>
            </a:pPr>
            <a:r>
              <a:rPr lang="en-US" sz="2600" b="1" dirty="0"/>
              <a:t>Statewide initiative to facilitate the readiness </a:t>
            </a:r>
            <a:r>
              <a:rPr lang="en-US" sz="2600" dirty="0"/>
              <a:t>of students, employers, and institutions </a:t>
            </a:r>
            <a:r>
              <a:rPr lang="en-US" sz="2600" dirty="0">
                <a:solidFill>
                  <a:schemeClr val="tx2"/>
                </a:solidFill>
              </a:rPr>
              <a:t>to </a:t>
            </a:r>
            <a:r>
              <a:rPr lang="en-US" sz="2600" dirty="0"/>
              <a:t>participate in internship and work-based learning </a:t>
            </a:r>
            <a:r>
              <a:rPr lang="en-US" sz="2600" b="0" i="0" dirty="0">
                <a:solidFill>
                  <a:srgbClr val="222222"/>
                </a:solidFill>
                <a:effectLst/>
              </a:rPr>
              <a:t>(Va. Code § 23.1-903.4).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</a:p>
          <a:p>
            <a:pPr marL="182880" indent="0">
              <a:buNone/>
            </a:pPr>
            <a:r>
              <a:rPr lang="en-US" sz="2600" b="1" u="sng" dirty="0"/>
              <a:t>Employer Readiness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Launched an employer readiness toolkit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Launched employer readiness modules: “Developing an Internship Program” (free, online resources)</a:t>
            </a:r>
          </a:p>
          <a:p>
            <a:pPr lvl="1"/>
            <a:r>
              <a:rPr lang="en-US" sz="2600" dirty="0"/>
              <a:t>Awarded Regional Collaborative Grants to eight regions (up to $250,000 over two years)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Procured staffing agency for small businesses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Developed criteria and allocate the matching funds to employers </a:t>
            </a:r>
            <a:r>
              <a:rPr lang="en-US" sz="2600" dirty="0">
                <a:solidFill>
                  <a:srgbClr val="C00000"/>
                </a:solidFill>
              </a:rPr>
              <a:t>(in progress)</a:t>
            </a:r>
            <a:endParaRPr lang="en-US" sz="26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600" dirty="0"/>
              <a:t>Facilitate and celebrate the second Virginia Intern Day – July 27, 2023</a:t>
            </a:r>
          </a:p>
          <a:p>
            <a:pPr marL="182880" indent="0">
              <a:buNone/>
            </a:pPr>
            <a:endParaRPr lang="en-US" sz="6000" dirty="0"/>
          </a:p>
          <a:p>
            <a:pPr marL="342900" lvl="1" indent="0">
              <a:lnSpc>
                <a:spcPct val="100000"/>
              </a:lnSpc>
              <a:buNone/>
            </a:pPr>
            <a:endParaRPr lang="en-US" sz="6000" b="1" dirty="0">
              <a:solidFill>
                <a:schemeClr val="accent4"/>
              </a:solidFill>
            </a:endParaRPr>
          </a:p>
          <a:p>
            <a:pPr marL="342900" lvl="1" indent="0">
              <a:lnSpc>
                <a:spcPct val="100000"/>
              </a:lnSpc>
              <a:buNone/>
            </a:pPr>
            <a:endParaRPr lang="en-US" sz="25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0404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4DC6-182C-4670-853B-F30E1F7E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Virginia Talent + Opportunity Partnership</a:t>
            </a:r>
            <a:br>
              <a:rPr lang="en-US" sz="4400" dirty="0"/>
            </a:br>
            <a:r>
              <a:rPr lang="en-US" sz="4400" dirty="0"/>
              <a:t>Resources to Support Employers</a:t>
            </a:r>
            <a:br>
              <a:rPr lang="en-US" sz="4400" b="1" dirty="0"/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34BC0-3270-44EF-9191-2490D3192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80" y="2072081"/>
            <a:ext cx="8976220" cy="4026716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endParaRPr lang="en-US" sz="1600" b="1" dirty="0"/>
          </a:p>
          <a:p>
            <a:pPr marL="182880" indent="0">
              <a:buNone/>
            </a:pPr>
            <a:endParaRPr lang="en-US" sz="1800" dirty="0"/>
          </a:p>
          <a:p>
            <a:pPr marL="182880" indent="0">
              <a:buNone/>
            </a:pPr>
            <a:endParaRPr lang="en-US" sz="1600" b="1" u="sng" dirty="0">
              <a:solidFill>
                <a:srgbClr val="293E6B"/>
              </a:solidFill>
            </a:endParaRPr>
          </a:p>
          <a:p>
            <a:pPr lvl="1"/>
            <a:endParaRPr lang="en-US" sz="1600" b="1" cap="all" dirty="0">
              <a:solidFill>
                <a:schemeClr val="tx2"/>
              </a:solidFill>
            </a:endParaRP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2B56D-5ED8-1DB9-3581-CA11F2C683FF}"/>
              </a:ext>
            </a:extLst>
          </p:cNvPr>
          <p:cNvSpPr txBox="1"/>
          <p:nvPr/>
        </p:nvSpPr>
        <p:spPr>
          <a:xfrm>
            <a:off x="293150" y="1442906"/>
            <a:ext cx="823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indent="0" algn="ctr">
              <a:buNone/>
            </a:pPr>
            <a:r>
              <a:rPr lang="en-US" b="1" dirty="0"/>
              <a:t>Employer</a:t>
            </a:r>
            <a:r>
              <a:rPr lang="en-US" sz="1800" b="1" dirty="0"/>
              <a:t> Readiness Toolkit: Blueprint to Develop Quality Internship Opportunities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A7872-ED1E-56CD-93E8-106681DF468F}"/>
              </a:ext>
            </a:extLst>
          </p:cNvPr>
          <p:cNvSpPr txBox="1"/>
          <p:nvPr/>
        </p:nvSpPr>
        <p:spPr>
          <a:xfrm>
            <a:off x="4953000" y="1978936"/>
            <a:ext cx="3302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The toolkit is designed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and expand internship and work-based learning opportunities;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information and resources to employers as they consider implementing internships;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helps with the readiness of employers to host quality work experience for students    </a:t>
            </a:r>
            <a:endParaRPr lang="en-US" dirty="0"/>
          </a:p>
        </p:txBody>
      </p:sp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37B4684-B1CB-6AB7-395D-18BA9900D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5" t="15791" r="29266" b="5922"/>
          <a:stretch/>
        </p:blipFill>
        <p:spPr>
          <a:xfrm>
            <a:off x="486651" y="1812238"/>
            <a:ext cx="3892402" cy="4026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2DC95-2587-4E47-7F68-AE470ECA4B56}"/>
              </a:ext>
            </a:extLst>
          </p:cNvPr>
          <p:cNvSpPr txBox="1"/>
          <p:nvPr/>
        </p:nvSpPr>
        <p:spPr>
          <a:xfrm>
            <a:off x="5239157" y="5100289"/>
            <a:ext cx="4739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Access the Employer toolkit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8179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4DC6-182C-4670-853B-F30E1F7E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Virginia Talent + Opportunity Partnership</a:t>
            </a:r>
            <a:br>
              <a:rPr lang="en-US" sz="4400" dirty="0"/>
            </a:br>
            <a:r>
              <a:rPr lang="en-US" sz="4400" dirty="0"/>
              <a:t>Resources to Support Employers</a:t>
            </a:r>
            <a:br>
              <a:rPr lang="en-US" sz="4400" b="1" dirty="0"/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34BC0-3270-44EF-9191-2490D3192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80" y="2072081"/>
            <a:ext cx="8976220" cy="4026716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endParaRPr lang="en-US" sz="1600" b="1" dirty="0"/>
          </a:p>
          <a:p>
            <a:pPr marL="182880" indent="0">
              <a:buNone/>
            </a:pPr>
            <a:endParaRPr lang="en-US" sz="1800" dirty="0"/>
          </a:p>
          <a:p>
            <a:pPr marL="182880" indent="0">
              <a:buNone/>
            </a:pPr>
            <a:endParaRPr lang="en-US" sz="1600" b="1" u="sng" dirty="0">
              <a:solidFill>
                <a:srgbClr val="293E6B"/>
              </a:solidFill>
            </a:endParaRPr>
          </a:p>
          <a:p>
            <a:pPr lvl="1"/>
            <a:endParaRPr lang="en-US" sz="1600" b="1" cap="all" dirty="0">
              <a:solidFill>
                <a:schemeClr val="tx2"/>
              </a:solidFill>
            </a:endParaRP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2B56D-5ED8-1DB9-3581-CA11F2C683FF}"/>
              </a:ext>
            </a:extLst>
          </p:cNvPr>
          <p:cNvSpPr txBox="1"/>
          <p:nvPr/>
        </p:nvSpPr>
        <p:spPr>
          <a:xfrm>
            <a:off x="2077252" y="1442906"/>
            <a:ext cx="467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indent="0" algn="ctr">
              <a:buNone/>
            </a:pPr>
            <a:r>
              <a:rPr lang="en-US" b="1" dirty="0"/>
              <a:t>Employer</a:t>
            </a:r>
            <a:r>
              <a:rPr lang="en-US" sz="1800" b="1" dirty="0"/>
              <a:t> Modules: Developing an Internship</a:t>
            </a:r>
          </a:p>
        </p:txBody>
      </p:sp>
      <p:pic>
        <p:nvPicPr>
          <p:cNvPr id="5" name="Content Placeholder 6" descr="Employer Module Screenshot Home Page" title="Employer Module Screenshot Home Page">
            <a:extLst>
              <a:ext uri="{FF2B5EF4-FFF2-40B4-BE49-F238E27FC236}">
                <a16:creationId xmlns:a16="http://schemas.microsoft.com/office/drawing/2014/main" id="{36F8CB62-B0FF-6EAF-D0F8-0269AF4744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6" y="1812238"/>
            <a:ext cx="5799035" cy="416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9A7872-ED1E-56CD-93E8-106681DF468F}"/>
              </a:ext>
            </a:extLst>
          </p:cNvPr>
          <p:cNvSpPr txBox="1"/>
          <p:nvPr/>
        </p:nvSpPr>
        <p:spPr>
          <a:xfrm>
            <a:off x="6149130" y="2072081"/>
            <a:ext cx="282708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The modules are designed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businesses;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businesses just starting an internship program;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businesses with limited or no dedicated HR;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sz="1800" dirty="0"/>
              <a:t>usinesses providing internships </a:t>
            </a:r>
            <a:r>
              <a:rPr lang="en-US" dirty="0"/>
              <a:t>and </a:t>
            </a:r>
            <a:r>
              <a:rPr lang="en-US" sz="1800" dirty="0"/>
              <a:t>work-based learning experiences for transitioning service members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76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1559-E352-4322-900F-D1CEDB61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Virginia Talent + Opportunity Partnership</a:t>
            </a:r>
            <a:br>
              <a:rPr lang="en-US" sz="4400" dirty="0"/>
            </a:br>
            <a:r>
              <a:rPr lang="en-US" sz="4400" dirty="0"/>
              <a:t>Resources to Support Institutions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41F8-BE8B-4D44-80A0-4737A0BBD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6" y="1426127"/>
            <a:ext cx="9001387" cy="4438837"/>
          </a:xfrm>
        </p:spPr>
        <p:txBody>
          <a:bodyPr>
            <a:normAutofit fontScale="85000" lnSpcReduction="10000"/>
          </a:bodyPr>
          <a:lstStyle/>
          <a:p>
            <a:pPr marL="182880" indent="0">
              <a:buNone/>
            </a:pPr>
            <a:r>
              <a:rPr lang="en-US" sz="2400" b="1" dirty="0"/>
              <a:t>Statewide initiative to facilitate the readiness </a:t>
            </a:r>
            <a:r>
              <a:rPr lang="en-US" sz="2400" dirty="0"/>
              <a:t>of students, employers, and institutions </a:t>
            </a:r>
            <a:r>
              <a:rPr lang="en-US" sz="2400" dirty="0">
                <a:solidFill>
                  <a:schemeClr val="tx2"/>
                </a:solidFill>
              </a:rPr>
              <a:t>to </a:t>
            </a:r>
            <a:r>
              <a:rPr lang="en-US" sz="2400" dirty="0"/>
              <a:t>participate in internship and work-based learning 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(Va. Code § 23.1-903.4).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b="1" u="sng" dirty="0"/>
              <a:t>Institutional Readiness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Awarded Vision Grants to eight institutions ($25,000 each); award additional grants </a:t>
            </a:r>
            <a:r>
              <a:rPr lang="en-US" sz="2400" dirty="0">
                <a:solidFill>
                  <a:srgbClr val="C00000"/>
                </a:solidFill>
              </a:rPr>
              <a:t>(in progress)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Developed a Federal Work-Study toolkit.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Awarded professional development scholarships to faculty and staff whose career involves expanding internship and work-based learning opportunities.</a:t>
            </a:r>
          </a:p>
          <a:p>
            <a:pPr lvl="1"/>
            <a:r>
              <a:rPr lang="en-US" sz="2400" dirty="0"/>
              <a:t>Award the first grants to institutions to transform Federal Work-Study into internships [allocated funds in the amount of $630,0000 for FY 2023 and $930,000 for FY2024] </a:t>
            </a:r>
            <a:r>
              <a:rPr lang="en-US" sz="2400" dirty="0">
                <a:solidFill>
                  <a:srgbClr val="C00000"/>
                </a:solidFill>
              </a:rPr>
              <a:t>(in progress)</a:t>
            </a:r>
            <a:r>
              <a:rPr lang="en-US" sz="2400" dirty="0"/>
              <a:t>.</a:t>
            </a:r>
            <a:endParaRPr lang="en-US" sz="2400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Design and launch “Career Champions” modules for faculty and staff who assist students with career planning </a:t>
            </a:r>
            <a:r>
              <a:rPr lang="en-US" sz="2400" dirty="0">
                <a:solidFill>
                  <a:srgbClr val="C00000"/>
                </a:solidFill>
              </a:rPr>
              <a:t>(in progress)</a:t>
            </a:r>
            <a:r>
              <a:rPr lang="en-US" sz="2400" dirty="0"/>
              <a:t>.</a:t>
            </a:r>
            <a:endParaRPr lang="en-US" sz="2400" dirty="0">
              <a:solidFill>
                <a:srgbClr val="C00000"/>
              </a:solidFill>
            </a:endParaRPr>
          </a:p>
          <a:p>
            <a:pPr lvl="1"/>
            <a:r>
              <a:rPr lang="en-US" sz="2400" dirty="0"/>
              <a:t>Complete the work for the Council of Presidents Workgroup on Data Governance</a:t>
            </a:r>
            <a:r>
              <a:rPr lang="en-US" sz="2400" dirty="0">
                <a:solidFill>
                  <a:srgbClr val="293E6B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(in progress)</a:t>
            </a:r>
            <a:r>
              <a:rPr lang="en-US" sz="2400" dirty="0"/>
              <a:t>.</a:t>
            </a:r>
            <a:endParaRPr lang="en-US" sz="2400" dirty="0">
              <a:solidFill>
                <a:srgbClr val="C00000"/>
              </a:solidFill>
            </a:endParaRPr>
          </a:p>
          <a:p>
            <a:pPr marL="342900" lvl="1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182880" indent="0">
              <a:buNone/>
            </a:pPr>
            <a:endParaRPr lang="en-US" sz="2400" dirty="0"/>
          </a:p>
          <a:p>
            <a:pPr marL="342900" lvl="1" indent="0">
              <a:lnSpc>
                <a:spcPct val="100000"/>
              </a:lnSpc>
              <a:buNone/>
            </a:pPr>
            <a:endParaRPr lang="en-US" sz="6000" b="1" dirty="0">
              <a:solidFill>
                <a:schemeClr val="accent4"/>
              </a:solidFill>
            </a:endParaRPr>
          </a:p>
          <a:p>
            <a:pPr marL="342900" lvl="1" indent="0">
              <a:lnSpc>
                <a:spcPct val="100000"/>
              </a:lnSpc>
              <a:buNone/>
            </a:pPr>
            <a:endParaRPr lang="en-US" sz="25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0004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69A9D-1B8B-D2AA-84DA-0B6D0623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Virginia Talent + Opportunity Partnership</a:t>
            </a:r>
            <a:br>
              <a:rPr lang="en-US" sz="4400" dirty="0"/>
            </a:br>
            <a:r>
              <a:rPr lang="en-US" sz="4400" dirty="0"/>
              <a:t>Resources to Support Institutions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CF5399-162E-4FD4-D0C7-72B1E2B90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117" t="15437" r="10785" b="3990"/>
          <a:stretch/>
        </p:blipFill>
        <p:spPr>
          <a:xfrm>
            <a:off x="872456" y="2055418"/>
            <a:ext cx="3540154" cy="3544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212E31-60BF-F645-E0E1-B6F5D53C90FF}"/>
              </a:ext>
            </a:extLst>
          </p:cNvPr>
          <p:cNvSpPr txBox="1"/>
          <p:nvPr/>
        </p:nvSpPr>
        <p:spPr>
          <a:xfrm>
            <a:off x="1124125" y="1505825"/>
            <a:ext cx="7080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0" algn="ctr">
              <a:buNone/>
            </a:pPr>
            <a:r>
              <a:rPr lang="en-US" sz="1800" b="1" dirty="0"/>
              <a:t>Institutional Readiness Toolkit: Transforming Federal Work-Study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B75F0-986E-3CBF-E770-9DD1FD30A36C}"/>
              </a:ext>
            </a:extLst>
          </p:cNvPr>
          <p:cNvSpPr txBox="1"/>
          <p:nvPr/>
        </p:nvSpPr>
        <p:spPr>
          <a:xfrm>
            <a:off x="5083727" y="2136338"/>
            <a:ext cx="37960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The toolkit is designed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information and resources to institutions as they consider transforming FWS jobs to be more like internships;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a framework to transform first and second-year experiences where learning outcomes are connected to career competencies vs. a degree program;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 institutions modify current FWS programs to off-campus opportunities at nonprofits, state, and local government</a:t>
            </a:r>
            <a:r>
              <a:rPr lang="en-US" sz="1800" dirty="0"/>
              <a:t> agencies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56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1559-E352-4322-900F-D1CEDB61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Virginia Talent + Opportunity Partnership</a:t>
            </a:r>
            <a:br>
              <a:rPr lang="en-US" sz="4400" dirty="0"/>
            </a:br>
            <a:r>
              <a:rPr lang="en-US" sz="4400" dirty="0"/>
              <a:t>Measuring Success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41F8-BE8B-4D44-80A0-4737A0BBD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6" y="1426127"/>
            <a:ext cx="9001387" cy="4438837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b="1" dirty="0"/>
              <a:t>Statewide initiative to facilitate the readiness </a:t>
            </a:r>
            <a:r>
              <a:rPr lang="en-US" sz="2400" dirty="0"/>
              <a:t>of students, employers, and institutions </a:t>
            </a:r>
            <a:r>
              <a:rPr lang="en-US" sz="2400" dirty="0">
                <a:solidFill>
                  <a:schemeClr val="tx2"/>
                </a:solidFill>
              </a:rPr>
              <a:t>to </a:t>
            </a:r>
            <a:r>
              <a:rPr lang="en-US" sz="2400" dirty="0"/>
              <a:t>participate in internship and work-based learning 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(Va. Code § 23.1-903.4).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 marL="18288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342900" lvl="1" indent="0">
              <a:buNone/>
            </a:pPr>
            <a:r>
              <a:rPr lang="en-US" sz="2100" b="1" u="sng" dirty="0"/>
              <a:t>Student, Employer and Institutional Readiness</a:t>
            </a:r>
          </a:p>
          <a:p>
            <a:pPr lvl="1"/>
            <a:r>
              <a:rPr lang="en-US" sz="2400" dirty="0"/>
              <a:t>Procured external evaluators to assist with establishing baseline data, determining measures of success, setting targets, tracking progress and reporting outcomes </a:t>
            </a:r>
            <a:r>
              <a:rPr lang="en-US" sz="2400" dirty="0">
                <a:solidFill>
                  <a:srgbClr val="C00000"/>
                </a:solidFill>
              </a:rPr>
              <a:t>(in progress)</a:t>
            </a:r>
            <a:r>
              <a:rPr lang="en-US" sz="2400" dirty="0"/>
              <a:t>.</a:t>
            </a:r>
            <a:endParaRPr lang="en-US" sz="2400" dirty="0">
              <a:solidFill>
                <a:srgbClr val="C00000"/>
              </a:solidFill>
            </a:endParaRPr>
          </a:p>
          <a:p>
            <a:pPr lvl="1"/>
            <a:endParaRPr lang="en-US" sz="2400" dirty="0"/>
          </a:p>
          <a:p>
            <a:pPr marL="342900" lvl="1" indent="0">
              <a:lnSpc>
                <a:spcPct val="100000"/>
              </a:lnSpc>
              <a:buNone/>
            </a:pPr>
            <a:endParaRPr lang="en-US" sz="6000" b="1" dirty="0">
              <a:solidFill>
                <a:schemeClr val="accent4"/>
              </a:solidFill>
            </a:endParaRPr>
          </a:p>
          <a:p>
            <a:pPr marL="342900" lvl="1" indent="0">
              <a:lnSpc>
                <a:spcPct val="100000"/>
              </a:lnSpc>
              <a:buNone/>
            </a:pPr>
            <a:endParaRPr lang="en-US" sz="2500" b="1" dirty="0">
              <a:solidFill>
                <a:schemeClr val="accent4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8C8936E-12E4-2D99-5768-B6A6FC05A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59" y="4160940"/>
            <a:ext cx="5973398" cy="197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2185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0908-98FB-602F-43EC-73931D6A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Involved + Stay Connected to V-TOP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73C7FC3-23BB-6A6C-742D-C69AFAF88F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037514"/>
              </p:ext>
            </p:extLst>
          </p:nvPr>
        </p:nvGraphicFramePr>
        <p:xfrm>
          <a:off x="-184558" y="1325564"/>
          <a:ext cx="9312442" cy="484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389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89E4-AE31-B809-6E24-D0E8BE91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4CA79-CD94-E449-19FB-39D12B1C3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1501629"/>
            <a:ext cx="8238512" cy="4404761"/>
          </a:xfrm>
        </p:spPr>
        <p:txBody>
          <a:bodyPr>
            <a:normAutofit/>
          </a:bodyPr>
          <a:lstStyle/>
          <a:p>
            <a:pPr marL="297180" indent="-571500">
              <a:buSzPct val="150000"/>
              <a:buBlip>
                <a:blip r:embed="rId2"/>
              </a:buBlip>
            </a:pPr>
            <a:r>
              <a:rPr lang="en-US" sz="3600" b="1" dirty="0"/>
              <a:t>Background</a:t>
            </a:r>
          </a:p>
          <a:p>
            <a:pPr marL="297180" indent="-571500">
              <a:buSzPct val="150000"/>
              <a:buBlip>
                <a:blip r:embed="rId2"/>
              </a:buBlip>
            </a:pPr>
            <a:r>
              <a:rPr lang="en-US" sz="3600" b="1" dirty="0"/>
              <a:t>Purpose</a:t>
            </a:r>
          </a:p>
          <a:p>
            <a:pPr marL="297180" indent="-571500">
              <a:buSzPct val="150000"/>
              <a:buBlip>
                <a:blip r:embed="rId2"/>
              </a:buBlip>
            </a:pPr>
            <a:r>
              <a:rPr lang="en-US" sz="3600" b="1" dirty="0"/>
              <a:t>Goal</a:t>
            </a:r>
          </a:p>
          <a:p>
            <a:pPr marL="297180" indent="-571500">
              <a:buSzPct val="150000"/>
              <a:buBlip>
                <a:blip r:embed="rId2"/>
              </a:buBlip>
            </a:pPr>
            <a:r>
              <a:rPr lang="en-US" sz="3600" b="1" dirty="0"/>
              <a:t>Resources Developed for:</a:t>
            </a:r>
          </a:p>
          <a:p>
            <a:pPr marL="1257300" lvl="2" indent="-457200">
              <a:buFont typeface="Courier New" panose="02070309020205020404" pitchFamily="49" charset="0"/>
              <a:buChar char="o"/>
            </a:pPr>
            <a:r>
              <a:rPr lang="en-US" sz="3000" b="1" dirty="0"/>
              <a:t>Student Readiness</a:t>
            </a:r>
          </a:p>
          <a:p>
            <a:pPr marL="1257300" lvl="2" indent="-457200">
              <a:buFont typeface="Courier New" panose="02070309020205020404" pitchFamily="49" charset="0"/>
              <a:buChar char="o"/>
            </a:pPr>
            <a:r>
              <a:rPr lang="en-US" sz="3000" b="1" dirty="0"/>
              <a:t>Employer Readiness</a:t>
            </a:r>
          </a:p>
          <a:p>
            <a:pPr marL="1257300" lvl="2" indent="-457200">
              <a:buFont typeface="Courier New" panose="02070309020205020404" pitchFamily="49" charset="0"/>
              <a:buChar char="o"/>
            </a:pPr>
            <a:r>
              <a:rPr lang="en-US" sz="3000" b="1" dirty="0"/>
              <a:t>Institutional Readiness</a:t>
            </a:r>
          </a:p>
          <a:p>
            <a:pPr marL="297180" indent="-571500">
              <a:buSzPct val="150000"/>
              <a:buBlip>
                <a:blip r:embed="rId2"/>
              </a:buBlip>
            </a:pPr>
            <a:r>
              <a:rPr lang="en-US" sz="3600" b="1" dirty="0"/>
              <a:t>How to get involved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24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77DC-8023-43F6-8346-375DCEE6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Contact Information </a:t>
            </a:r>
            <a:endParaRPr lang="en-US" sz="4400" i="1" dirty="0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968536-4FDD-43DD-A3FC-859648C05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1" y="1456660"/>
            <a:ext cx="8814390" cy="44869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r>
              <a:rPr lang="en-US" sz="2400" b="1" dirty="0"/>
              <a:t>Alisha Bazemore                                                                                 </a:t>
            </a:r>
            <a:r>
              <a:rPr lang="en-US" sz="2400" dirty="0"/>
              <a:t>Assistant Director for Innovative Work-Based Learning Initiatives   </a:t>
            </a:r>
            <a:r>
              <a:rPr lang="en-US" sz="2400" dirty="0">
                <a:hlinkClick r:id="rId2"/>
              </a:rPr>
              <a:t>AlishaBazemore@schev.edu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2400" b="1" dirty="0"/>
              <a:t>Lynn Seuffert                                                                                            </a:t>
            </a:r>
            <a:r>
              <a:rPr lang="en-US" sz="2400" dirty="0">
                <a:solidFill>
                  <a:schemeClr val="accent4"/>
                </a:solidFill>
              </a:rPr>
              <a:t>Senior Associate for Strategic Planning and Policy Studies </a:t>
            </a:r>
            <a:r>
              <a:rPr lang="en-US" sz="2400" dirty="0">
                <a:hlinkClick r:id="rId3"/>
              </a:rPr>
              <a:t>LynnSeuffert@schev.edu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2400" b="1" dirty="0"/>
              <a:t>Ashley </a:t>
            </a:r>
            <a:r>
              <a:rPr lang="en-US" sz="2400" b="1" dirty="0" err="1"/>
              <a:t>Crute</a:t>
            </a:r>
            <a:r>
              <a:rPr lang="en-US" sz="2400" b="1" dirty="0"/>
              <a:t>                                                                                        </a:t>
            </a:r>
            <a:r>
              <a:rPr lang="en-US" sz="2400" dirty="0"/>
              <a:t>Associate for Innovative Work-Based Learning Initiatives </a:t>
            </a:r>
            <a:r>
              <a:rPr lang="en-US" sz="2400" dirty="0">
                <a:hlinkClick r:id="rId4"/>
              </a:rPr>
              <a:t>AshleyCrute@schev.edu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736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8701-1C38-4FE1-A8E3-EF4A1B72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Virginia Talent + Opportunity Partnership</a:t>
            </a:r>
            <a:endParaRPr lang="en-US" sz="44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C29C0-154A-4EDC-AE2F-EEBD51D33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70" y="1484851"/>
            <a:ext cx="8423070" cy="4068661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b="1" dirty="0"/>
              <a:t>T</a:t>
            </a:r>
            <a:r>
              <a:rPr lang="en-US" sz="2900" b="1" dirty="0">
                <a:effectLst/>
                <a:ea typeface="Times New Roman" panose="02020603050405020304" pitchFamily="18" charset="0"/>
              </a:rPr>
              <a:t>he </a:t>
            </a:r>
            <a:r>
              <a:rPr lang="en-US" sz="29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Virginia Talent + Opportunity Partnership</a:t>
            </a:r>
            <a:r>
              <a:rPr lang="en-US" sz="2900" b="1" dirty="0">
                <a:effectLst/>
                <a:ea typeface="Times New Roman" panose="02020603050405020304" pitchFamily="18" charset="0"/>
              </a:rPr>
              <a:t> (V-TOP</a:t>
            </a:r>
            <a:r>
              <a:rPr lang="en-US" sz="2900" dirty="0">
                <a:effectLst/>
                <a:ea typeface="Times New Roman" panose="02020603050405020304" pitchFamily="18" charset="0"/>
              </a:rPr>
              <a:t>) is a formally-established collaboration between SCHEV and the Virginia Chamber of Commerce. V-TOP is funded through the Commonwealth Innovative Internship Fund (</a:t>
            </a:r>
            <a:r>
              <a:rPr lang="en-US" sz="2900" b="1" dirty="0">
                <a:effectLst/>
                <a:ea typeface="Times New Roman" panose="02020603050405020304" pitchFamily="18" charset="0"/>
              </a:rPr>
              <a:t>$</a:t>
            </a:r>
            <a:r>
              <a:rPr lang="en-US" sz="2900" b="1" dirty="0">
                <a:ea typeface="Times New Roman" panose="02020603050405020304" pitchFamily="18" charset="0"/>
              </a:rPr>
              <a:t>5M</a:t>
            </a:r>
            <a:r>
              <a:rPr lang="en-US" sz="29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900" dirty="0">
                <a:ea typeface="Times New Roman" panose="02020603050405020304" pitchFamily="18" charset="0"/>
              </a:rPr>
              <a:t>in</a:t>
            </a:r>
            <a:r>
              <a:rPr lang="en-US" sz="29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900" b="1" dirty="0">
                <a:effectLst/>
                <a:ea typeface="Times New Roman" panose="02020603050405020304" pitchFamily="18" charset="0"/>
              </a:rPr>
              <a:t>FY2023</a:t>
            </a:r>
            <a:r>
              <a:rPr lang="en-US" sz="2900" dirty="0">
                <a:effectLst/>
                <a:ea typeface="Times New Roman" panose="02020603050405020304" pitchFamily="18" charset="0"/>
              </a:rPr>
              <a:t> and </a:t>
            </a:r>
            <a:r>
              <a:rPr lang="en-US" sz="2900" b="1" dirty="0">
                <a:effectLst/>
                <a:ea typeface="Times New Roman" panose="02020603050405020304" pitchFamily="18" charset="0"/>
              </a:rPr>
              <a:t>$12M </a:t>
            </a:r>
            <a:r>
              <a:rPr lang="en-US" sz="2900" dirty="0">
                <a:ea typeface="Times New Roman" panose="02020603050405020304" pitchFamily="18" charset="0"/>
              </a:rPr>
              <a:t>in </a:t>
            </a:r>
            <a:r>
              <a:rPr lang="en-US" sz="2900" b="1" dirty="0">
                <a:effectLst/>
                <a:ea typeface="Times New Roman" panose="02020603050405020304" pitchFamily="18" charset="0"/>
              </a:rPr>
              <a:t>FY2024</a:t>
            </a:r>
            <a:r>
              <a:rPr lang="en-US" sz="2900" dirty="0">
                <a:effectLst/>
                <a:ea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en-US" sz="29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In 2020 and 2021, V-TOP convened </a:t>
            </a:r>
            <a:r>
              <a:rPr lang="en-US" sz="2900" b="1" dirty="0"/>
              <a:t>six workgroups </a:t>
            </a:r>
            <a:r>
              <a:rPr lang="en-US" sz="2900" dirty="0"/>
              <a:t>(</a:t>
            </a:r>
            <a:r>
              <a:rPr lang="en-US" sz="2900" b="1" dirty="0"/>
              <a:t>over 200 members</a:t>
            </a:r>
            <a:r>
              <a:rPr lang="en-US" sz="2900" dirty="0"/>
              <a:t>) to identify areas of emphasis, deliverables and a work plan to scale its efforts. Today, workgroups continue to emerge and support the initiative. These workgroups include members from public and private colleges and universities, executive agencies, non-profit organizations and the business community. </a:t>
            </a:r>
          </a:p>
          <a:p>
            <a:endParaRPr lang="en-US" sz="2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The </a:t>
            </a:r>
            <a:r>
              <a:rPr lang="en-US" sz="2900" b="1" dirty="0"/>
              <a:t>Virginia Chamber Foundation </a:t>
            </a:r>
            <a:r>
              <a:rPr lang="en-US" sz="2900" dirty="0"/>
              <a:t>maintains externally the V-TOP website </a:t>
            </a:r>
            <a:r>
              <a:rPr lang="en-US" sz="2900" dirty="0">
                <a:solidFill>
                  <a:schemeClr val="tx2"/>
                </a:solidFill>
              </a:rPr>
              <a:t>(</a:t>
            </a:r>
            <a:r>
              <a:rPr lang="en-US" sz="2900" i="0" u="sng" strike="noStrike" dirty="0">
                <a:solidFill>
                  <a:srgbClr val="0000FF"/>
                </a:solidFill>
                <a:effectLst/>
                <a:hlinkClick r:id="rId2"/>
              </a:rPr>
              <a:t>https://virginiatop.org</a:t>
            </a:r>
            <a:r>
              <a:rPr lang="en-US" sz="2900" i="0" u="sng" strike="noStrike" dirty="0">
                <a:effectLst/>
              </a:rPr>
              <a:t>)</a:t>
            </a:r>
            <a:r>
              <a:rPr lang="en-US" sz="2900" i="0" u="none" strike="noStrike" dirty="0">
                <a:effectLst/>
              </a:rPr>
              <a:t>, a freestanding online resource for students, employers,</a:t>
            </a:r>
            <a:r>
              <a:rPr lang="en-US" sz="2900" dirty="0"/>
              <a:t> </a:t>
            </a:r>
            <a:r>
              <a:rPr lang="en-US" sz="2900" i="0" u="none" strike="noStrike" dirty="0">
                <a:effectLst/>
              </a:rPr>
              <a:t>and institutions of higher education</a:t>
            </a:r>
            <a:r>
              <a:rPr lang="en-US" sz="2900" i="0" u="none" strike="noStrike" dirty="0">
                <a:solidFill>
                  <a:schemeClr val="tx2"/>
                </a:solidFill>
                <a:effectLst/>
              </a:rPr>
              <a:t>.</a:t>
            </a:r>
          </a:p>
          <a:p>
            <a:pPr marL="0" indent="0" algn="ctr">
              <a:buNone/>
            </a:pPr>
            <a:endParaRPr lang="en-US" sz="3200" b="1" u="sng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2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1559-E352-4322-900F-D1CEDB61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221" y="-84196"/>
            <a:ext cx="9312442" cy="2154734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4400" dirty="0">
                <a:solidFill>
                  <a:schemeClr val="tx2"/>
                </a:solidFill>
              </a:rPr>
              <a:t>Virginia Talent + Opportunity Partnership: Connecting Students to Work-Based Learning Statewide  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4F7F46-7B0F-8A74-C6AA-0D066815AF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624818"/>
              </p:ext>
            </p:extLst>
          </p:nvPr>
        </p:nvGraphicFramePr>
        <p:xfrm>
          <a:off x="453006" y="2197916"/>
          <a:ext cx="8045042" cy="350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39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1559-E352-4322-900F-D1CEDB61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221" y="-84196"/>
            <a:ext cx="9312442" cy="2154734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4400" dirty="0">
                <a:solidFill>
                  <a:schemeClr val="tx2"/>
                </a:solidFill>
              </a:rPr>
              <a:t>Virginia Talent + Opportunity Partnership: Connecting Students to Work-Based Learning Statewide  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4F7F46-7B0F-8A74-C6AA-0D066815AF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170423"/>
              </p:ext>
            </p:extLst>
          </p:nvPr>
        </p:nvGraphicFramePr>
        <p:xfrm>
          <a:off x="343949" y="2070539"/>
          <a:ext cx="8313489" cy="3689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92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1559-E352-4322-900F-D1CEDB61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221" y="-84196"/>
            <a:ext cx="9312442" cy="2154734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4400" dirty="0">
                <a:solidFill>
                  <a:schemeClr val="tx2"/>
                </a:solidFill>
              </a:rPr>
              <a:t>Virginia Talent + Opportunity Partnership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4F7F46-7B0F-8A74-C6AA-0D066815AF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197858"/>
              </p:ext>
            </p:extLst>
          </p:nvPr>
        </p:nvGraphicFramePr>
        <p:xfrm>
          <a:off x="562063" y="2298582"/>
          <a:ext cx="8187655" cy="242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5A850EA-7751-8D16-816D-72432310F99D}"/>
              </a:ext>
            </a:extLst>
          </p:cNvPr>
          <p:cNvSpPr txBox="1"/>
          <p:nvPr/>
        </p:nvSpPr>
        <p:spPr>
          <a:xfrm>
            <a:off x="427839" y="4948394"/>
            <a:ext cx="80702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2"/>
                </a:solidFill>
              </a:rPr>
              <a:t>MAKING VIRGINIA THE </a:t>
            </a:r>
            <a:r>
              <a:rPr lang="en-US" sz="3200" b="1" dirty="0">
                <a:solidFill>
                  <a:schemeClr val="accent1"/>
                </a:solidFill>
              </a:rPr>
              <a:t>TOP</a:t>
            </a:r>
            <a:r>
              <a:rPr lang="en-US" sz="3200" b="1" dirty="0">
                <a:solidFill>
                  <a:schemeClr val="tx2"/>
                </a:solidFill>
              </a:rPr>
              <a:t> STATE FOR BUSINESS, EDUCATION AND TALENT</a:t>
            </a:r>
          </a:p>
        </p:txBody>
      </p:sp>
    </p:spTree>
    <p:extLst>
      <p:ext uri="{BB962C8B-B14F-4D97-AF65-F5344CB8AC3E}">
        <p14:creationId xmlns:p14="http://schemas.microsoft.com/office/powerpoint/2010/main" val="35393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1559-E352-4322-900F-D1CEDB61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4400" dirty="0">
                <a:solidFill>
                  <a:schemeClr val="tx2"/>
                </a:solidFill>
              </a:rPr>
              <a:t>Virginia Talent + Opportunity Partnership </a:t>
            </a:r>
            <a:br>
              <a:rPr lang="en-US" sz="3600" dirty="0"/>
            </a:br>
            <a:r>
              <a:rPr lang="en-US" sz="3600" b="1" dirty="0">
                <a:solidFill>
                  <a:schemeClr val="accent5"/>
                </a:solidFill>
              </a:rPr>
              <a:t>TOP </a:t>
            </a:r>
            <a:r>
              <a:rPr lang="en-US" sz="3600" b="1" dirty="0">
                <a:solidFill>
                  <a:srgbClr val="00ADEF"/>
                </a:solidFill>
              </a:rPr>
              <a:t>State for Talent</a:t>
            </a:r>
            <a:br>
              <a:rPr lang="en-US" sz="3600" b="1" dirty="0">
                <a:solidFill>
                  <a:srgbClr val="00ADEF"/>
                </a:solidFill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41F8-BE8B-4D44-80A0-4737A0BBD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92" y="1476463"/>
            <a:ext cx="8481269" cy="4437776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Distinguish the Commonwealth of Virginia as the leading state for higher education and talent pathways</a:t>
            </a:r>
          </a:p>
          <a:p>
            <a:r>
              <a:rPr lang="en-US" sz="2600" dirty="0"/>
              <a:t>Most </a:t>
            </a:r>
            <a:r>
              <a:rPr lang="en-US" sz="2600" b="1" i="1" u="sng" dirty="0"/>
              <a:t>internship-ready</a:t>
            </a:r>
            <a:r>
              <a:rPr lang="en-US" sz="2600" dirty="0"/>
              <a:t> students, employers, and institutions of higher education</a:t>
            </a:r>
          </a:p>
          <a:p>
            <a:pPr marL="0" indent="0">
              <a:buNone/>
            </a:pPr>
            <a:endParaRPr lang="en-US" sz="2800" b="1" u="sng" dirty="0">
              <a:solidFill>
                <a:srgbClr val="10B27A"/>
              </a:solidFill>
            </a:endParaRPr>
          </a:p>
          <a:p>
            <a:pPr marL="0" indent="0">
              <a:buNone/>
            </a:pPr>
            <a:endParaRPr lang="en-US" sz="2800" b="1" u="sng" dirty="0">
              <a:solidFill>
                <a:srgbClr val="10B27A"/>
              </a:solidFill>
            </a:endParaRPr>
          </a:p>
          <a:p>
            <a:pPr marL="0" indent="0">
              <a:buNone/>
            </a:pPr>
            <a:endParaRPr lang="en-US" sz="2800" b="1" u="sng" dirty="0">
              <a:solidFill>
                <a:srgbClr val="10B27A"/>
              </a:solidFill>
            </a:endParaRPr>
          </a:p>
          <a:p>
            <a:pPr marL="0" indent="0">
              <a:buNone/>
            </a:pPr>
            <a:endParaRPr lang="en-US" sz="2400" u="sng" dirty="0"/>
          </a:p>
          <a:p>
            <a:r>
              <a:rPr lang="en-US" sz="2600" b="1" dirty="0"/>
              <a:t>Goal drafted by a workgroup of the Council of Presidents: </a:t>
            </a:r>
            <a:r>
              <a:rPr lang="en-US" sz="2600" dirty="0"/>
              <a:t>Every student enrolled at a Virginia institution of higher education will have an opportunity to graduate with a paid, employment-based, authentic, applied learning experience.</a:t>
            </a: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D03677-DAC1-4E63-A3E3-8FFD0DD38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04" y="2567031"/>
            <a:ext cx="5973398" cy="197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9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1559-E352-4322-900F-D1CEDB61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V-TOP Regional Collaboratives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>
                <a:solidFill>
                  <a:schemeClr val="accent4"/>
                </a:solidFill>
              </a:rPr>
              <a:t>Resources at the State Level are Directed to the Regions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41F8-BE8B-4D44-80A0-4737A0BBD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869" y="1686187"/>
            <a:ext cx="4034171" cy="44104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300" b="1" dirty="0"/>
              <a:t>Region 1: </a:t>
            </a:r>
            <a:r>
              <a:rPr lang="en-US" sz="4300" dirty="0"/>
              <a:t>B</a:t>
            </a:r>
            <a:r>
              <a:rPr lang="en-US" sz="4300" b="0" i="0" dirty="0">
                <a:effectLst/>
              </a:rPr>
              <a:t>ristol, Galax, Wise </a:t>
            </a:r>
          </a:p>
          <a:p>
            <a:r>
              <a:rPr lang="en-US" sz="4300" b="1" dirty="0"/>
              <a:t>UVA-Wise</a:t>
            </a:r>
            <a:r>
              <a:rPr lang="en-US" sz="4300" dirty="0"/>
              <a:t> – </a:t>
            </a:r>
            <a:r>
              <a:rPr lang="en-US" sz="4300" dirty="0">
                <a:solidFill>
                  <a:srgbClr val="C00000"/>
                </a:solidFill>
              </a:rPr>
              <a:t>Recently awarded </a:t>
            </a:r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r>
              <a:rPr lang="en-US" sz="4300" b="1" dirty="0"/>
              <a:t>Region 2: </a:t>
            </a:r>
            <a:r>
              <a:rPr lang="en-US" sz="4400" dirty="0"/>
              <a:t>Roanoke, Blacksburg, Lynchburg </a:t>
            </a:r>
          </a:p>
          <a:p>
            <a:r>
              <a:rPr lang="en-US" sz="4300" b="1" dirty="0"/>
              <a:t>VT </a:t>
            </a:r>
            <a:r>
              <a:rPr lang="en-US" sz="4300" dirty="0"/>
              <a:t>– </a:t>
            </a:r>
            <a:r>
              <a:rPr lang="en-US" sz="4300" b="1" dirty="0"/>
              <a:t>Quina Weber-Shirk, </a:t>
            </a:r>
            <a:r>
              <a:rPr lang="en-US" sz="4300" dirty="0"/>
              <a:t>Project Manager</a:t>
            </a:r>
          </a:p>
          <a:p>
            <a:pPr marL="342900" lvl="1" indent="0">
              <a:buNone/>
            </a:pPr>
            <a:r>
              <a:rPr lang="en-US" sz="4000" dirty="0">
                <a:hlinkClick r:id="rId2"/>
              </a:rPr>
              <a:t> </a:t>
            </a:r>
            <a:r>
              <a:rPr lang="en-US" sz="3700" dirty="0">
                <a:hlinkClick r:id="rId2"/>
              </a:rPr>
              <a:t>quina@vt.edu</a:t>
            </a:r>
            <a:r>
              <a:rPr lang="en-US" sz="3700" dirty="0"/>
              <a:t>   </a:t>
            </a:r>
            <a:r>
              <a:rPr lang="en-US" sz="3700" dirty="0">
                <a:hlinkClick r:id="rId3"/>
              </a:rPr>
              <a:t>Regional Internship Collaborative</a:t>
            </a:r>
            <a:endParaRPr lang="en-US" sz="3700" dirty="0"/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r>
              <a:rPr lang="en-US" sz="4300" b="1" dirty="0"/>
              <a:t>Region 3: </a:t>
            </a:r>
            <a:r>
              <a:rPr lang="en-US" sz="4300" dirty="0"/>
              <a:t>Mecklenburg, Halifax, Danville</a:t>
            </a:r>
            <a:r>
              <a:rPr lang="en-US" sz="4300" i="0" dirty="0">
                <a:effectLst/>
              </a:rPr>
              <a:t> </a:t>
            </a:r>
            <a:endParaRPr lang="en-US" sz="4300" dirty="0"/>
          </a:p>
          <a:p>
            <a:r>
              <a:rPr lang="en-US" sz="4300" dirty="0">
                <a:solidFill>
                  <a:srgbClr val="C00000"/>
                </a:solidFill>
              </a:rPr>
              <a:t>In progress </a:t>
            </a:r>
          </a:p>
          <a:p>
            <a:pPr marL="0" indent="0">
              <a:buNone/>
            </a:pPr>
            <a:endParaRPr lang="en-US" sz="43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4300" b="1" dirty="0"/>
              <a:t>Region 4: </a:t>
            </a:r>
            <a:r>
              <a:rPr lang="en-US" sz="4300" dirty="0"/>
              <a:t>Richmond, Chesterfield, Dinwiddie</a:t>
            </a:r>
          </a:p>
          <a:p>
            <a:r>
              <a:rPr lang="en-US" sz="4300" b="1" dirty="0"/>
              <a:t>Sean Walden, </a:t>
            </a:r>
            <a:r>
              <a:rPr lang="en-US" sz="4300" dirty="0"/>
              <a:t>V-TOP Coordinator, RVA Collab</a:t>
            </a:r>
          </a:p>
          <a:p>
            <a:pPr marL="342900" lvl="1" indent="0">
              <a:buNone/>
            </a:pPr>
            <a:r>
              <a:rPr lang="en-US" sz="4300" dirty="0">
                <a:hlinkClick r:id="rId4"/>
              </a:rPr>
              <a:t>swalden2@vcu.edu</a:t>
            </a:r>
            <a:r>
              <a:rPr lang="en-US" sz="4300" dirty="0"/>
              <a:t> </a:t>
            </a:r>
          </a:p>
          <a:p>
            <a:r>
              <a:rPr lang="en-US" sz="4300" b="1" dirty="0"/>
              <a:t>Salisa Nolan, </a:t>
            </a:r>
            <a:r>
              <a:rPr lang="en-US" sz="4300" dirty="0"/>
              <a:t>Program Manager, RVA NOW</a:t>
            </a:r>
          </a:p>
          <a:p>
            <a:pPr marL="342900" lvl="1" indent="0">
              <a:buNone/>
            </a:pPr>
            <a:r>
              <a:rPr lang="en-US" sz="4300" dirty="0">
                <a:hlinkClick r:id="rId5"/>
              </a:rPr>
              <a:t>salisa.nolan@chamberrva.com</a:t>
            </a:r>
            <a:r>
              <a:rPr lang="en-US" sz="4300" dirty="0"/>
              <a:t>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342900" lvl="1" indent="0">
              <a:lnSpc>
                <a:spcPct val="100000"/>
              </a:lnSpc>
              <a:buNone/>
            </a:pPr>
            <a:endParaRPr lang="en-US" sz="2500" b="1" dirty="0">
              <a:solidFill>
                <a:schemeClr val="accent4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08653-08AC-E012-2433-C74A78FE5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8080" y="1485383"/>
            <a:ext cx="4127616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2400" b="1" dirty="0">
              <a:solidFill>
                <a:srgbClr val="10B27A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10B27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6B6B8-0CA7-018C-B43D-4C0DF856FBD8}"/>
              </a:ext>
            </a:extLst>
          </p:cNvPr>
          <p:cNvSpPr txBox="1"/>
          <p:nvPr/>
        </p:nvSpPr>
        <p:spPr>
          <a:xfrm>
            <a:off x="4572000" y="1586051"/>
            <a:ext cx="445035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1" dirty="0"/>
              <a:t>Region 5: </a:t>
            </a:r>
            <a:r>
              <a:rPr lang="en-US" sz="1400" dirty="0"/>
              <a:t>Chesapeake, Norfolk, Virginia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ODU </a:t>
            </a:r>
            <a:r>
              <a:rPr lang="en-US" sz="1400" dirty="0"/>
              <a:t>– </a:t>
            </a:r>
            <a:r>
              <a:rPr lang="en-US" sz="1400" b="1" dirty="0"/>
              <a:t>Michelle Simmons, </a:t>
            </a:r>
            <a:r>
              <a:rPr lang="en-US" sz="1400" dirty="0"/>
              <a:t>Project Manager</a:t>
            </a:r>
            <a:r>
              <a:rPr lang="en-US" sz="1300" dirty="0"/>
              <a:t> </a:t>
            </a:r>
            <a:r>
              <a:rPr lang="en-US" sz="1200" dirty="0">
                <a:hlinkClick r:id="rId6"/>
              </a:rPr>
              <a:t>mysimmon@odu.edu</a:t>
            </a:r>
            <a:r>
              <a:rPr lang="en-US" sz="1200" dirty="0"/>
              <a:t> </a:t>
            </a:r>
            <a:r>
              <a:rPr lang="en-US" sz="1200" dirty="0">
                <a:hlinkClick r:id="rId7"/>
              </a:rPr>
              <a:t>757 Regional Internship Collaborative</a:t>
            </a:r>
            <a:r>
              <a:rPr lang="en-US" sz="1200" b="1" dirty="0"/>
              <a:t> </a:t>
            </a:r>
            <a:endParaRPr lang="en-US" sz="12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400" b="1" dirty="0"/>
              <a:t>Region 6:</a:t>
            </a:r>
            <a:r>
              <a:rPr lang="en-US" sz="1400" b="0" i="0" dirty="0">
                <a:effectLst/>
              </a:rPr>
              <a:t> Fredericksburg, Middle Peninsula, Northern Neck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UMW</a:t>
            </a:r>
            <a:r>
              <a:rPr lang="en-US" sz="1400" dirty="0"/>
              <a:t> – </a:t>
            </a:r>
            <a:r>
              <a:rPr lang="en-US" sz="1400" dirty="0">
                <a:solidFill>
                  <a:srgbClr val="C00000"/>
                </a:solidFill>
              </a:rPr>
              <a:t>Recently awarded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Region 7</a:t>
            </a:r>
            <a:r>
              <a:rPr lang="en-US" sz="1400" dirty="0"/>
              <a:t>: </a:t>
            </a:r>
            <a:r>
              <a:rPr lang="en-US" sz="1400" b="0" i="0" dirty="0">
                <a:effectLst/>
              </a:rPr>
              <a:t>Alexandria, Arlington County, Fairfax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NOVA</a:t>
            </a:r>
            <a:r>
              <a:rPr lang="en-US" sz="1400" dirty="0"/>
              <a:t> – </a:t>
            </a:r>
            <a:r>
              <a:rPr lang="en-US" sz="1400" dirty="0">
                <a:solidFill>
                  <a:srgbClr val="C00000"/>
                </a:solidFill>
              </a:rPr>
              <a:t>Recently awarded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Region 8: </a:t>
            </a:r>
            <a:r>
              <a:rPr lang="en-US" sz="1400" b="0" i="0" dirty="0">
                <a:effectLst/>
              </a:rPr>
              <a:t>Buena Vista, Harrisonburg, Shenandoah 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JMU</a:t>
            </a:r>
            <a:r>
              <a:rPr lang="en-US" sz="1400" dirty="0"/>
              <a:t> – </a:t>
            </a:r>
            <a:r>
              <a:rPr lang="en-US" sz="1400" dirty="0">
                <a:solidFill>
                  <a:srgbClr val="C00000"/>
                </a:solidFill>
              </a:rPr>
              <a:t>Recently awarded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Region 9: </a:t>
            </a:r>
            <a:r>
              <a:rPr lang="en-US" sz="1400" dirty="0"/>
              <a:t>Culpeper, Rappahannock, Charlottesville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UVA - Maeve </a:t>
            </a:r>
            <a:r>
              <a:rPr lang="en-US" sz="1400" b="1" dirty="0" err="1"/>
              <a:t>Konouck</a:t>
            </a:r>
            <a:r>
              <a:rPr lang="en-US" sz="1400" b="1" dirty="0"/>
              <a:t>, </a:t>
            </a:r>
            <a:r>
              <a:rPr lang="en-US" sz="1400" dirty="0"/>
              <a:t>V-TOP Project Coordinator   </a:t>
            </a:r>
          </a:p>
          <a:p>
            <a:pPr lvl="1"/>
            <a:r>
              <a:rPr lang="en-US" sz="1400" dirty="0">
                <a:hlinkClick r:id="rId8"/>
              </a:rPr>
              <a:t>mek4ea@virginia.edu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8CC3B-B139-F75B-A024-D43A67C273A3}"/>
              </a:ext>
            </a:extLst>
          </p:cNvPr>
          <p:cNvSpPr txBox="1"/>
          <p:nvPr/>
        </p:nvSpPr>
        <p:spPr>
          <a:xfrm>
            <a:off x="2898921" y="5597356"/>
            <a:ext cx="313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9"/>
              </a:rPr>
              <a:t>V-TOP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7490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1559-E352-4322-900F-D1CEDB61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4"/>
                </a:solidFill>
              </a:rPr>
              <a:t>V-TOP Regional Collaboratives</a:t>
            </a:r>
            <a:r>
              <a:rPr lang="en-US" sz="44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41F8-BE8B-4D44-80A0-4737A0BBD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949" y="1455818"/>
            <a:ext cx="4034171" cy="4410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0B27A"/>
                </a:solidFill>
              </a:rPr>
              <a:t>Regional Collaborative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10B27A"/>
                </a:solidFill>
              </a:rPr>
              <a:t>Concept: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Funds one or two people who are responsible for thinking every day about how to:</a:t>
            </a:r>
          </a:p>
          <a:p>
            <a:r>
              <a:rPr lang="en-US" dirty="0">
                <a:solidFill>
                  <a:schemeClr val="accent4"/>
                </a:solidFill>
              </a:rPr>
              <a:t>Identify and link existing work-based learning activities</a:t>
            </a:r>
          </a:p>
          <a:p>
            <a:r>
              <a:rPr lang="en-US" dirty="0">
                <a:solidFill>
                  <a:schemeClr val="accent4"/>
                </a:solidFill>
              </a:rPr>
              <a:t>Present those opportunities to employers</a:t>
            </a:r>
          </a:p>
          <a:p>
            <a:r>
              <a:rPr lang="en-US" dirty="0">
                <a:solidFill>
                  <a:schemeClr val="accent4"/>
                </a:solidFill>
              </a:rPr>
              <a:t>Support employers</a:t>
            </a:r>
          </a:p>
          <a:p>
            <a:r>
              <a:rPr lang="en-US" dirty="0">
                <a:solidFill>
                  <a:schemeClr val="accent4"/>
                </a:solidFill>
              </a:rPr>
              <a:t>Support students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342900" lvl="1" indent="0">
              <a:lnSpc>
                <a:spcPct val="100000"/>
              </a:lnSpc>
              <a:buNone/>
            </a:pPr>
            <a:endParaRPr lang="en-US" sz="2500" b="1" dirty="0">
              <a:solidFill>
                <a:schemeClr val="accent4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08653-08AC-E012-2433-C74A78FE5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8080" y="1485383"/>
            <a:ext cx="41276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solidFill>
                <a:srgbClr val="10B27A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10B27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6B6B8-0CA7-018C-B43D-4C0DF856FBD8}"/>
              </a:ext>
            </a:extLst>
          </p:cNvPr>
          <p:cNvSpPr txBox="1"/>
          <p:nvPr/>
        </p:nvSpPr>
        <p:spPr>
          <a:xfrm>
            <a:off x="4572000" y="1485383"/>
            <a:ext cx="4450359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10B27A"/>
                </a:solidFill>
              </a:rPr>
              <a:t>Required Partners</a:t>
            </a:r>
          </a:p>
          <a:p>
            <a:r>
              <a:rPr lang="en-US" sz="2100" b="1" dirty="0">
                <a:solidFill>
                  <a:srgbClr val="10B27A"/>
                </a:solidFill>
              </a:rPr>
              <a:t>Model: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/>
                </a:solidFill>
              </a:rPr>
              <a:t>GO VA regions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PK-12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Public and private colleges and universities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Regional chambers of commerce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Economic development partnerships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Industry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Employers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Other relevant organizations which will vary by region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8CC3B-B139-F75B-A024-D43A67C273A3}"/>
              </a:ext>
            </a:extLst>
          </p:cNvPr>
          <p:cNvSpPr txBox="1"/>
          <p:nvPr/>
        </p:nvSpPr>
        <p:spPr>
          <a:xfrm>
            <a:off x="2898921" y="5597356"/>
            <a:ext cx="313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V-TOP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9023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Virginia T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DEF"/>
      </a:accent1>
      <a:accent2>
        <a:srgbClr val="18B16E"/>
      </a:accent2>
      <a:accent3>
        <a:srgbClr val="3AB54A"/>
      </a:accent3>
      <a:accent4>
        <a:srgbClr val="505153"/>
      </a:accent4>
      <a:accent5>
        <a:srgbClr val="10B27A"/>
      </a:accent5>
      <a:accent6>
        <a:srgbClr val="FFFFFF"/>
      </a:accent6>
      <a:hlink>
        <a:srgbClr val="18B16E"/>
      </a:hlink>
      <a:folHlink>
        <a:srgbClr val="00ADE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44469</TotalTime>
  <Words>1668</Words>
  <Application>Microsoft Office PowerPoint</Application>
  <PresentationFormat>On-screen Show (4:3)</PresentationFormat>
  <Paragraphs>192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Office Theme</vt:lpstr>
      <vt:lpstr>Cover Slide</vt:lpstr>
      <vt:lpstr>Agenda </vt:lpstr>
      <vt:lpstr>Virginia Talent + Opportunity Partnership</vt:lpstr>
      <vt:lpstr> Virginia Talent + Opportunity Partnership: Connecting Students to Work-Based Learning Statewide   </vt:lpstr>
      <vt:lpstr> Virginia Talent + Opportunity Partnership: Connecting Students to Work-Based Learning Statewide   </vt:lpstr>
      <vt:lpstr> Virginia Talent + Opportunity Partnership </vt:lpstr>
      <vt:lpstr> Virginia Talent + Opportunity Partnership  TOP State for Talent </vt:lpstr>
      <vt:lpstr>V-TOP Regional Collaboratives Resources at the State Level are Directed to the Regions </vt:lpstr>
      <vt:lpstr>V-TOP Regional Collaboratives </vt:lpstr>
      <vt:lpstr>Virginia Talent + Opportunity Partnership Resources</vt:lpstr>
      <vt:lpstr>Virginia Talent + Opportunity Partnership Resources to Support Students</vt:lpstr>
      <vt:lpstr>Virginia Talent + Opportunity Partnership Resources to Support Students </vt:lpstr>
      <vt:lpstr>Virginia Talent + Opportunity Partnership Resources to Support Employers</vt:lpstr>
      <vt:lpstr> Virginia Talent + Opportunity Partnership Resources to Support Employers </vt:lpstr>
      <vt:lpstr> Virginia Talent + Opportunity Partnership Resources to Support Employers </vt:lpstr>
      <vt:lpstr>Virginia Talent + Opportunity Partnership Resources to Support Institutions </vt:lpstr>
      <vt:lpstr>Virginia Talent + Opportunity Partnership Resources to Support Institutions </vt:lpstr>
      <vt:lpstr>Virginia Talent + Opportunity Partnership Measuring Success </vt:lpstr>
      <vt:lpstr>How to Get Involved + Stay Connected to V-TOP</vt:lpstr>
      <vt:lpstr>Contact Information </vt:lpstr>
    </vt:vector>
  </TitlesOfParts>
  <Company>State Council of Higher Education for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Talent + Opportunity Partnership Overview</dc:title>
  <dc:creator>SCHEV</dc:creator>
  <cp:lastModifiedBy>Bazemore, Alisha (SCHEV)</cp:lastModifiedBy>
  <cp:revision>197</cp:revision>
  <dcterms:created xsi:type="dcterms:W3CDTF">2021-02-23T16:24:34Z</dcterms:created>
  <dcterms:modified xsi:type="dcterms:W3CDTF">2023-05-12T16:11:16Z</dcterms:modified>
</cp:coreProperties>
</file>