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2"/>
  </p:notesMasterIdLst>
  <p:sldIdLst>
    <p:sldId id="268" r:id="rId5"/>
    <p:sldId id="271" r:id="rId6"/>
    <p:sldId id="277" r:id="rId7"/>
    <p:sldId id="278" r:id="rId8"/>
    <p:sldId id="279" r:id="rId9"/>
    <p:sldId id="27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CB519-268F-6093-575C-9B7F26462A00}" v="195" dt="2024-03-12T13:18:28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76FF-F5B4-4D45-8779-9F0F455743E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FBCA-4BE8-4FB5-91BD-69C6AC6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0ADF3C0-B1FB-42DC-B478-AF84C3CE5C3C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58D-CE36-42FB-A681-D4975774D88C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E26B-855B-4DB6-BFA6-A35E4D51FCF3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D5F4-8AF8-46B9-B655-FECF27EF63FD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408-9C27-42D0-A3E3-2484768A8F22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C33F-8D7B-46CC-9F59-1A17976147CE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13A-523B-4CD2-9C8B-D457F28F4ABD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48E7-81A7-49BE-B31E-01672C55CDBE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A03C-BA82-4F79-A730-B582D55F1D51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FC7-A8BD-4D51-8A8C-57C129BB2ED5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B8F2-452F-47BB-A0B0-A22052EA7BBF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A4FA73F-E3AE-4666-833E-DAC3CC7447FA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pmanrackaway.com" TargetMode="External"/><Relationship Id="rId2" Type="http://schemas.openxmlformats.org/officeDocument/2006/relationships/hyperlink" Target="mailto:crackaway@Radford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ages of a book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802" y="1086901"/>
            <a:ext cx="3935262" cy="4041648"/>
          </a:xfrm>
        </p:spPr>
        <p:txBody>
          <a:bodyPr>
            <a:noAutofit/>
          </a:bodyPr>
          <a:lstStyle/>
          <a:p>
            <a:r>
              <a:rPr lang="en-US" sz="4800" dirty="0"/>
              <a:t>Designing More Intentional Civic </a:t>
            </a:r>
            <a:r>
              <a:rPr lang="en-US" sz="4800" dirty="0" err="1"/>
              <a:t>EngagementThrough</a:t>
            </a:r>
            <a:r>
              <a:rPr lang="en-US" sz="4800" dirty="0"/>
              <a:t>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979" y="5321461"/>
            <a:ext cx="3940857" cy="7753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Civic Incomes Project at Radford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F76F-0775-4CF0-A927-E7B25856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88" y="153557"/>
            <a:ext cx="9692640" cy="1325562"/>
          </a:xfrm>
        </p:spPr>
        <p:txBody>
          <a:bodyPr>
            <a:normAutofit/>
          </a:bodyPr>
          <a:lstStyle/>
          <a:p>
            <a:r>
              <a:rPr lang="en-US" sz="6000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A1EF-D0D0-4859-9867-02B8FB63F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CE programming assumes all students are well-prepared </a:t>
            </a:r>
          </a:p>
          <a:p>
            <a:pPr lvl="1"/>
            <a:endParaRPr lang="en-US" sz="3600" spc="10" dirty="0">
              <a:solidFill>
                <a:srgbClr val="000000"/>
              </a:solidFill>
            </a:endParaRPr>
          </a:p>
          <a:p>
            <a:pPr lvl="1"/>
            <a:r>
              <a:rPr lang="en-US" sz="3600" spc="10" dirty="0">
                <a:solidFill>
                  <a:srgbClr val="000000"/>
                </a:solidFill>
              </a:rPr>
              <a:t>Varying levels of knowledge and skills at entry</a:t>
            </a:r>
            <a:endParaRPr lang="en-US" sz="3600" dirty="0">
              <a:solidFill>
                <a:srgbClr val="000000"/>
              </a:solidFill>
            </a:endParaRPr>
          </a:p>
          <a:p>
            <a:pPr lvl="1"/>
            <a:endParaRPr lang="en-US" sz="3600" spc="10" dirty="0">
              <a:solidFill>
                <a:srgbClr val="000000"/>
              </a:solidFill>
            </a:endParaRPr>
          </a:p>
          <a:p>
            <a:pPr lvl="1"/>
            <a:r>
              <a:rPr lang="en-US" sz="3600" spc="10" dirty="0">
                <a:solidFill>
                  <a:srgbClr val="000000"/>
                </a:solidFill>
              </a:rPr>
              <a:t>Can lead to bad outcomes</a:t>
            </a:r>
            <a:endParaRPr lang="en-US" sz="3600" dirty="0"/>
          </a:p>
          <a:p>
            <a:pPr lvl="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7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788D-3B5B-2630-E42F-84CE0D13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024" y="529735"/>
            <a:ext cx="9692640" cy="824427"/>
          </a:xfrm>
        </p:spPr>
        <p:txBody>
          <a:bodyPr>
            <a:noAutofit/>
          </a:bodyPr>
          <a:lstStyle/>
          <a:p>
            <a:r>
              <a:rPr lang="en-US" sz="5400" dirty="0"/>
              <a:t>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F689-0072-3962-5218-5090DE97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17" y="2330370"/>
            <a:ext cx="8595360" cy="3637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262626"/>
                </a:solidFill>
                <a:ea typeface="+mn-lt"/>
                <a:cs typeface="+mn-lt"/>
              </a:rPr>
              <a:t>“With what skill level does a student enter their undergraduate experience?”</a:t>
            </a:r>
            <a:endParaRPr lang="en-US" sz="4000">
              <a:latin typeface="Century Schoolbook"/>
              <a:cs typeface="Arial"/>
            </a:endParaRPr>
          </a:p>
          <a:p>
            <a:pPr lvl="1">
              <a:buFont typeface="Wingdings 2" pitchFamily="34" charset="0"/>
              <a:buChar char=""/>
            </a:pPr>
            <a:endParaRPr lang="en-US" sz="32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Font typeface="Wingdings 2" pitchFamily="34" charset="0"/>
              <a:buChar char=""/>
            </a:pPr>
            <a:r>
              <a:rPr lang="en-US" sz="3200" dirty="0">
                <a:solidFill>
                  <a:srgbClr val="000000"/>
                </a:solidFill>
                <a:ea typeface="+mn-lt"/>
                <a:cs typeface="+mn-lt"/>
              </a:rPr>
              <a:t>How to better align engagement opportunities with students’ abilities?</a:t>
            </a:r>
            <a:endParaRPr lang="en-US" sz="320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72625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64A6-E61F-055E-C8AF-2DC08B38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4" y="153557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262626"/>
                </a:solidFill>
                <a:latin typeface="Century Schoolbook"/>
                <a:cs typeface="Arial"/>
              </a:rPr>
              <a:t>The Goal</a:t>
            </a:r>
            <a:endParaRPr lang="en-US" sz="5400" dirty="0">
              <a:latin typeface="Century School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B3A5C-83EB-1EFB-1158-1F4E14D4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31357"/>
            <a:ext cx="8595360" cy="3984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400" spc="0" dirty="0">
                <a:solidFill>
                  <a:srgbClr val="262626"/>
                </a:solidFill>
                <a:latin typeface="Century Schoolbook"/>
                <a:cs typeface="Arial"/>
              </a:rPr>
              <a:t>Identify students' skills levels at beginning of college career</a:t>
            </a:r>
            <a:endParaRPr lang="en-US" sz="3400" spc="0">
              <a:solidFill>
                <a:srgbClr val="262626"/>
              </a:solidFill>
              <a:latin typeface="Century Schoolbook"/>
              <a:cs typeface="Arial"/>
            </a:endParaRPr>
          </a:p>
          <a:p>
            <a:pPr lvl="4">
              <a:buFont typeface="'Wingdings 2',Sans-Serif" pitchFamily="18" charset="2"/>
              <a:buChar char=""/>
            </a:pPr>
            <a:endParaRPr lang="en-US" sz="3000" spc="0" dirty="0">
              <a:solidFill>
                <a:srgbClr val="262626"/>
              </a:solidFill>
              <a:latin typeface="Century Schoolbook"/>
              <a:cs typeface="Arial"/>
            </a:endParaRPr>
          </a:p>
          <a:p>
            <a:r>
              <a:rPr lang="en-US" sz="3400" spc="0" dirty="0">
                <a:solidFill>
                  <a:srgbClr val="262626"/>
                </a:solidFill>
                <a:latin typeface="Century Schoolbook"/>
                <a:cs typeface="Arial"/>
              </a:rPr>
              <a:t>Empowers educators to</a:t>
            </a:r>
            <a:endParaRPr lang="en-US" sz="3400" spc="0">
              <a:solidFill>
                <a:srgbClr val="262626"/>
              </a:solidFill>
              <a:latin typeface="Century Schoolbook"/>
              <a:cs typeface="Arial"/>
            </a:endParaRPr>
          </a:p>
          <a:p>
            <a:pPr lvl="1">
              <a:buFont typeface="'Wingdings 2',Sans-Serif" pitchFamily="34" charset="0"/>
              <a:buChar char=""/>
            </a:pPr>
            <a:r>
              <a:rPr lang="en-US" sz="3200" dirty="0">
                <a:solidFill>
                  <a:srgbClr val="262626"/>
                </a:solidFill>
                <a:latin typeface="Century Schoolbook"/>
                <a:cs typeface="Arial"/>
              </a:rPr>
              <a:t>Create more intentional CE programming</a:t>
            </a:r>
            <a:endParaRPr lang="en-US" sz="3200">
              <a:latin typeface="Century Schoolbook"/>
              <a:cs typeface="Arial"/>
            </a:endParaRPr>
          </a:p>
          <a:p>
            <a:pPr lvl="1">
              <a:buFont typeface="'Wingdings 2',Sans-Serif" pitchFamily="34" charset="0"/>
              <a:buChar char=""/>
            </a:pPr>
            <a:r>
              <a:rPr lang="en-US" sz="3200" dirty="0">
                <a:solidFill>
                  <a:srgbClr val="262626"/>
                </a:solidFill>
                <a:latin typeface="Century Schoolbook"/>
                <a:cs typeface="Arial"/>
              </a:rPr>
              <a:t>Inform curricular development</a:t>
            </a:r>
            <a:endParaRPr lang="en-US" sz="3200">
              <a:latin typeface="Century Schoolbook"/>
              <a:cs typeface="Arial"/>
            </a:endParaRPr>
          </a:p>
          <a:p>
            <a:pPr lvl="1">
              <a:buFont typeface="'Wingdings 2',Sans-Serif" pitchFamily="34" charset="0"/>
              <a:buChar char=""/>
            </a:pPr>
            <a:r>
              <a:rPr lang="en-US" sz="3200" dirty="0">
                <a:solidFill>
                  <a:srgbClr val="262626"/>
                </a:solidFill>
                <a:latin typeface="Century Schoolbook"/>
                <a:cs typeface="Arial"/>
              </a:rPr>
              <a:t>Show growth</a:t>
            </a:r>
            <a:endParaRPr lang="en-US" sz="3200" dirty="0">
              <a:latin typeface="Century Schoolboo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80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B3BA-75CD-7FDA-4A02-33DB0969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48" y="269304"/>
            <a:ext cx="9692640" cy="1036195"/>
          </a:xfrm>
        </p:spPr>
        <p:txBody>
          <a:bodyPr>
            <a:normAutofit/>
          </a:bodyPr>
          <a:lstStyle/>
          <a:p>
            <a:r>
              <a:rPr lang="en-US" sz="5400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C798-5173-C28F-0C45-2B9F83136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80" y="1500851"/>
            <a:ext cx="8595360" cy="4351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>
                <a:solidFill>
                  <a:srgbClr val="262626"/>
                </a:solidFill>
                <a:latin typeface="Century Schoolbook"/>
                <a:cs typeface="Arial"/>
              </a:rPr>
              <a:t>Students take the assessment at UNIV 101</a:t>
            </a:r>
            <a:endParaRPr lang="en-US" sz="3000"/>
          </a:p>
          <a:p>
            <a:pPr lvl="3">
              <a:buFont typeface="Arial" pitchFamily="18" charset="2"/>
              <a:buChar char="•"/>
            </a:pPr>
            <a:endParaRPr lang="en-US" sz="2600" dirty="0">
              <a:solidFill>
                <a:srgbClr val="262626"/>
              </a:solidFill>
              <a:latin typeface="Century Schoolbook"/>
              <a:cs typeface="Arial"/>
            </a:endParaRPr>
          </a:p>
          <a:p>
            <a:r>
              <a:rPr lang="en-US" sz="3000" dirty="0">
                <a:solidFill>
                  <a:srgbClr val="262626"/>
                </a:solidFill>
                <a:latin typeface="Century Schoolbook"/>
                <a:cs typeface="Arial"/>
              </a:rPr>
              <a:t>Follow-up survey</a:t>
            </a:r>
            <a:endParaRPr lang="en-US" sz="3000" spc="0" dirty="0">
              <a:latin typeface="Century Schoolbook"/>
              <a:cs typeface="Arial"/>
            </a:endParaRPr>
          </a:p>
          <a:p>
            <a:pPr lvl="2">
              <a:buFont typeface="Wingdings 2" pitchFamily="34" charset="0"/>
              <a:buChar char=""/>
            </a:pPr>
            <a:r>
              <a:rPr lang="en-US" sz="2400" dirty="0">
                <a:solidFill>
                  <a:srgbClr val="262626"/>
                </a:solidFill>
                <a:latin typeface="Century Schoolbook"/>
                <a:cs typeface="Arial"/>
              </a:rPr>
              <a:t>End of sophomore year</a:t>
            </a:r>
            <a:endParaRPr lang="en-US" sz="2400">
              <a:latin typeface="Century Schoolbook"/>
              <a:cs typeface="Arial"/>
            </a:endParaRPr>
          </a:p>
          <a:p>
            <a:pPr lvl="2">
              <a:buFont typeface="Wingdings 2" pitchFamily="34" charset="0"/>
              <a:buChar char=""/>
            </a:pPr>
            <a:r>
              <a:rPr lang="en-US" sz="2400" dirty="0">
                <a:solidFill>
                  <a:srgbClr val="262626"/>
                </a:solidFill>
                <a:latin typeface="Century Schoolbook"/>
                <a:cs typeface="Arial"/>
              </a:rPr>
              <a:t>At graduation</a:t>
            </a:r>
            <a:endParaRPr lang="en-US" sz="2400">
              <a:latin typeface="Century Schoolbook"/>
              <a:cs typeface="Arial"/>
            </a:endParaRPr>
          </a:p>
          <a:p>
            <a:pPr lvl="1"/>
            <a:endParaRPr lang="en-US" sz="2800" dirty="0">
              <a:solidFill>
                <a:srgbClr val="262626"/>
              </a:solidFill>
              <a:latin typeface="Century Schoolbook"/>
              <a:cs typeface="Arial"/>
            </a:endParaRPr>
          </a:p>
          <a:p>
            <a:r>
              <a:rPr lang="en-US" sz="3000" dirty="0">
                <a:solidFill>
                  <a:srgbClr val="262626"/>
                </a:solidFill>
                <a:latin typeface="Century Schoolbook"/>
                <a:cs typeface="Arial"/>
              </a:rPr>
              <a:t>Can be adapted to other skills and knowledge</a:t>
            </a:r>
            <a:endParaRPr lang="en-US" sz="3000" spc="0" dirty="0">
              <a:solidFill>
                <a:srgbClr val="262626"/>
              </a:solidFill>
              <a:latin typeface="Century Schoolbook"/>
              <a:cs typeface="Arial"/>
            </a:endParaRPr>
          </a:p>
          <a:p>
            <a:pPr lvl="2">
              <a:buFont typeface="Wingdings 2" pitchFamily="34" charset="0"/>
              <a:buChar char=""/>
            </a:pPr>
            <a:r>
              <a:rPr lang="en-US" sz="2400" dirty="0">
                <a:latin typeface="Century Schoolbook"/>
                <a:cs typeface="Arial"/>
              </a:rPr>
              <a:t>Written communication</a:t>
            </a:r>
          </a:p>
          <a:p>
            <a:pPr lvl="2">
              <a:buFont typeface="Wingdings 2" pitchFamily="34" charset="0"/>
              <a:buChar char=""/>
            </a:pPr>
            <a:r>
              <a:rPr lang="en-US" sz="2400" dirty="0">
                <a:latin typeface="Century Schoolbook"/>
                <a:cs typeface="Arial"/>
              </a:rPr>
              <a:t>Critical thinking</a:t>
            </a:r>
          </a:p>
          <a:p>
            <a:pPr lvl="2">
              <a:buFont typeface="Wingdings 2" pitchFamily="34" charset="0"/>
              <a:buChar char=""/>
            </a:pPr>
            <a:r>
              <a:rPr lang="en-US" sz="2400" dirty="0">
                <a:latin typeface="Century Schoolbook"/>
                <a:cs typeface="Arial"/>
              </a:rPr>
              <a:t>Math skills</a:t>
            </a:r>
          </a:p>
        </p:txBody>
      </p:sp>
    </p:spTree>
    <p:extLst>
      <p:ext uri="{BB962C8B-B14F-4D97-AF65-F5344CB8AC3E}">
        <p14:creationId xmlns:p14="http://schemas.microsoft.com/office/powerpoint/2010/main" val="416472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B31F-BD24-0890-BE50-2ABBEE7A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4" y="446053"/>
            <a:ext cx="9692640" cy="6084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Instrument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EF40E-A4F2-A5DE-C318-02117E2BD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455" y="266792"/>
            <a:ext cx="5910104" cy="6341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5ACAB-FC46-2B76-8CBB-F96DB69CBE18}"/>
              </a:ext>
            </a:extLst>
          </p:cNvPr>
          <p:cNvSpPr txBox="1"/>
          <p:nvPr/>
        </p:nvSpPr>
        <p:spPr>
          <a:xfrm>
            <a:off x="401032" y="1502112"/>
            <a:ext cx="4762499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Total of 22 questions</a:t>
            </a:r>
          </a:p>
          <a:p>
            <a:pPr lvl="2"/>
            <a:r>
              <a:rPr lang="en-US" sz="2800" dirty="0"/>
              <a:t> </a:t>
            </a:r>
            <a:r>
              <a:rPr lang="en-US" sz="2800"/>
              <a:t> 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Measures orientations, skills, and values </a:t>
            </a:r>
            <a:r>
              <a:rPr lang="en-US" sz="2400" dirty="0"/>
              <a:t> 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Personal goals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Views of citizen involvement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Political efficacy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News consumption and media literacy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Duties of a citizen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Political socialization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674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9485-20E0-40EA-B709-944155BC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76" y="105329"/>
            <a:ext cx="9692640" cy="10651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F685-F873-4AF5-84CE-D6DC2938D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/>
              <a:t>Chapman Rackaway</a:t>
            </a:r>
          </a:p>
          <a:p>
            <a:pPr algn="ctr"/>
            <a:r>
              <a:rPr lang="en-US" sz="2800" dirty="0"/>
              <a:t>Professor and Chair, Department of Political Science</a:t>
            </a:r>
          </a:p>
          <a:p>
            <a:pPr algn="ctr"/>
            <a:r>
              <a:rPr lang="en-US" sz="2800" dirty="0"/>
              <a:t>Radford University</a:t>
            </a:r>
          </a:p>
          <a:p>
            <a:pPr algn="ctr"/>
            <a:r>
              <a:rPr lang="en-US" sz="2800" dirty="0"/>
              <a:t>Voice: 540-831-6602</a:t>
            </a:r>
          </a:p>
          <a:p>
            <a:pPr algn="ctr"/>
            <a:r>
              <a:rPr lang="en-US" sz="2800" dirty="0"/>
              <a:t>Email: </a:t>
            </a:r>
            <a:r>
              <a:rPr lang="en-US" sz="2800" dirty="0">
                <a:hlinkClick r:id="rId2"/>
              </a:rPr>
              <a:t>crackaway@Radford.edu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Portfolio: </a:t>
            </a:r>
            <a:r>
              <a:rPr lang="en-US" sz="2800" dirty="0">
                <a:hlinkClick r:id="rId3"/>
              </a:rPr>
              <a:t>www.chapmanrackaway.com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366947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F1BC104103D488EEFE977B119D3F6" ma:contentTypeVersion="18" ma:contentTypeDescription="Create a new document." ma:contentTypeScope="" ma:versionID="5d5024506fe927fb2cb3f2648c29e383">
  <xsd:schema xmlns:xsd="http://www.w3.org/2001/XMLSchema" xmlns:xs="http://www.w3.org/2001/XMLSchema" xmlns:p="http://schemas.microsoft.com/office/2006/metadata/properties" xmlns:ns3="af7c16d5-8a36-4910-8462-7ccdcf8621c2" xmlns:ns4="8ed35079-6873-4528-bfd9-7354404d4db6" targetNamespace="http://schemas.microsoft.com/office/2006/metadata/properties" ma:root="true" ma:fieldsID="338fd110cf8e0c01e5bd24eb170cb2aa" ns3:_="" ns4:_="">
    <xsd:import namespace="af7c16d5-8a36-4910-8462-7ccdcf8621c2"/>
    <xsd:import namespace="8ed35079-6873-4528-bfd9-7354404d4d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c16d5-8a36-4910-8462-7ccdcf862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35079-6873-4528-bfd9-7354404d4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f7c16d5-8a36-4910-8462-7ccdcf8621c2" xsi:nil="true"/>
    <_activity xmlns="af7c16d5-8a36-4910-8462-7ccdcf8621c2" xsi:nil="true"/>
  </documentManagement>
</p:properties>
</file>

<file path=customXml/itemProps1.xml><?xml version="1.0" encoding="utf-8"?>
<ds:datastoreItem xmlns:ds="http://schemas.openxmlformats.org/officeDocument/2006/customXml" ds:itemID="{2E7E7281-00AD-4832-B0BC-BC8C0E18F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c16d5-8a36-4910-8462-7ccdcf8621c2"/>
    <ds:schemaRef ds:uri="8ed35079-6873-4528-bfd9-7354404d4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C17B96-44E1-4D27-8275-49488FA5EBD9}">
  <ds:schemaRefs>
    <ds:schemaRef ds:uri="http://schemas.microsoft.com/office/2006/documentManagement/types"/>
    <ds:schemaRef ds:uri="http://schemas.microsoft.com/office/infopath/2007/PartnerControls"/>
    <ds:schemaRef ds:uri="8ed35079-6873-4528-bfd9-7354404d4db6"/>
    <ds:schemaRef ds:uri="http://purl.org/dc/elements/1.1/"/>
    <ds:schemaRef ds:uri="http://schemas.microsoft.com/office/2006/metadata/properties"/>
    <ds:schemaRef ds:uri="af7c16d5-8a36-4910-8462-7ccdcf8621c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 design</Template>
  <TotalTime>0</TotalTime>
  <Words>347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View</vt:lpstr>
      <vt:lpstr>Designing More Intentional Civic EngagementThrough Assessment</vt:lpstr>
      <vt:lpstr>The Issue</vt:lpstr>
      <vt:lpstr>The Question</vt:lpstr>
      <vt:lpstr>The Goal</vt:lpstr>
      <vt:lpstr>The Plan</vt:lpstr>
      <vt:lpstr>The Instrument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More Intentional Civic EngagementThrough Assessment</dc:title>
  <dc:creator/>
  <cp:lastModifiedBy/>
  <cp:revision>195</cp:revision>
  <dcterms:created xsi:type="dcterms:W3CDTF">2024-02-14T15:44:39Z</dcterms:created>
  <dcterms:modified xsi:type="dcterms:W3CDTF">2024-03-12T13:18:32Z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0x010100D36F1BC104103D488EEFE977B119D3F6</vt:lpwstr>
  </property>
</Properties>
</file>