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26"/>
  </p:notesMasterIdLst>
  <p:sldIdLst>
    <p:sldId id="272" r:id="rId4"/>
    <p:sldId id="305" r:id="rId5"/>
    <p:sldId id="294" r:id="rId6"/>
    <p:sldId id="340" r:id="rId7"/>
    <p:sldId id="341" r:id="rId8"/>
    <p:sldId id="344" r:id="rId9"/>
    <p:sldId id="342" r:id="rId10"/>
    <p:sldId id="258" r:id="rId11"/>
    <p:sldId id="259" r:id="rId12"/>
    <p:sldId id="260" r:id="rId13"/>
    <p:sldId id="261" r:id="rId14"/>
    <p:sldId id="311" r:id="rId15"/>
    <p:sldId id="263" r:id="rId16"/>
    <p:sldId id="264" r:id="rId17"/>
    <p:sldId id="309" r:id="rId18"/>
    <p:sldId id="268" r:id="rId19"/>
    <p:sldId id="269" r:id="rId20"/>
    <p:sldId id="270" r:id="rId21"/>
    <p:sldId id="271" r:id="rId22"/>
    <p:sldId id="266" r:id="rId23"/>
    <p:sldId id="289" r:id="rId24"/>
    <p:sldId id="3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A44"/>
    <a:srgbClr val="EE5340"/>
    <a:srgbClr val="F4C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sorterViewPr>
    <p:cViewPr varScale="1">
      <p:scale>
        <a:sx n="100" d="100"/>
        <a:sy n="100" d="100"/>
      </p:scale>
      <p:origin x="0" y="-70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E:\CGEP\Marketing%20and%20Outreach\Web%20Site\Google%20Analytics%20Mapp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latin typeface="Avenir Next LT Pro" panose="020B0504020202020204" pitchFamily="34" charset="0"/>
              </a:rPr>
              <a:t>Enrollments by</a:t>
            </a:r>
            <a:r>
              <a:rPr lang="en-US" sz="1800" baseline="0" dirty="0">
                <a:latin typeface="Avenir Next LT Pro" panose="020B0504020202020204" pitchFamily="34" charset="0"/>
              </a:rPr>
              <a:t> Ethnicity 2022-2023 </a:t>
            </a:r>
            <a:endParaRPr lang="en-US" sz="1800" dirty="0">
              <a:latin typeface="Avenir Next LT Pro" panose="020B05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Demographics!$A$7</c:f>
              <c:strCache>
                <c:ptCount val="1"/>
                <c:pt idx="0">
                  <c:v>Students</c:v>
                </c:pt>
              </c:strCache>
            </c:strRef>
          </c:tx>
          <c:spPr>
            <a:solidFill>
              <a:srgbClr val="202A44"/>
            </a:solidFill>
            <a:ln>
              <a:noFill/>
            </a:ln>
            <a:effectLst/>
          </c:spPr>
          <c:invertIfNegative val="0"/>
          <c:cat>
            <c:strRef>
              <c:f>Demographics!$B$6:$H$6</c:f>
              <c:strCache>
                <c:ptCount val="7"/>
                <c:pt idx="0">
                  <c:v>Hispanic</c:v>
                </c:pt>
                <c:pt idx="1">
                  <c:v>Black</c:v>
                </c:pt>
                <c:pt idx="2">
                  <c:v>White</c:v>
                </c:pt>
                <c:pt idx="3">
                  <c:v>Native American</c:v>
                </c:pt>
                <c:pt idx="4">
                  <c:v>Asian</c:v>
                </c:pt>
                <c:pt idx="5">
                  <c:v>Pacific Islander</c:v>
                </c:pt>
                <c:pt idx="6">
                  <c:v>Multiracial</c:v>
                </c:pt>
              </c:strCache>
            </c:strRef>
          </c:cat>
          <c:val>
            <c:numRef>
              <c:f>Demographics!$B$7:$H$7</c:f>
              <c:numCache>
                <c:formatCode>0.0%</c:formatCode>
                <c:ptCount val="7"/>
                <c:pt idx="0">
                  <c:v>0.11355311355311355</c:v>
                </c:pt>
                <c:pt idx="1">
                  <c:v>0.13186813186813187</c:v>
                </c:pt>
                <c:pt idx="2">
                  <c:v>0.60989010989010994</c:v>
                </c:pt>
                <c:pt idx="3">
                  <c:v>0</c:v>
                </c:pt>
                <c:pt idx="4">
                  <c:v>6.5934065934065936E-2</c:v>
                </c:pt>
                <c:pt idx="5">
                  <c:v>5.4945054945054949E-3</c:v>
                </c:pt>
                <c:pt idx="6">
                  <c:v>3.8461538461538464E-2</c:v>
                </c:pt>
              </c:numCache>
            </c:numRef>
          </c:val>
          <c:extLst>
            <c:ext xmlns:c16="http://schemas.microsoft.com/office/drawing/2014/chart" uri="{C3380CC4-5D6E-409C-BE32-E72D297353CC}">
              <c16:uniqueId val="{00000000-1CD2-4518-A192-B4C833925297}"/>
            </c:ext>
          </c:extLst>
        </c:ser>
        <c:ser>
          <c:idx val="1"/>
          <c:order val="1"/>
          <c:tx>
            <c:strRef>
              <c:f>Demographics!$A$8</c:f>
              <c:strCache>
                <c:ptCount val="1"/>
                <c:pt idx="0">
                  <c:v>Virginia</c:v>
                </c:pt>
              </c:strCache>
            </c:strRef>
          </c:tx>
          <c:spPr>
            <a:solidFill>
              <a:srgbClr val="F4CD4E"/>
            </a:solidFill>
            <a:ln>
              <a:noFill/>
            </a:ln>
            <a:effectLst/>
          </c:spPr>
          <c:invertIfNegative val="0"/>
          <c:cat>
            <c:strRef>
              <c:f>Demographics!$B$6:$H$6</c:f>
              <c:strCache>
                <c:ptCount val="7"/>
                <c:pt idx="0">
                  <c:v>Hispanic</c:v>
                </c:pt>
                <c:pt idx="1">
                  <c:v>Black</c:v>
                </c:pt>
                <c:pt idx="2">
                  <c:v>White</c:v>
                </c:pt>
                <c:pt idx="3">
                  <c:v>Native American</c:v>
                </c:pt>
                <c:pt idx="4">
                  <c:v>Asian</c:v>
                </c:pt>
                <c:pt idx="5">
                  <c:v>Pacific Islander</c:v>
                </c:pt>
                <c:pt idx="6">
                  <c:v>Multiracial</c:v>
                </c:pt>
              </c:strCache>
            </c:strRef>
          </c:cat>
          <c:val>
            <c:numRef>
              <c:f>Demographics!$B$8:$H$8</c:f>
              <c:numCache>
                <c:formatCode>0.0%</c:formatCode>
                <c:ptCount val="7"/>
                <c:pt idx="0">
                  <c:v>0.105</c:v>
                </c:pt>
                <c:pt idx="1">
                  <c:v>0.2</c:v>
                </c:pt>
                <c:pt idx="2">
                  <c:v>0.59799999999999998</c:v>
                </c:pt>
                <c:pt idx="3">
                  <c:v>6.0000000000000001E-3</c:v>
                </c:pt>
                <c:pt idx="4">
                  <c:v>7.2999999999999995E-2</c:v>
                </c:pt>
                <c:pt idx="5">
                  <c:v>1E-3</c:v>
                </c:pt>
                <c:pt idx="6">
                  <c:v>3.4000000000000002E-2</c:v>
                </c:pt>
              </c:numCache>
            </c:numRef>
          </c:val>
          <c:extLst>
            <c:ext xmlns:c16="http://schemas.microsoft.com/office/drawing/2014/chart" uri="{C3380CC4-5D6E-409C-BE32-E72D297353CC}">
              <c16:uniqueId val="{00000001-1CD2-4518-A192-B4C833925297}"/>
            </c:ext>
          </c:extLst>
        </c:ser>
        <c:dLbls>
          <c:showLegendKey val="0"/>
          <c:showVal val="0"/>
          <c:showCatName val="0"/>
          <c:showSerName val="0"/>
          <c:showPercent val="0"/>
          <c:showBubbleSize val="0"/>
        </c:dLbls>
        <c:gapWidth val="219"/>
        <c:overlap val="-27"/>
        <c:axId val="818145960"/>
        <c:axId val="818145240"/>
      </c:barChart>
      <c:catAx>
        <c:axId val="81814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8145240"/>
        <c:crosses val="autoZero"/>
        <c:auto val="1"/>
        <c:lblAlgn val="ctr"/>
        <c:lblOffset val="100"/>
        <c:noMultiLvlLbl val="0"/>
      </c:catAx>
      <c:valAx>
        <c:axId val="818145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814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Avenir Next LT Pro" panose="020B0504020202020204" pitchFamily="34" charset="0"/>
              </a:rPr>
              <a:t>Online Graduate Engineering Masters Degrees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202A44"/>
            </a:solidFill>
            <a:ln>
              <a:noFill/>
            </a:ln>
            <a:effectLst/>
          </c:spPr>
          <c:invertIfNegative val="0"/>
          <c:dPt>
            <c:idx val="1"/>
            <c:invertIfNegative val="0"/>
            <c:bubble3D val="0"/>
            <c:spPr>
              <a:solidFill>
                <a:srgbClr val="F4CD4E"/>
              </a:solidFill>
              <a:ln>
                <a:noFill/>
              </a:ln>
              <a:effectLst/>
            </c:spPr>
            <c:extLst>
              <c:ext xmlns:c16="http://schemas.microsoft.com/office/drawing/2014/chart" uri="{C3380CC4-5D6E-409C-BE32-E72D297353CC}">
                <c16:uniqueId val="{00000001-B9FB-4CB6-830E-363209B23381}"/>
              </c:ext>
            </c:extLst>
          </c:dPt>
          <c:trendline>
            <c:spPr>
              <a:ln w="41275" cap="rnd">
                <a:solidFill>
                  <a:srgbClr val="EE5340"/>
                </a:solidFill>
                <a:prstDash val="sysDot"/>
                <a:tailEnd type="stealth"/>
              </a:ln>
              <a:effectLst/>
            </c:spPr>
            <c:trendlineType val="exp"/>
            <c:dispRSqr val="0"/>
            <c:dispEq val="0"/>
          </c:trendline>
          <c:cat>
            <c:strRef>
              <c:f>Graduates!$B$23:$D$23</c:f>
              <c:strCache>
                <c:ptCount val="3"/>
                <c:pt idx="0">
                  <c:v>AY 2017-2018</c:v>
                </c:pt>
                <c:pt idx="1">
                  <c:v>AY 2021-2022</c:v>
                </c:pt>
                <c:pt idx="2">
                  <c:v>AY 2022-2023</c:v>
                </c:pt>
              </c:strCache>
            </c:strRef>
          </c:cat>
          <c:val>
            <c:numRef>
              <c:f>Graduates!$B$24:$D$24</c:f>
              <c:numCache>
                <c:formatCode>General</c:formatCode>
                <c:ptCount val="3"/>
                <c:pt idx="0">
                  <c:v>98</c:v>
                </c:pt>
                <c:pt idx="1">
                  <c:v>106</c:v>
                </c:pt>
                <c:pt idx="2">
                  <c:v>183</c:v>
                </c:pt>
              </c:numCache>
            </c:numRef>
          </c:val>
          <c:extLst>
            <c:ext xmlns:c16="http://schemas.microsoft.com/office/drawing/2014/chart" uri="{C3380CC4-5D6E-409C-BE32-E72D297353CC}">
              <c16:uniqueId val="{00000002-B9FB-4CB6-830E-363209B23381}"/>
            </c:ext>
          </c:extLst>
        </c:ser>
        <c:dLbls>
          <c:showLegendKey val="0"/>
          <c:showVal val="0"/>
          <c:showCatName val="0"/>
          <c:showSerName val="0"/>
          <c:showPercent val="0"/>
          <c:showBubbleSize val="0"/>
        </c:dLbls>
        <c:gapWidth val="219"/>
        <c:overlap val="-27"/>
        <c:axId val="607268872"/>
        <c:axId val="607267072"/>
      </c:barChart>
      <c:catAx>
        <c:axId val="60726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67072"/>
        <c:crosses val="autoZero"/>
        <c:auto val="1"/>
        <c:lblAlgn val="ctr"/>
        <c:lblOffset val="100"/>
        <c:noMultiLvlLbl val="0"/>
      </c:catAx>
      <c:valAx>
        <c:axId val="6072670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68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latin typeface="Avenir Next LT Pro" panose="020B0504020202020204" pitchFamily="34" charset="0"/>
              </a:rPr>
              <a:t>Enrollments by 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percentStacked"/>
        <c:varyColors val="0"/>
        <c:ser>
          <c:idx val="0"/>
          <c:order val="0"/>
          <c:tx>
            <c:strRef>
              <c:f>Demographics!$A$2</c:f>
              <c:strCache>
                <c:ptCount val="1"/>
                <c:pt idx="0">
                  <c:v>Male</c:v>
                </c:pt>
              </c:strCache>
            </c:strRef>
          </c:tx>
          <c:spPr>
            <a:solidFill>
              <a:srgbClr val="202A4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Demographics!$B$1:$D$1</c:f>
              <c:strCache>
                <c:ptCount val="3"/>
                <c:pt idx="0">
                  <c:v>AY2020-2021</c:v>
                </c:pt>
                <c:pt idx="1">
                  <c:v>AY2021-2022</c:v>
                </c:pt>
                <c:pt idx="2">
                  <c:v>AY 2022-2023</c:v>
                </c:pt>
              </c:strCache>
            </c:strRef>
          </c:cat>
          <c:val>
            <c:numRef>
              <c:f>Demographics!$B$2:$D$2</c:f>
              <c:numCache>
                <c:formatCode>General</c:formatCode>
                <c:ptCount val="3"/>
                <c:pt idx="0">
                  <c:v>478</c:v>
                </c:pt>
                <c:pt idx="1">
                  <c:v>510</c:v>
                </c:pt>
                <c:pt idx="2">
                  <c:v>652</c:v>
                </c:pt>
              </c:numCache>
            </c:numRef>
          </c:val>
          <c:extLst>
            <c:ext xmlns:c16="http://schemas.microsoft.com/office/drawing/2014/chart" uri="{C3380CC4-5D6E-409C-BE32-E72D297353CC}">
              <c16:uniqueId val="{00000000-8A03-4E88-B0DC-40A0CE0DE529}"/>
            </c:ext>
          </c:extLst>
        </c:ser>
        <c:ser>
          <c:idx val="1"/>
          <c:order val="1"/>
          <c:tx>
            <c:strRef>
              <c:f>Demographics!$A$3</c:f>
              <c:strCache>
                <c:ptCount val="1"/>
                <c:pt idx="0">
                  <c:v>Female</c:v>
                </c:pt>
              </c:strCache>
            </c:strRef>
          </c:tx>
          <c:spPr>
            <a:solidFill>
              <a:srgbClr val="F4CD4E"/>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Demographics!$B$1:$D$1</c:f>
              <c:strCache>
                <c:ptCount val="3"/>
                <c:pt idx="0">
                  <c:v>AY2020-2021</c:v>
                </c:pt>
                <c:pt idx="1">
                  <c:v>AY2021-2022</c:v>
                </c:pt>
                <c:pt idx="2">
                  <c:v>AY 2022-2023</c:v>
                </c:pt>
              </c:strCache>
            </c:strRef>
          </c:cat>
          <c:val>
            <c:numRef>
              <c:f>Demographics!$B$3:$D$3</c:f>
              <c:numCache>
                <c:formatCode>General</c:formatCode>
                <c:ptCount val="3"/>
                <c:pt idx="0">
                  <c:v>151</c:v>
                </c:pt>
                <c:pt idx="1">
                  <c:v>170</c:v>
                </c:pt>
                <c:pt idx="2">
                  <c:v>256</c:v>
                </c:pt>
              </c:numCache>
            </c:numRef>
          </c:val>
          <c:extLst>
            <c:ext xmlns:c16="http://schemas.microsoft.com/office/drawing/2014/chart" uri="{C3380CC4-5D6E-409C-BE32-E72D297353CC}">
              <c16:uniqueId val="{00000001-8A03-4E88-B0DC-40A0CE0DE529}"/>
            </c:ext>
          </c:extLst>
        </c:ser>
        <c:ser>
          <c:idx val="2"/>
          <c:order val="2"/>
          <c:tx>
            <c:strRef>
              <c:f>Demographics!$A$4</c:f>
              <c:strCache>
                <c:ptCount val="1"/>
                <c:pt idx="0">
                  <c:v>Other</c:v>
                </c:pt>
              </c:strCache>
            </c:strRef>
          </c:tx>
          <c:spPr>
            <a:solidFill>
              <a:schemeClr val="accent3"/>
            </a:solidFill>
            <a:ln>
              <a:noFill/>
            </a:ln>
            <a:effectLst/>
          </c:spPr>
          <c:cat>
            <c:strRef>
              <c:f>Demographics!$B$1:$D$1</c:f>
              <c:strCache>
                <c:ptCount val="3"/>
                <c:pt idx="0">
                  <c:v>AY2020-2021</c:v>
                </c:pt>
                <c:pt idx="1">
                  <c:v>AY2021-2022</c:v>
                </c:pt>
                <c:pt idx="2">
                  <c:v>AY 2022-2023</c:v>
                </c:pt>
              </c:strCache>
            </c:strRef>
          </c:cat>
          <c:val>
            <c:numRef>
              <c:f>Demographics!$B$4:$D$4</c:f>
              <c:numCache>
                <c:formatCode>General</c:formatCode>
                <c:ptCount val="3"/>
                <c:pt idx="0">
                  <c:v>0</c:v>
                </c:pt>
                <c:pt idx="1">
                  <c:v>0</c:v>
                </c:pt>
                <c:pt idx="2">
                  <c:v>0</c:v>
                </c:pt>
              </c:numCache>
            </c:numRef>
          </c:val>
          <c:extLst>
            <c:ext xmlns:c16="http://schemas.microsoft.com/office/drawing/2014/chart" uri="{C3380CC4-5D6E-409C-BE32-E72D297353CC}">
              <c16:uniqueId val="{00000002-8A03-4E88-B0DC-40A0CE0DE529}"/>
            </c:ext>
          </c:extLst>
        </c:ser>
        <c:dLbls>
          <c:showLegendKey val="0"/>
          <c:showVal val="0"/>
          <c:showCatName val="0"/>
          <c:showSerName val="0"/>
          <c:showPercent val="0"/>
          <c:showBubbleSize val="0"/>
        </c:dLbls>
        <c:axId val="382132256"/>
        <c:axId val="382134416"/>
      </c:areaChart>
      <c:catAx>
        <c:axId val="382132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134416"/>
        <c:crosses val="autoZero"/>
        <c:auto val="1"/>
        <c:lblAlgn val="ctr"/>
        <c:lblOffset val="100"/>
        <c:noMultiLvlLbl val="0"/>
      </c:catAx>
      <c:valAx>
        <c:axId val="38213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1322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latin typeface="Avenir Next LT Pro" panose="020B0504020202020204" pitchFamily="34" charset="0"/>
              </a:rPr>
              <a:t>Median 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Demographics!$H$12</c:f>
              <c:strCache>
                <c:ptCount val="1"/>
                <c:pt idx="0">
                  <c:v>Median Age</c:v>
                </c:pt>
              </c:strCache>
            </c:strRef>
          </c:tx>
          <c:spPr>
            <a:solidFill>
              <a:schemeClr val="accent1"/>
            </a:solidFill>
            <a:ln>
              <a:noFill/>
            </a:ln>
            <a:effectLst/>
          </c:spPr>
          <c:invertIfNegative val="0"/>
          <c:dPt>
            <c:idx val="0"/>
            <c:invertIfNegative val="0"/>
            <c:bubble3D val="0"/>
            <c:spPr>
              <a:solidFill>
                <a:srgbClr val="202A44"/>
              </a:solidFill>
              <a:ln>
                <a:noFill/>
              </a:ln>
              <a:effectLst/>
            </c:spPr>
            <c:extLst>
              <c:ext xmlns:c16="http://schemas.microsoft.com/office/drawing/2014/chart" uri="{C3380CC4-5D6E-409C-BE32-E72D297353CC}">
                <c16:uniqueId val="{00000001-6D9D-4D67-85FF-0A23C0B39412}"/>
              </c:ext>
            </c:extLst>
          </c:dPt>
          <c:dPt>
            <c:idx val="1"/>
            <c:invertIfNegative val="0"/>
            <c:bubble3D val="0"/>
            <c:spPr>
              <a:solidFill>
                <a:srgbClr val="202A44"/>
              </a:solidFill>
              <a:ln>
                <a:noFill/>
              </a:ln>
              <a:effectLst/>
            </c:spPr>
            <c:extLst>
              <c:ext xmlns:c16="http://schemas.microsoft.com/office/drawing/2014/chart" uri="{C3380CC4-5D6E-409C-BE32-E72D297353CC}">
                <c16:uniqueId val="{00000003-6D9D-4D67-85FF-0A23C0B39412}"/>
              </c:ext>
            </c:extLst>
          </c:dPt>
          <c:dPt>
            <c:idx val="2"/>
            <c:invertIfNegative val="0"/>
            <c:bubble3D val="0"/>
            <c:spPr>
              <a:solidFill>
                <a:srgbClr val="202A44"/>
              </a:solidFill>
              <a:ln>
                <a:noFill/>
              </a:ln>
              <a:effectLst/>
            </c:spPr>
            <c:extLst>
              <c:ext xmlns:c16="http://schemas.microsoft.com/office/drawing/2014/chart" uri="{C3380CC4-5D6E-409C-BE32-E72D297353CC}">
                <c16:uniqueId val="{00000005-6D9D-4D67-85FF-0A23C0B39412}"/>
              </c:ext>
            </c:extLst>
          </c:dPt>
          <c:cat>
            <c:strRef>
              <c:f>Demographics!$G$13:$G$15</c:f>
              <c:strCache>
                <c:ptCount val="3"/>
                <c:pt idx="0">
                  <c:v>AY 2020-2021</c:v>
                </c:pt>
                <c:pt idx="1">
                  <c:v>AY 2021-2022</c:v>
                </c:pt>
                <c:pt idx="2">
                  <c:v>AY 2022-2023</c:v>
                </c:pt>
              </c:strCache>
            </c:strRef>
          </c:cat>
          <c:val>
            <c:numRef>
              <c:f>Demographics!$H$13:$H$15</c:f>
              <c:numCache>
                <c:formatCode>General</c:formatCode>
                <c:ptCount val="3"/>
                <c:pt idx="0">
                  <c:v>30.305785123966942</c:v>
                </c:pt>
                <c:pt idx="1">
                  <c:v>29.516806722689076</c:v>
                </c:pt>
                <c:pt idx="2">
                  <c:v>30.217765042979941</c:v>
                </c:pt>
              </c:numCache>
            </c:numRef>
          </c:val>
          <c:extLst>
            <c:ext xmlns:c16="http://schemas.microsoft.com/office/drawing/2014/chart" uri="{C3380CC4-5D6E-409C-BE32-E72D297353CC}">
              <c16:uniqueId val="{00000006-6D9D-4D67-85FF-0A23C0B39412}"/>
            </c:ext>
          </c:extLst>
        </c:ser>
        <c:dLbls>
          <c:showLegendKey val="0"/>
          <c:showVal val="0"/>
          <c:showCatName val="0"/>
          <c:showSerName val="0"/>
          <c:showPercent val="0"/>
          <c:showBubbleSize val="0"/>
        </c:dLbls>
        <c:gapWidth val="150"/>
        <c:axId val="512046704"/>
        <c:axId val="512050664"/>
      </c:barChart>
      <c:catAx>
        <c:axId val="51204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050664"/>
        <c:crosses val="autoZero"/>
        <c:auto val="1"/>
        <c:lblAlgn val="ctr"/>
        <c:lblOffset val="100"/>
        <c:noMultiLvlLbl val="0"/>
      </c:catAx>
      <c:valAx>
        <c:axId val="5120506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204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latin typeface="Avenir Next LT Pro" panose="020B0504020202020204" pitchFamily="34" charset="0"/>
              </a:rPr>
              <a:t>Mean # Years Work Experience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202A44"/>
            </a:solidFill>
            <a:ln>
              <a:noFill/>
            </a:ln>
            <a:effectLst/>
          </c:spPr>
          <c:invertIfNegative val="0"/>
          <c:dPt>
            <c:idx val="0"/>
            <c:invertIfNegative val="0"/>
            <c:bubble3D val="0"/>
            <c:spPr>
              <a:solidFill>
                <a:srgbClr val="F4CD4E"/>
              </a:solidFill>
              <a:ln>
                <a:noFill/>
              </a:ln>
              <a:effectLst/>
            </c:spPr>
            <c:extLst>
              <c:ext xmlns:c16="http://schemas.microsoft.com/office/drawing/2014/chart" uri="{C3380CC4-5D6E-409C-BE32-E72D297353CC}">
                <c16:uniqueId val="{00000002-78EA-4AD4-B0C1-DC38BF03B246}"/>
              </c:ext>
            </c:extLst>
          </c:dPt>
          <c:dPt>
            <c:idx val="1"/>
            <c:invertIfNegative val="0"/>
            <c:bubble3D val="0"/>
            <c:spPr>
              <a:solidFill>
                <a:srgbClr val="F4CD4E"/>
              </a:solidFill>
              <a:ln>
                <a:noFill/>
              </a:ln>
              <a:effectLst/>
            </c:spPr>
            <c:extLst>
              <c:ext xmlns:c16="http://schemas.microsoft.com/office/drawing/2014/chart" uri="{C3380CC4-5D6E-409C-BE32-E72D297353CC}">
                <c16:uniqueId val="{00000001-6781-4A76-BBC0-67903CB475AC}"/>
              </c:ext>
            </c:extLst>
          </c:dPt>
          <c:dPt>
            <c:idx val="2"/>
            <c:invertIfNegative val="0"/>
            <c:bubble3D val="0"/>
            <c:spPr>
              <a:solidFill>
                <a:srgbClr val="F4CD4E"/>
              </a:solidFill>
              <a:ln>
                <a:noFill/>
              </a:ln>
              <a:effectLst/>
            </c:spPr>
            <c:extLst>
              <c:ext xmlns:c16="http://schemas.microsoft.com/office/drawing/2014/chart" uri="{C3380CC4-5D6E-409C-BE32-E72D297353CC}">
                <c16:uniqueId val="{00000003-78EA-4AD4-B0C1-DC38BF03B246}"/>
              </c:ext>
            </c:extLst>
          </c:dPt>
          <c:cat>
            <c:strRef>
              <c:f>Demographics!$G$31:$G$33</c:f>
              <c:strCache>
                <c:ptCount val="3"/>
                <c:pt idx="0">
                  <c:v>AY 2020-2021</c:v>
                </c:pt>
                <c:pt idx="1">
                  <c:v>AY 2021-2022</c:v>
                </c:pt>
                <c:pt idx="2">
                  <c:v>AY 2022-2023</c:v>
                </c:pt>
              </c:strCache>
            </c:strRef>
          </c:cat>
          <c:val>
            <c:numRef>
              <c:f>Demographics!$H$31:$H$33</c:f>
              <c:numCache>
                <c:formatCode>General</c:formatCode>
                <c:ptCount val="3"/>
                <c:pt idx="0">
                  <c:v>5.8154205607476639</c:v>
                </c:pt>
                <c:pt idx="1">
                  <c:v>4.0412772585669776</c:v>
                </c:pt>
                <c:pt idx="2">
                  <c:v>4.0670731707317076</c:v>
                </c:pt>
              </c:numCache>
            </c:numRef>
          </c:val>
          <c:extLst>
            <c:ext xmlns:c16="http://schemas.microsoft.com/office/drawing/2014/chart" uri="{C3380CC4-5D6E-409C-BE32-E72D297353CC}">
              <c16:uniqueId val="{00000002-6781-4A76-BBC0-67903CB475AC}"/>
            </c:ext>
          </c:extLst>
        </c:ser>
        <c:dLbls>
          <c:showLegendKey val="0"/>
          <c:showVal val="0"/>
          <c:showCatName val="0"/>
          <c:showSerName val="0"/>
          <c:showPercent val="0"/>
          <c:showBubbleSize val="0"/>
        </c:dLbls>
        <c:gapWidth val="219"/>
        <c:overlap val="-27"/>
        <c:axId val="722195840"/>
        <c:axId val="722201960"/>
      </c:barChart>
      <c:catAx>
        <c:axId val="72219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2201960"/>
        <c:crosses val="autoZero"/>
        <c:auto val="1"/>
        <c:lblAlgn val="ctr"/>
        <c:lblOffset val="100"/>
        <c:noMultiLvlLbl val="0"/>
      </c:catAx>
      <c:valAx>
        <c:axId val="722201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2219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latin typeface="Avenir Next LT Pro" panose="020B0504020202020204" pitchFamily="34" charset="0"/>
              </a:rPr>
              <a:t>Online</a:t>
            </a:r>
            <a:r>
              <a:rPr lang="en-US" sz="1600" baseline="0">
                <a:latin typeface="Avenir Next LT Pro" panose="020B0504020202020204" pitchFamily="34" charset="0"/>
              </a:rPr>
              <a:t> Graduate Engineering</a:t>
            </a:r>
            <a:r>
              <a:rPr lang="en-US" sz="1600">
                <a:latin typeface="Avenir Next LT Pro" panose="020B0504020202020204" pitchFamily="34" charset="0"/>
              </a:rPr>
              <a:t> Enrollments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02A44"/>
              </a:solidFill>
              <a:ln>
                <a:noFill/>
              </a:ln>
              <a:effectLst/>
            </c:spPr>
            <c:extLst>
              <c:ext xmlns:c16="http://schemas.microsoft.com/office/drawing/2014/chart" uri="{C3380CC4-5D6E-409C-BE32-E72D297353CC}">
                <c16:uniqueId val="{00000001-D554-4990-96A8-BC675198E101}"/>
              </c:ext>
            </c:extLst>
          </c:dPt>
          <c:dPt>
            <c:idx val="1"/>
            <c:invertIfNegative val="0"/>
            <c:bubble3D val="0"/>
            <c:spPr>
              <a:solidFill>
                <a:srgbClr val="F4CD4E"/>
              </a:solidFill>
              <a:ln>
                <a:noFill/>
              </a:ln>
              <a:effectLst/>
            </c:spPr>
            <c:extLst>
              <c:ext xmlns:c16="http://schemas.microsoft.com/office/drawing/2014/chart" uri="{C3380CC4-5D6E-409C-BE32-E72D297353CC}">
                <c16:uniqueId val="{00000003-D554-4990-96A8-BC675198E101}"/>
              </c:ext>
            </c:extLst>
          </c:dPt>
          <c:dPt>
            <c:idx val="2"/>
            <c:invertIfNegative val="0"/>
            <c:bubble3D val="0"/>
            <c:spPr>
              <a:solidFill>
                <a:srgbClr val="202A44"/>
              </a:solidFill>
              <a:ln>
                <a:noFill/>
              </a:ln>
              <a:effectLst/>
            </c:spPr>
            <c:extLst>
              <c:ext xmlns:c16="http://schemas.microsoft.com/office/drawing/2014/chart" uri="{C3380CC4-5D6E-409C-BE32-E72D297353CC}">
                <c16:uniqueId val="{00000005-D554-4990-96A8-BC675198E101}"/>
              </c:ext>
            </c:extLst>
          </c:dPt>
          <c:trendline>
            <c:spPr>
              <a:ln w="53975" cap="rnd" cmpd="dbl">
                <a:solidFill>
                  <a:srgbClr val="EE5340"/>
                </a:solidFill>
                <a:prstDash val="sysDot"/>
                <a:tailEnd type="stealth"/>
              </a:ln>
              <a:effectLst/>
            </c:spPr>
            <c:trendlineType val="linear"/>
            <c:dispRSqr val="0"/>
            <c:dispEq val="0"/>
          </c:trendline>
          <c:cat>
            <c:strRef>
              <c:f>Enrollments!$A$26:$A$28</c:f>
              <c:strCache>
                <c:ptCount val="3"/>
                <c:pt idx="0">
                  <c:v>AY 2020-2021</c:v>
                </c:pt>
                <c:pt idx="1">
                  <c:v>AY 2021-2022</c:v>
                </c:pt>
                <c:pt idx="2">
                  <c:v>AY 2022-2023</c:v>
                </c:pt>
              </c:strCache>
            </c:strRef>
          </c:cat>
          <c:val>
            <c:numRef>
              <c:f>Enrollments!$B$26:$B$28</c:f>
              <c:numCache>
                <c:formatCode>General</c:formatCode>
                <c:ptCount val="3"/>
                <c:pt idx="0">
                  <c:v>629</c:v>
                </c:pt>
                <c:pt idx="1">
                  <c:v>680</c:v>
                </c:pt>
                <c:pt idx="2">
                  <c:v>908</c:v>
                </c:pt>
              </c:numCache>
            </c:numRef>
          </c:val>
          <c:extLst>
            <c:ext xmlns:c16="http://schemas.microsoft.com/office/drawing/2014/chart" uri="{C3380CC4-5D6E-409C-BE32-E72D297353CC}">
              <c16:uniqueId val="{00000006-D554-4990-96A8-BC675198E101}"/>
            </c:ext>
          </c:extLst>
        </c:ser>
        <c:dLbls>
          <c:showLegendKey val="0"/>
          <c:showVal val="0"/>
          <c:showCatName val="0"/>
          <c:showSerName val="0"/>
          <c:showPercent val="0"/>
          <c:showBubbleSize val="0"/>
        </c:dLbls>
        <c:gapWidth val="219"/>
        <c:overlap val="-27"/>
        <c:axId val="623122552"/>
        <c:axId val="623127952"/>
      </c:barChart>
      <c:catAx>
        <c:axId val="62312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127952"/>
        <c:crosses val="autoZero"/>
        <c:auto val="1"/>
        <c:lblAlgn val="ctr"/>
        <c:lblOffset val="100"/>
        <c:noMultiLvlLbl val="0"/>
      </c:catAx>
      <c:valAx>
        <c:axId val="6231279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12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latin typeface="Avenir Next LT Pro" panose="020B0504020202020204" pitchFamily="34" charset="0"/>
              </a:rPr>
              <a:t>Online Graduate Engineering Courses Offered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202A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EE5340"/>
                </a:solidFill>
                <a:prstDash val="sysDot"/>
                <a:tailEnd type="stealth"/>
              </a:ln>
              <a:effectLst/>
            </c:spPr>
            <c:trendlineType val="exp"/>
            <c:dispRSqr val="0"/>
            <c:dispEq val="0"/>
          </c:trendline>
          <c:cat>
            <c:strRef>
              <c:f>'By Calendar Year'!$E$1:$E$5</c:f>
              <c:strCache>
                <c:ptCount val="5"/>
                <c:pt idx="0">
                  <c:v>2017-2018</c:v>
                </c:pt>
                <c:pt idx="1">
                  <c:v>2018-2019</c:v>
                </c:pt>
                <c:pt idx="2">
                  <c:v>2019-2020</c:v>
                </c:pt>
                <c:pt idx="3">
                  <c:v>2020-2021</c:v>
                </c:pt>
                <c:pt idx="4">
                  <c:v>2021-2022</c:v>
                </c:pt>
              </c:strCache>
            </c:strRef>
          </c:cat>
          <c:val>
            <c:numRef>
              <c:f>'By Calendar Year'!$F$1:$F$5</c:f>
              <c:numCache>
                <c:formatCode>General</c:formatCode>
                <c:ptCount val="5"/>
                <c:pt idx="0">
                  <c:v>184</c:v>
                </c:pt>
                <c:pt idx="1">
                  <c:v>263</c:v>
                </c:pt>
                <c:pt idx="2">
                  <c:v>371</c:v>
                </c:pt>
                <c:pt idx="3">
                  <c:v>678</c:v>
                </c:pt>
                <c:pt idx="4">
                  <c:v>833</c:v>
                </c:pt>
              </c:numCache>
            </c:numRef>
          </c:val>
          <c:extLst>
            <c:ext xmlns:c16="http://schemas.microsoft.com/office/drawing/2014/chart" uri="{C3380CC4-5D6E-409C-BE32-E72D297353CC}">
              <c16:uniqueId val="{00000000-3141-4AAC-B85A-3B85FB7860BB}"/>
            </c:ext>
          </c:extLst>
        </c:ser>
        <c:dLbls>
          <c:dLblPos val="inEnd"/>
          <c:showLegendKey val="0"/>
          <c:showVal val="1"/>
          <c:showCatName val="0"/>
          <c:showSerName val="0"/>
          <c:showPercent val="0"/>
          <c:showBubbleSize val="0"/>
        </c:dLbls>
        <c:gapWidth val="219"/>
        <c:overlap val="-27"/>
        <c:axId val="380992528"/>
        <c:axId val="380993840"/>
      </c:barChart>
      <c:catAx>
        <c:axId val="38099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993840"/>
        <c:crosses val="autoZero"/>
        <c:auto val="1"/>
        <c:lblAlgn val="ctr"/>
        <c:lblOffset val="100"/>
        <c:noMultiLvlLbl val="0"/>
      </c:catAx>
      <c:valAx>
        <c:axId val="380993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99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latin typeface="Avenir Next LT Pro" panose="020B0504020202020204" pitchFamily="34" charset="0"/>
              </a:rPr>
              <a:t>Percentage</a:t>
            </a:r>
            <a:r>
              <a:rPr lang="en-US" sz="1800" baseline="0" dirty="0">
                <a:latin typeface="Avenir Next LT Pro" panose="020B0504020202020204" pitchFamily="34" charset="0"/>
              </a:rPr>
              <a:t> of Students Supported by Industry</a:t>
            </a:r>
            <a:endParaRPr lang="en-US" sz="1800" dirty="0">
              <a:latin typeface="Avenir Next LT Pro" panose="020B05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rgbClr val="202A44"/>
              </a:solidFill>
              <a:ln w="9525">
                <a:solidFill>
                  <a:schemeClr val="accent1"/>
                </a:solidFill>
              </a:ln>
              <a:effectLst/>
            </c:spPr>
          </c:marker>
          <c:dPt>
            <c:idx val="1"/>
            <c:marker>
              <c:symbol val="circle"/>
              <c:size val="5"/>
              <c:spPr>
                <a:solidFill>
                  <a:srgbClr val="202A44"/>
                </a:solidFill>
                <a:ln w="9525">
                  <a:solidFill>
                    <a:srgbClr val="202A44"/>
                  </a:solidFill>
                </a:ln>
                <a:effectLst/>
              </c:spPr>
            </c:marker>
            <c:bubble3D val="0"/>
            <c:spPr>
              <a:ln w="28575" cap="rnd">
                <a:solidFill>
                  <a:srgbClr val="202A44"/>
                </a:solidFill>
                <a:round/>
              </a:ln>
              <a:effectLst/>
            </c:spPr>
            <c:extLst>
              <c:ext xmlns:c16="http://schemas.microsoft.com/office/drawing/2014/chart" uri="{C3380CC4-5D6E-409C-BE32-E72D297353CC}">
                <c16:uniqueId val="{00000001-E4E1-4869-97A1-4219418E96C9}"/>
              </c:ext>
            </c:extLst>
          </c:dPt>
          <c:dPt>
            <c:idx val="2"/>
            <c:marker>
              <c:symbol val="circle"/>
              <c:size val="5"/>
              <c:spPr>
                <a:solidFill>
                  <a:srgbClr val="202A44"/>
                </a:solidFill>
                <a:ln w="9525">
                  <a:solidFill>
                    <a:srgbClr val="202A44"/>
                  </a:solidFill>
                </a:ln>
                <a:effectLst/>
              </c:spPr>
            </c:marker>
            <c:bubble3D val="0"/>
            <c:spPr>
              <a:ln w="28575" cap="rnd">
                <a:solidFill>
                  <a:srgbClr val="202A44"/>
                </a:solidFill>
                <a:round/>
              </a:ln>
              <a:effectLst/>
            </c:spPr>
            <c:extLst>
              <c:ext xmlns:c16="http://schemas.microsoft.com/office/drawing/2014/chart" uri="{C3380CC4-5D6E-409C-BE32-E72D297353CC}">
                <c16:uniqueId val="{00000003-E4E1-4869-97A1-4219418E96C9}"/>
              </c:ext>
            </c:extLst>
          </c:dPt>
          <c:trendline>
            <c:spPr>
              <a:ln w="38100" cap="rnd">
                <a:solidFill>
                  <a:srgbClr val="EE5340"/>
                </a:solidFill>
                <a:prstDash val="sysDot"/>
                <a:tailEnd type="stealth"/>
              </a:ln>
              <a:effectLst/>
            </c:spPr>
            <c:trendlineType val="linear"/>
            <c:dispRSqr val="0"/>
            <c:dispEq val="0"/>
          </c:trendline>
          <c:cat>
            <c:strRef>
              <c:f>'Industry Support'!$H$3:$H$5</c:f>
              <c:strCache>
                <c:ptCount val="3"/>
                <c:pt idx="0">
                  <c:v>AY 2020-2021</c:v>
                </c:pt>
                <c:pt idx="1">
                  <c:v>AY 2021-2022</c:v>
                </c:pt>
                <c:pt idx="2">
                  <c:v>AY 2022-2023</c:v>
                </c:pt>
              </c:strCache>
            </c:strRef>
          </c:cat>
          <c:val>
            <c:numRef>
              <c:f>'Industry Support'!$I$3:$I$5</c:f>
              <c:numCache>
                <c:formatCode>0%</c:formatCode>
                <c:ptCount val="3"/>
                <c:pt idx="0">
                  <c:v>0.45020408163265313</c:v>
                </c:pt>
                <c:pt idx="1">
                  <c:v>0.3477777777777778</c:v>
                </c:pt>
                <c:pt idx="2">
                  <c:v>0.51727272727272733</c:v>
                </c:pt>
              </c:numCache>
            </c:numRef>
          </c:val>
          <c:smooth val="0"/>
          <c:extLst>
            <c:ext xmlns:c16="http://schemas.microsoft.com/office/drawing/2014/chart" uri="{C3380CC4-5D6E-409C-BE32-E72D297353CC}">
              <c16:uniqueId val="{00000004-E4E1-4869-97A1-4219418E96C9}"/>
            </c:ext>
          </c:extLst>
        </c:ser>
        <c:dLbls>
          <c:showLegendKey val="0"/>
          <c:showVal val="0"/>
          <c:showCatName val="0"/>
          <c:showSerName val="0"/>
          <c:showPercent val="0"/>
          <c:showBubbleSize val="0"/>
        </c:dLbls>
        <c:marker val="1"/>
        <c:smooth val="0"/>
        <c:axId val="727516392"/>
        <c:axId val="727514592"/>
      </c:lineChart>
      <c:catAx>
        <c:axId val="72751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27514592"/>
        <c:crosses val="autoZero"/>
        <c:auto val="1"/>
        <c:lblAlgn val="ctr"/>
        <c:lblOffset val="100"/>
        <c:noMultiLvlLbl val="0"/>
      </c:catAx>
      <c:valAx>
        <c:axId val="727514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7516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Overall Partnership Score (Quality Score of 50 = Expectations)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Growth!$B$1</c:f>
              <c:strCache>
                <c:ptCount val="1"/>
                <c:pt idx="0">
                  <c:v>Overall Quality</c:v>
                </c:pt>
              </c:strCache>
            </c:strRef>
          </c:tx>
          <c:spPr>
            <a:solidFill>
              <a:srgbClr val="F4CD4E"/>
            </a:solidFill>
            <a:ln>
              <a:noFill/>
            </a:ln>
            <a:effectLst/>
          </c:spPr>
          <c:invertIfNegative val="0"/>
          <c:dLbls>
            <c:dLbl>
              <c:idx val="0"/>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6A6-42CB-B649-6B0EB69197AD}"/>
                </c:ext>
              </c:extLst>
            </c:dLbl>
            <c:dLbl>
              <c:idx val="1"/>
              <c:layout>
                <c:manualLayout>
                  <c:x val="5.0925337632079971E-17"/>
                  <c:y val="1.3655172413793104E-2"/>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D6A6-42CB-B649-6B0EB69197A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Growth!$A$2:$A$4</c:f>
              <c:numCache>
                <c:formatCode>General</c:formatCode>
                <c:ptCount val="3"/>
                <c:pt idx="0">
                  <c:v>2022</c:v>
                </c:pt>
                <c:pt idx="1">
                  <c:v>2023</c:v>
                </c:pt>
                <c:pt idx="2">
                  <c:v>2024</c:v>
                </c:pt>
              </c:numCache>
            </c:numRef>
          </c:cat>
          <c:val>
            <c:numRef>
              <c:f>Growth!$B$2:$B$4</c:f>
              <c:numCache>
                <c:formatCode>General</c:formatCode>
                <c:ptCount val="3"/>
                <c:pt idx="0" formatCode="0.0">
                  <c:v>61.3</c:v>
                </c:pt>
                <c:pt idx="1">
                  <c:v>60</c:v>
                </c:pt>
              </c:numCache>
            </c:numRef>
          </c:val>
          <c:extLst>
            <c:ext xmlns:c16="http://schemas.microsoft.com/office/drawing/2014/chart" uri="{C3380CC4-5D6E-409C-BE32-E72D297353CC}">
              <c16:uniqueId val="{00000002-D6A6-42CB-B649-6B0EB69197AD}"/>
            </c:ext>
          </c:extLst>
        </c:ser>
        <c:ser>
          <c:idx val="1"/>
          <c:order val="1"/>
          <c:tx>
            <c:strRef>
              <c:f>Growth!$C$1</c:f>
              <c:strCache>
                <c:ptCount val="1"/>
                <c:pt idx="0">
                  <c:v>Total #</c:v>
                </c:pt>
              </c:strCache>
            </c:strRef>
          </c:tx>
          <c:spPr>
            <a:solidFill>
              <a:srgbClr val="202A4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Growth!$A$2:$A$4</c:f>
              <c:numCache>
                <c:formatCode>General</c:formatCode>
                <c:ptCount val="3"/>
                <c:pt idx="0">
                  <c:v>2022</c:v>
                </c:pt>
                <c:pt idx="1">
                  <c:v>2023</c:v>
                </c:pt>
                <c:pt idx="2">
                  <c:v>2024</c:v>
                </c:pt>
              </c:numCache>
            </c:numRef>
          </c:cat>
          <c:val>
            <c:numRef>
              <c:f>Growth!$C$2:$C$4</c:f>
              <c:numCache>
                <c:formatCode>General</c:formatCode>
                <c:ptCount val="3"/>
                <c:pt idx="0">
                  <c:v>25</c:v>
                </c:pt>
                <c:pt idx="1">
                  <c:v>28</c:v>
                </c:pt>
              </c:numCache>
            </c:numRef>
          </c:val>
          <c:extLst>
            <c:ext xmlns:c16="http://schemas.microsoft.com/office/drawing/2014/chart" uri="{C3380CC4-5D6E-409C-BE32-E72D297353CC}">
              <c16:uniqueId val="{00000003-D6A6-42CB-B649-6B0EB69197AD}"/>
            </c:ext>
          </c:extLst>
        </c:ser>
        <c:ser>
          <c:idx val="2"/>
          <c:order val="2"/>
          <c:tx>
            <c:strRef>
              <c:f>Growth!$D$1</c:f>
              <c:strCache>
                <c:ptCount val="1"/>
                <c:pt idx="0">
                  <c:v>HPP #</c:v>
                </c:pt>
              </c:strCache>
            </c:strRef>
          </c:tx>
          <c:spPr>
            <a:solidFill>
              <a:srgbClr val="BF2228"/>
            </a:solidFill>
            <a:ln>
              <a:noFill/>
            </a:ln>
            <a:effectLst/>
          </c:spPr>
          <c:invertIfNegative val="0"/>
          <c:dLbls>
            <c:dLbl>
              <c:idx val="0"/>
              <c:layout>
                <c:manualLayout>
                  <c:x val="-2.7777777777777779E-3"/>
                  <c:y val="-4.5977011494252873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6A6-42CB-B649-6B0EB69197AD}"/>
                </c:ext>
              </c:extLst>
            </c:dLbl>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Growth!$A$2:$A$4</c:f>
              <c:numCache>
                <c:formatCode>General</c:formatCode>
                <c:ptCount val="3"/>
                <c:pt idx="0">
                  <c:v>2022</c:v>
                </c:pt>
                <c:pt idx="1">
                  <c:v>2023</c:v>
                </c:pt>
                <c:pt idx="2">
                  <c:v>2024</c:v>
                </c:pt>
              </c:numCache>
            </c:numRef>
          </c:cat>
          <c:val>
            <c:numRef>
              <c:f>Growth!$D$2:$D$4</c:f>
              <c:numCache>
                <c:formatCode>General</c:formatCode>
                <c:ptCount val="3"/>
                <c:pt idx="0">
                  <c:v>7</c:v>
                </c:pt>
                <c:pt idx="1">
                  <c:v>8</c:v>
                </c:pt>
              </c:numCache>
            </c:numRef>
          </c:val>
          <c:extLst>
            <c:ext xmlns:c16="http://schemas.microsoft.com/office/drawing/2014/chart" uri="{C3380CC4-5D6E-409C-BE32-E72D297353CC}">
              <c16:uniqueId val="{00000005-D6A6-42CB-B649-6B0EB69197AD}"/>
            </c:ext>
          </c:extLst>
        </c:ser>
        <c:dLbls>
          <c:showLegendKey val="0"/>
          <c:showVal val="0"/>
          <c:showCatName val="0"/>
          <c:showSerName val="0"/>
          <c:showPercent val="0"/>
          <c:showBubbleSize val="0"/>
        </c:dLbls>
        <c:gapWidth val="219"/>
        <c:overlap val="-27"/>
        <c:axId val="277053728"/>
        <c:axId val="277064544"/>
      </c:barChart>
      <c:catAx>
        <c:axId val="277053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7064544"/>
        <c:crosses val="autoZero"/>
        <c:auto val="1"/>
        <c:lblAlgn val="ctr"/>
        <c:lblOffset val="100"/>
        <c:noMultiLvlLbl val="0"/>
      </c:catAx>
      <c:valAx>
        <c:axId val="277064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7053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Types</a:t>
            </a:r>
            <a:r>
              <a:rPr lang="en-US" sz="1800" baseline="0" dirty="0"/>
              <a:t> of Partners</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202A4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34100490196078426"/>
                      <c:h val="8.2068212587100314E-2"/>
                    </c:manualLayout>
                  </c15:layout>
                </c:ext>
                <c:ext xmlns:c16="http://schemas.microsoft.com/office/drawing/2014/chart" uri="{C3380CC4-5D6E-409C-BE32-E72D297353CC}">
                  <c16:uniqueId val="{00000000-18CE-41A7-8EE4-5C53AC55A770}"/>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39159313725490186"/>
                      <c:h val="8.2068212587100314E-2"/>
                    </c:manualLayout>
                  </c15:layout>
                </c:ext>
                <c:ext xmlns:c16="http://schemas.microsoft.com/office/drawing/2014/chart" uri="{C3380CC4-5D6E-409C-BE32-E72D297353CC}">
                  <c16:uniqueId val="{00000001-18CE-41A7-8EE4-5C53AC55A770}"/>
                </c:ext>
              </c:extLst>
            </c:dLbl>
            <c:dLbl>
              <c:idx val="2"/>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CE-41A7-8EE4-5C53AC55A770}"/>
                </c:ext>
              </c:extLst>
            </c:dLbl>
            <c:dLbl>
              <c:idx val="3"/>
              <c:layout>
                <c:manualLayout>
                  <c:x val="7.1897772888683043E-2"/>
                  <c:y val="-2.5408115352043908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fld id="{D731ED36-0931-4C25-927D-CC13EB0D5A1B}" type="CATEGORYNAME">
                      <a:rPr lang="en-US">
                        <a:solidFill>
                          <a:srgbClr val="202A44"/>
                        </a:solidFill>
                      </a:rPr>
                      <a:pPr>
                        <a:defRPr sz="1200">
                          <a:solidFill>
                            <a:schemeClr val="bg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26312509649529103"/>
                      <c:h val="6.6823343375874256E-2"/>
                    </c:manualLayout>
                  </c15:layout>
                  <c15:dlblFieldTable/>
                  <c15:showDataLabelsRange val="0"/>
                </c:ext>
                <c:ext xmlns:c16="http://schemas.microsoft.com/office/drawing/2014/chart" uri="{C3380CC4-5D6E-409C-BE32-E72D297353CC}">
                  <c16:uniqueId val="{00000003-18CE-41A7-8EE4-5C53AC55A770}"/>
                </c:ext>
              </c:extLst>
            </c:dLbl>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28993882198548709"/>
                      <c:h val="8.2068212587100314E-2"/>
                    </c:manualLayout>
                  </c15:layout>
                </c:ext>
                <c:ext xmlns:c16="http://schemas.microsoft.com/office/drawing/2014/chart" uri="{C3380CC4-5D6E-409C-BE32-E72D297353CC}">
                  <c16:uniqueId val="{00000004-18CE-41A7-8EE4-5C53AC55A770}"/>
                </c:ext>
              </c:extLst>
            </c:dLbl>
            <c:dLbl>
              <c:idx val="5"/>
              <c:layout>
                <c:manualLayout>
                  <c:x val="9.1016919210206493E-2"/>
                  <c:y val="-2.0183604375586476E-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2322386907518913"/>
                      <c:h val="6.1862358837412659E-2"/>
                    </c:manualLayout>
                  </c15:layout>
                </c:ext>
                <c:ext xmlns:c16="http://schemas.microsoft.com/office/drawing/2014/chart" uri="{C3380CC4-5D6E-409C-BE32-E72D297353CC}">
                  <c16:uniqueId val="{00000005-18CE-41A7-8EE4-5C53AC55A77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'Partnership Rubric'!$B$1:$G$1</c:f>
              <c:strCache>
                <c:ptCount val="6"/>
                <c:pt idx="0">
                  <c:v>Consortium Membership</c:v>
                </c:pt>
                <c:pt idx="1">
                  <c:v>Advisory Board Participation</c:v>
                </c:pt>
                <c:pt idx="2">
                  <c:v>Sponsor Empoyees to Attend Classes</c:v>
                </c:pt>
                <c:pt idx="3">
                  <c:v>Provide Resources</c:v>
                </c:pt>
                <c:pt idx="4">
                  <c:v>Promote Program</c:v>
                </c:pt>
                <c:pt idx="5">
                  <c:v>Joint Project</c:v>
                </c:pt>
              </c:strCache>
            </c:strRef>
          </c:cat>
          <c:val>
            <c:numRef>
              <c:f>'Partnership Rubric'!$B$38:$G$38</c:f>
              <c:numCache>
                <c:formatCode>General</c:formatCode>
                <c:ptCount val="6"/>
                <c:pt idx="0">
                  <c:v>8</c:v>
                </c:pt>
                <c:pt idx="1">
                  <c:v>13</c:v>
                </c:pt>
                <c:pt idx="2">
                  <c:v>4</c:v>
                </c:pt>
                <c:pt idx="3">
                  <c:v>2</c:v>
                </c:pt>
                <c:pt idx="4">
                  <c:v>12</c:v>
                </c:pt>
                <c:pt idx="5">
                  <c:v>2</c:v>
                </c:pt>
              </c:numCache>
            </c:numRef>
          </c:val>
          <c:extLst>
            <c:ext xmlns:c16="http://schemas.microsoft.com/office/drawing/2014/chart" uri="{C3380CC4-5D6E-409C-BE32-E72D297353CC}">
              <c16:uniqueId val="{00000006-18CE-41A7-8EE4-5C53AC55A770}"/>
            </c:ext>
          </c:extLst>
        </c:ser>
        <c:dLbls>
          <c:showLegendKey val="0"/>
          <c:showVal val="0"/>
          <c:showCatName val="0"/>
          <c:showSerName val="0"/>
          <c:showPercent val="0"/>
          <c:showBubbleSize val="0"/>
        </c:dLbls>
        <c:gapWidth val="182"/>
        <c:axId val="621716560"/>
        <c:axId val="621722136"/>
      </c:barChart>
      <c:catAx>
        <c:axId val="621716560"/>
        <c:scaling>
          <c:orientation val="minMax"/>
        </c:scaling>
        <c:delete val="1"/>
        <c:axPos val="l"/>
        <c:numFmt formatCode="General" sourceLinked="1"/>
        <c:majorTickMark val="none"/>
        <c:minorTickMark val="none"/>
        <c:tickLblPos val="nextTo"/>
        <c:crossAx val="621722136"/>
        <c:crosses val="autoZero"/>
        <c:auto val="1"/>
        <c:lblAlgn val="ctr"/>
        <c:lblOffset val="100"/>
        <c:noMultiLvlLbl val="0"/>
      </c:catAx>
      <c:valAx>
        <c:axId val="621722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716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57">
          <cx:pt idx="0">10037721</cx:pt>
          <cx:pt idx="1">5489939954530254849</cx:pt>
          <cx:pt idx="2">10037638</cx:pt>
          <cx:pt idx="3">5484091962308952065</cx:pt>
          <cx:pt idx="4">10037701</cx:pt>
          <cx:pt idx="5">5484256374462349314</cx:pt>
          <cx:pt idx="6">5489952743399358465</cx:pt>
          <cx:pt idx="7">5491576999770062849</cx:pt>
          <cx:pt idx="8">10037653</cx:pt>
          <cx:pt idx="9">10037621</cx:pt>
          <cx:pt idx="10">10037722</cx:pt>
          <cx:pt idx="11">5490048459597676565</cx:pt>
          <cx:pt idx="12">10037689</cx:pt>
          <cx:pt idx="13">10037616</cx:pt>
          <cx:pt idx="14">10037662</cx:pt>
          <cx:pt idx="15">10037709</cx:pt>
          <cx:pt idx="16">10037700</cx:pt>
          <cx:pt idx="17">10037671</cx:pt>
          <cx:pt idx="18">5490265078085189633</cx:pt>
          <cx:pt idx="19">5490117666989408257</cx:pt>
          <cx:pt idx="20">5484093267123372033</cx:pt>
          <cx:pt idx="21">5490231779807723521</cx:pt>
          <cx:pt idx="22">10037685</cx:pt>
          <cx:pt idx="23">5490047989852405761</cx:pt>
          <cx:pt idx="24">5489953286041632769</cx:pt>
          <cx:pt idx="25">10037639</cx:pt>
          <cx:pt idx="26">5490051385258934273</cx:pt>
          <cx:pt idx="27">5490220134943424513</cx:pt>
          <cx:pt idx="28">5490232051632177153</cx:pt>
          <cx:pt idx="29">5484188867391127553</cx:pt>
          <cx:pt idx="30">5489954383523217409</cx:pt>
          <cx:pt idx="31">5490233903199289345</cx:pt>
          <cx:pt idx="32">10037736</cx:pt>
          <cx:pt idx="33">5490235492169416705</cx:pt>
          <cx:pt idx="34">5490051140462575617</cx:pt>
          <cx:pt idx="35">5490238135705010177</cx:pt>
          <cx:pt idx="36">5490221183771082753</cx:pt>
          <cx:pt idx="37">5490047371393892353</cx:pt>
          <cx:pt idx="38">5484187549104603137</cx:pt>
          <cx:pt idx="39">10037648</cx:pt>
          <cx:pt idx="40">10037673</cx:pt>
          <cx:pt idx="41">10037691</cx:pt>
          <cx:pt idx="42">5490232320050855938</cx:pt>
          <cx:pt idx="43">10037711</cx:pt>
          <cx:pt idx="44">10037745</cx:pt>
          <cx:pt idx="45">5489956313305710593</cx:pt>
          <cx:pt idx="46">5489987817259925505</cx:pt>
          <cx:pt idx="47">10037727</cx:pt>
          <cx:pt idx="48">5490053173307506690</cx:pt>
          <cx:pt idx="49">5490052281413926913</cx:pt>
          <cx:pt idx="50">5489937998055211009</cx:pt>
          <cx:pt idx="51">5490052764547416065</cx:pt>
          <cx:pt idx="52">5489930742664265729</cx:pt>
          <cx:pt idx="53">5490219104889470977</cx:pt>
          <cx:pt idx="54">5489955802439483404</cx:pt>
          <cx:pt idx="55">10037655</cx:pt>
          <cx:pt idx="56">5490195498021158913</cx:pt>
        </cx:lvl>
      </cx:strDim>
      <cx:strDim type="cat">
        <cx:f>'2023'!$B$2:$B$58</cx:f>
        <cx:lvl ptCount="57">
          <cx:pt idx="0">Richmond, Virginia</cx:pt>
          <cx:pt idx="1">Ashburn, Virginia</cx:pt>
          <cx:pt idx="2">Charlottesville, Virginia</cx:pt>
          <cx:pt idx="3">Blacksburg, Virginia</cx:pt>
          <cx:pt idx="4">Norfolk, Virginia</cx:pt>
          <cx:pt idx="5">South Boston, Virginia</cx:pt>
          <cx:pt idx="6">Reston, Virginia</cx:pt>
          <cx:pt idx="7">Virginia Beach, Virginia</cx:pt>
          <cx:pt idx="8">Fairfax, Virginia</cx:pt>
          <cx:pt idx="9">Arlington County, Virginia</cx:pt>
          <cx:pt idx="10">Roanoke, Virginia</cx:pt>
          <cx:pt idx="11">West Falls Church, Virginia</cx:pt>
          <cx:pt idx="12">Lynchburg, Virginia</cx:pt>
          <cx:pt idx="13">Alexandria, Virginia</cx:pt>
          <cx:pt idx="14">Fredericksburg, Virginia</cx:pt>
          <cx:pt idx="15">Petersburg, Virginia</cx:pt>
          <cx:pt idx="16">Newport News, Virginia</cx:pt>
          <cx:pt idx="17">Hampton, Virginia</cx:pt>
          <cx:pt idx="18">Boydton, Virginia</cx:pt>
          <cx:pt idx="19">King George, Virginia</cx:pt>
          <cx:pt idx="20">Christiansburg, Virginia</cx:pt>
          <cx:pt idx="21">Tuckahoe, Virginia</cx:pt>
          <cx:pt idx="22">Lexington, Virginia</cx:pt>
          <cx:pt idx="23">Tysons, Virginia</cx:pt>
          <cx:pt idx="24">Chantilly, Virginia</cx:pt>
          <cx:pt idx="25">Chesapeake, Virginia</cx:pt>
          <cx:pt idx="26">Annandale, Virginia</cx:pt>
          <cx:pt idx="27">Ashland, Virginia</cx:pt>
          <cx:pt idx="28">Bon Air, Virginia</cx:pt>
          <cx:pt idx="29">Cave Spring, Virginia</cx:pt>
          <cx:pt idx="30">Gainesville, Virginia</cx:pt>
          <cx:pt idx="31">Mechanicsville, Virginia</cx:pt>
          <cx:pt idx="32">Suffolk, Virginia</cx:pt>
          <cx:pt idx="33">Woodlake, Virginia</cx:pt>
          <cx:pt idx="34">Burke, Virginia</cx:pt>
          <cx:pt idx="35">Chester, Virginia</cx:pt>
          <cx:pt idx="36">Glen Allen, Virginia</cx:pt>
          <cx:pt idx="37">McLean, Virginia</cx:pt>
          <cx:pt idx="38">Appomattox, Virginia</cx:pt>
          <cx:pt idx="39">Danville, Virginia</cx:pt>
          <cx:pt idx="40">Harrisonburg, Virginia</cx:pt>
          <cx:pt idx="41">Manassas, Virginia</cx:pt>
          <cx:pt idx="42">Midlothian, Virginia</cx:pt>
          <cx:pt idx="43">Poquoson, Virginia</cx:pt>
          <cx:pt idx="44">Williamsburg, Virginia</cx:pt>
          <cx:pt idx="45">Centreville, Virginia</cx:pt>
          <cx:pt idx="46">Orange, Virginia</cx:pt>
          <cx:pt idx="47">Salem, Virginia</cx:pt>
          <cx:pt idx="48">Franconia, Virginia</cx:pt>
          <cx:pt idx="49">Lake Ridge, Virginia</cx:pt>
          <cx:pt idx="50">Leesburg, Virginia</cx:pt>
          <cx:pt idx="51">Lorton, Virginia</cx:pt>
          <cx:pt idx="52">Purcellville, Virginia</cx:pt>
          <cx:pt idx="53">Wyndham, Virginia</cx:pt>
          <cx:pt idx="54">Bristow, Virginia</cx:pt>
          <cx:pt idx="55">Falls Church, Virginia</cx:pt>
          <cx:pt idx="56">Farmville, Virginia</cx:pt>
        </cx:lvl>
      </cx:strDim>
      <cx:numDim type="colorVal">
        <cx:f>'2023'!$C$2:$C$58</cx:f>
        <cx:nf>'2023'!$C$1</cx:nf>
        <cx:lvl ptCount="57" formatCode="General" name="Users">
          <cx:pt idx="0">157</cx:pt>
          <cx:pt idx="1">125</cx:pt>
          <cx:pt idx="2">106</cx:pt>
          <cx:pt idx="3">75</cx:pt>
          <cx:pt idx="4">66</cx:pt>
          <cx:pt idx="5">56</cx:pt>
          <cx:pt idx="6">48</cx:pt>
          <cx:pt idx="7">46</cx:pt>
          <cx:pt idx="8">45</cx:pt>
          <cx:pt idx="9">33</cx:pt>
          <cx:pt idx="10">33</cx:pt>
          <cx:pt idx="11">31</cx:pt>
          <cx:pt idx="12">24</cx:pt>
          <cx:pt idx="13">20</cx:pt>
          <cx:pt idx="14">20</cx:pt>
          <cx:pt idx="15">18</cx:pt>
          <cx:pt idx="16">17</cx:pt>
          <cx:pt idx="17">16</cx:pt>
          <cx:pt idx="18">15</cx:pt>
          <cx:pt idx="19">15</cx:pt>
          <cx:pt idx="20">14</cx:pt>
          <cx:pt idx="21">14</cx:pt>
          <cx:pt idx="22">13</cx:pt>
          <cx:pt idx="23">12</cx:pt>
          <cx:pt idx="24">11</cx:pt>
          <cx:pt idx="25">11</cx:pt>
          <cx:pt idx="26">9</cx:pt>
          <cx:pt idx="27">8</cx:pt>
          <cx:pt idx="28">8</cx:pt>
          <cx:pt idx="29">8</cx:pt>
          <cx:pt idx="30">8</cx:pt>
          <cx:pt idx="31">8</cx:pt>
          <cx:pt idx="32">8</cx:pt>
          <cx:pt idx="33">8</cx:pt>
          <cx:pt idx="34">7</cx:pt>
          <cx:pt idx="35">7</cx:pt>
          <cx:pt idx="36">7</cx:pt>
          <cx:pt idx="37">7</cx:pt>
          <cx:pt idx="38">6</cx:pt>
          <cx:pt idx="39">6</cx:pt>
          <cx:pt idx="40">6</cx:pt>
          <cx:pt idx="41">6</cx:pt>
          <cx:pt idx="42">6</cx:pt>
          <cx:pt idx="43">6</cx:pt>
          <cx:pt idx="44">6</cx:pt>
          <cx:pt idx="45">5</cx:pt>
          <cx:pt idx="46">5</cx:pt>
          <cx:pt idx="47">5</cx:pt>
          <cx:pt idx="48">4</cx:pt>
          <cx:pt idx="49">4</cx:pt>
          <cx:pt idx="50">4</cx:pt>
          <cx:pt idx="51">4</cx:pt>
          <cx:pt idx="52">4</cx:pt>
          <cx:pt idx="53">4</cx:pt>
          <cx:pt idx="54">3</cx:pt>
          <cx:pt idx="55">3</cx:pt>
          <cx:pt idx="56">3</cx:pt>
        </cx:lvl>
      </cx:numDim>
    </cx:data>
  </cx:chartData>
  <cx:chart>
    <cx:plotArea>
      <cx:plotAreaRegion>
        <cx:series layoutId="regionMap" uniqueId="{92B1C295-8377-446B-9A5C-2252055C6E3E}">
          <cx:spPr>
            <a:solidFill>
              <a:schemeClr val="accent1">
                <a:lumMod val="50000"/>
              </a:schemeClr>
            </a:solidFill>
          </cx:spPr>
          <cx:dataId val="0"/>
          <cx:layoutPr>
            <cx:geography cultureLanguage="en-US" cultureRegion="US" attribution="Powered by Bing">
              <cx:geoCache provider="{E9337A44-BEBE-4D9F-B70C-5C5E7DAFC167}">
                <cx:binary>7HpHk+Q4luZfKcvzsoqggGjrmgMAatfhHh4RF1oId2qt+ev3eXVVV2Z3T8/MYc32MJa0DNJJAoR6
7xP46+f8l8/89t7+NBd52f3lc/71W9z39V9++aX7jG/Fe/dzkXy2VVfd+58/q+KX6n5PPm+/fLXv
U1JGv2gqMn75jN/b/jZ/+4+/QmnRrZLv/btV9km/HIdbu5xu3ZD33b+9+5/c/On2WzHnpb79+i2v
Pt9zKPTb7796X79+Mw1qIEopJjpDSCOmqX/76ZfvS/v94d17AUWI9/H201Pdwqf/l6Xc3rv+128K
YT8zE6uEmMTEVDeZ8e2n6fbbLar+rJrIUDHFqm4iE2vffiqrto9//aaTnzWsMVOljGgIE0a+/dRV
wx+3VJWYjFKCmakj7e8dd6jyJarKv3fV79c/lUNxqJKy7379hnQKLaz/9uCfPcCQSpjKNIaRjuD+
5/sJ2vh4/v/MqO7RXBLTbVuvHsSwcIPUHM7ShPcvecWX8mD07+n01JlBr9gj8XJddPHjCDNOMx7O
vPxcWkEjxAvCUbuflq2pifBW5iKNrLx3tDzhTBN6L7TGppcYu20jzURq25beSGKprWhL0U98fl2T
oLjOCwmI4phf6Gt9Kl+ShRetvQ583a9P/ev8qtc8Urm2WLj57LRXhV7wYrHOUu9hy6OOmxVvQz5h
rj6P+JbQAE7rkKOEV5jHIU/gUuNtwnONxxpXBj61fDF5sfDB5PXnclTfuoLTjoeq1ZRuhKx8EtFH
eBsHPg+8z0W+wbWAt+aXWRdQEobuOOYjL97j9oiqvYYcZlgm46izhkmWMW9q21xl2TpDRkRR2wo7
k8ptbq160k0n1awqs8ZVVjdc2e1or9ivQ8kKboZCp3bb86zh+TCJJk75auyjye0rt1j8tLHWnuuj
3WzLWk6DZImNKm/YhvVmMSVpHdwUXFG5l6sSfqNZMFy67RpHwryejdifa9lhkXD4rbFivMeLA59b
x69E1/nISj5ew5RjxR3nhEfz41Cz3YBFkX2RWmbWkHFc9Lxq9msd87wO6rgIUPc5SJyUHPMy5321
g/+nSEwzL6y2F+mL1vGs4BqVo9eHTn0odTmcSjk5yrV5y/ziLS85HGnrRPCNyyYueWFwRXdHOJfQ
dmVXOAT6p+D1dYE+ibhxbqOPRis2VZ9xdFQyDnHq7ijPqLKyieNN9VIodpTwOOcxFeHAM42P9z7n
S8LHnLe5b4a7rLD74SMzRNO+jflWRUFhXKEignrelZqftItoLQNxY7ZrM0h0ARUps5VnAgbCWCxU
vMyBkop2M9tzZ6WyVE9NJUpuOoWHWj5UPBk59A72qGp3x1A7xpUXTxHPsucmfM5lLsuXLBbaVtsZ
uyZQCpjwYcNbRecYhm8weHbB0I4+sWv9Pf1omawr2SIxbdXbEIl4rzwRwvNCoOxsFB2ftfdUNjBk
b8M21i140+p00Sw2HUsri1WxEJdqmybhzSabA8o41YVm17vOM2xjkwZoOzz129ngVcz7S3ksbDaL
xl48bHce8U0/OkCbyDGJJcv4WIsKuxXa6DJ+6XvRqwImfd0LRRGGZcxbmh/iddtht/nU37pkoyzb
VaO8y4U6cFYEeWuzxY2XvZL66JgHoc1WbiROxe4dDHUrSiZLV3mOKg5z4lLew0jO/mbQRTI/0YGb
R/zUthw5C7rptdAGHg1CP66GPX0ip71fybF8hhEveafxQeONJik3XmLMlwpmlBVp0jxWUPg+51m5
T5+Vt/E+34dYzlSk0GXn0YqJH1kK9ovJDafHqggNGSvCxIloh128z+DLTnrj4InDWETVuza62uh1
aWBWEqcSjxZM6PmaTBbqhBlKGNZqhr6TTcaNyTLIAVGe1KLxx31f8/6An43n5lQfDBG5Y8i1VZSG
CBe+V3J77FxD8+u2hoXgsOY8WWvCp1VkHc+/0MjTmuswpU8odJYx46mCLWKHG2KNEV+dRpLtgqRV
30PEw2QTeXV4SHOuYJkMonvJ73XL1UZqT2HJJ4jEx9Hk7DIdlFImkxhSXhf8MPvKFqZQdp4SblIB
i6qDObG+xYmYrfmuQGwdQlmXd+KYfuOlbmP3otpXT10t65lX+/q4bktL3eiC+fod3m9Vz6JcHZzX
bgPDVO7eQ66OXBt5DF8frFt/hMJi3m7VIJ253nAl55rGu0127k27n2SRwNrk9b2GRc5gvD9JXQmz
tTdDbpNjNHJlgYGzwlam3NSc5SmESFvyxC4znsU8IX6hWashc1g8n+OtddK38Iqs9/RUWkXMp8ku
ntpL00iVZzaklpfZqvkEZfTCKLkRcvzCoKveIGh09pqKYYSsIOtU9L76sloqL541x9hia4X6db5O
Qos4ei0C5i5HvIUU8xJuo13pEd5v8sO8QXI8G1ZaCiwyt9ktVnJKzyXM4jvE+5avn5rT2tSiVmih
1Ilv+EStL3JeD9r2WQnyxpuIUCCubpZ1238ab1nLk2tyhXw7lyInVnGFD4B3Fa7PfjiIaBT9e97x
4mudpWEPZ3Y3IGf6cTAc1sLVpOJ3nmb3z9XI2/d02KSJmDSejU4NyfbUFrLbmL6hyeJg5rC2ZHao
dxG2kKVtpi/sxqM0MkGv+Nrf0rcydtPYjf302DotLINrfEz2CrKnINnHfmFXNrIuml159TOMaHQu
34cNW3i8csjRVmrVTu5AlNRT3nwMQRjBH3xSQpccKETwiXedUCbeZlbq91sIIzDZZos58Y4cq023
abzYxTZ15y1qeP9GbU123vC4sSHHovViIrU9YBfLkGvBW9e08EYnYsVSuSgXY69se2u2Gk9x4ojX
u3KX7xY7OkNcyp9rKmoTptW1q3j4NLcQueiTeRxHi+l8aq7wv1pJWrppfYEj3OVb6Adfc4dejFsS
3/VKVKmtalY/C6LZ2hVpNlqc2CrF8kGRZSyf08eQ2CEkxZTHF8qkonip4vbxIFDy3BuSnsjr9JFQ
nkIIOPYXNsjUyvbJPm94jGFeiOYab9Fr8qGeSMkXLPMXQA+mTK6KnX0gnc9W+07W/QJTAdu5Zbj5
MfdLv7TmXXvCsOINMWJuKtb4XK/CGMScc5gR2UHdLN7oFHYiF5dGnHix06RifiWSSTfmfs0X+9BI
Q3aKk4gRUqzphMTtNvCxp+TQeVBAYpW+FiSy3Kbb1KkC5YxPQ1A6NZQbCSgCid7KF2sWw8v0UkFS
v7fPqr3TbOanbpE4ZcHjgjeH/NTu+t14oq55m7frzbi2joEETey5EqlV2SXMz13yOr7HyGWlRVbR
efmu2VQbiA1eDqgG+fVzdobV7SBRHAisXlMMgVHwcAddL0xZWXTbv7Qw2G/mU+wxt2OytaHNuod3
8TY80VSwlA89X7ogrgRMVsCjANVyAeh0bmW1inrkdOFm5KjxtntuN/UGH42j6gw+lOQ2QT8JlXBs
ODC2cJ6ofCxOReVD1wR4SyFwxGfDL3b1udnp+SXrvsbenbCNsZ2gfVLK9twyb9W4Tj5x7lMq9Iqr
dwNiguoCqF7uA48d4kHzKOSwmC8f6lW70p6vAGgc5nUBeu2C8DRdk6ciE4ocgs41pSkj+GwZOwPM
Xj64+DQRHm8bJOJL44aCeVMQW/mx2bNI9KKwtaB2JhfIhaN4sYU/lGE/KCIM5UqtZJ8OUpH5ZeGL
qwWPNDFu+1vHjvU2h49r3CJYD0AKoI7ZFMqZfaUXqPbxdexrKl22IRuAr4rdviiNqz9Fz/3nJGqp
e3SBb1Q20ccKiy/i7AvGz/T0w2iK4mOCip3wFC/QimPjdoS3KdfPgx/lHO0hboaX9iXVhfFGL8sp
XHn2Ydaw7szX9DZ9lNv80l1DqKaVOpJL5k/Vrg63ZnLJcFBpZwoZoXzRrvrioAzQI0cACT9+Y6i/
/I0r/0D5Pqt6aZMo/p0s//3yP85VAcdfH+/8+eODbf95tf2Dpv/bp5xb9WDC3T8+9EPJwD9//7oH
k//h4p9o/fdU+79787/F6lWGGNZ0INCmpmLz37F6nr9/Zt3H0P4Tqf+nQn4n9cDcdUJNzSBU1Yhu
6PR7Um9QVVdVpuq6pj7o+feknmCCVaQCy35oAd+TeviBMso0k1Ckmf8TTg9v/ROlBy6v6QRRTE2m
on+g9HERaaqBJ+LmJqwgk1dboE7dfQQyP7beXLnwcxJxWsjiFMZi8GFNaIWLdKknTlRz7comXiR7
E4IQcNbwrlWyGG3N3Dam04QS0ivkKf0VdIIyldoudgJ2jrfma3iKnkq2z3JO6uMcWelGb+Qkyopn
zwxYc8WVJxPJdhDmHuSF7rGA9Cd6Ud8GyNMEYAisBG86xpt4UwGRvyt0GxoB0H9z4PkmJ6657yVo
Cclzlo1WlltV9xx2XBlFOYx8nOi2Gr1Jj6Rez3KgrU8XKo3kRmKHVVzfoV2X2fMRn5dX42Acsm14
qLYoID3vgVz6+jU5rjzdz9fs0l+xB2xeMEEloFv4c54jDmhYtLGdfuSvRphbZel1yq6mrUWBPBqb
UB/dsZFYdbrulM8ie1o/cTw5DTrGEKA0zIfwgJsAwmAWyvYTsoPirXvQGWqFo98UEEWXcD74+A2i
fbdtnHqvpbOo89zO8meURfY4K8CxKzG0bqNqnNXARqrnBnp1LLeGwYcsF0sJSBKQembVEne8Gmx1
kXMSoAOgOk3ipYCck36RhdkNpbzBgOLxVVfeM/Ut7GQbdqCEQESa00bWtWtU5GlhlaOMfmMeo2Vb
5LvOlKNmMfQRd/4A/0q6ZyAPLBeza3gX2VEwjR/TLIkKab/CIlRus2t+xkAI9sM9s/qh5Q2An50y
7NIdchc7xbxLOKVOmz/4se6nJ/9gPFASD3nLgWKIhbtC1ExmCtdC1xg8ZiXIJq1IHirUTHf5/JYW
Tpbeoq6z8vplZfYyypo0dqHe1Ka1pmzeKYptRFtWK1Z9bV1a89GdP6JZmCk8zZ6Kvt9oyKap1QBK
ijIZ6ke0vhqtj2OQN3JANYnO6zXoShmtxyrxhiIIpzctUZ+6LJNsT2Nh6G6ZnZiduPmhCymPtg/Z
ppOIgFQDAkRzNSt3RCKfjdHW9QKQki7N7Nw0zDLYbSWhnI238Kz2kh2hW15TQKjhE8CozgMM3PAS
RCRdAmcDCjy2NmgYVSyjQ7zDe6BywHcTTlRnLayslVErQfFI70vonuhm3eX3/I6fcGTFz/ndzIB1
2irirbUJoZdbR+OA4zCEgIdIAnUrtVAWF4ZHb/m4wHN401rFZrJBy6iAlD3YwSpmMb2kk5xs1VZa
PtnpnW3ZEQDZjnK6J87gxS3QwPxdzQU5znd4zFE3fWXVp/49OoDkoMQCKlkLmXxFr+NuOGSDVSXS
cM1LeG1X/2mFMbqFAXleNsVhtlYLvxgMFAt0nxuhanIpRO4qmQTWNZQcNArTj7G9vkNQY/6wGa1F
PmjIJNNTJ2FRWeoh4l0mm211ySB2WMarAqqC6N3ooh40r533gEhXQXwMOtbnLJYv5QL9HW3KoAyM
wzC62cUknFlTylEL6JyHLt4vdqXJFvMUyNGreVwp9AoEX+CaBR2tinxkXgrcBqRfi0ZWh1JXMV/K
OuVRkzidvolAAaSJzCvDi5yywaCd7ssJIsvFaItDTII0B7RK3HgXJSeGkiDNQK59jUezEUk3+1pV
8IwsgOa9JAPKG3L2TIOx4xTmxD36ik+mA5FcAoVvLWWLnM7uJN1fkWPs2RZQ917LbTMWixpaM8iu
YXpZx4rHrKwEHqVcS0FKMfFgQRaOYHrwqeLN4ETsAhJOKxOm2ObyRhwF2kTdJn9N5OTeF5cdiDcA
OgSoVlmVlTr3y6s/iLeX56976hAJq01++aanfOmVHcd+GAYDTSwdaNqukrtx9w7Cofs4BdjsaXy1
Kjl4KX/8Ega6IDP0ebkLOf1cgM5ndn2h7iIHGT/3lu4/ygG2I0eH3XbLU+7nkcDuU8qLJxNEOif3
ob5zL0rgXbDqg9fFGzwgBbYBjDBcJdrmRzWAYZbIHxdgGtGZDmLaoGGTn1AhB9CXYc3sknO1mYHB
MKtwYtk5sZguY6CIA3szrUzEoNRWQhHRFqQsiEMdT1Xe9bK8MqsOSreT9bN5L7x57t15yYUyg/KQ
t5TroKboSySKiAJTIbLHogImn0McwpBMo8Yvo+PiJqBaNM4yl6C26E4DnXLt5IZsw8zuW07hjQLv
wz5Yled2BoFj2477teFoMngR1BPEkf3AgmiwjY6Pgxv3UoekFLrNCL3uq45xzJNA3Q10sjTA1EAy
PdV9aIIZ4ugy7Ycv6vZOJmHAJ5fu8K5xWzUw5lMcfg34qCtOm8ohFGrlN1fyqngg9FlPTQyENNmX
TrhDQPfdxF64yp+En1FoCAo0Vh3GCFKw6sdpBLFUAaal6g5lFlNaQQauFyNIttiuIToS6GA4QOTf
6wPHy9ZYet7oVh1u0MW84QenhmM+DKIfvBcTpp5GsROpbl5oIt8meyDFtVsK0PtvoARp1+oJNAFo
XXcAZr9inoADYN5U0+qAepITrTi7F1/NVxro53LigyrKyQdkkg32Wtpzfqq0gg9dbelv2jn+wF+V
IcdKMiaBlQbziWS8XgTWRF0EcSzaiJeLrC1qAPOsUpcAtXs4IJFUOGEOVSxj7P0E1Iyzik9dKNAn
mtzMHirvfxnEf+kLMlXTKdJNopoPvE7AgPs3vmAMjt6t/dET/Bcl/OEJkp91xghCWP3Ne0SA33/3
BAn5GeiDYZgUI4owmIPf0wedqRg4B6W/sQdwEv/0BHWV6MB4DISQrlH0P+EPpgYc5QdL8PHpDIgI
BXcScpAO9Ol7S5CSsqJZ1I1uqkD4bg/G+9qmYkxW0KKd9Ty0d1C448FSZ1keRpD5uvO6BDG+od6q
i1BoxrnspL4EIE5ie4DwBmnxOTFBEubmcp9gomuC1iL1ZuMWOix/601rBuXD1Z41YfgGmEG1R51S
hgC1hBoL1LpozzJ7qZ5x9WxkT9liQcCDYhAfnAmgnyoVgAkgzoI+Fnlx7aqDNKInPB/NVjvmpgfB
be2uam1PGaRmh4w7sm6S3GlrD8/byOSNr8VePtuYCQwgW5fVAtJ/wScmZqzLNXtvon0femp7iJJj
iG29ff0AAbZwVT2zVORCj5iGWMDVAlnxVWVCjw6ReWxpL8zeg0ishM6qy2QBhCL0GHxTMaqbBMu6
g6ZOs4uwo6ybfrLN9DU2e56ntoFNnoF9da1rqU3uCtK7RB9G+DyGr0UWNJqdvK0qb0C8g/xfy3AS
wO908OyixdfG7bx8VqaYBq/uwX4tO+BgkHJA312Mg276RBXMjGxNS7hBCzc0OjtXsLOkiuMlI/i5
owba8zDIyDA9CppqpERcfc/GzQIRbladNI5l1lvYhPlwKHsOJwgqKZBHplO9eHOuiDZFwmBpkKoV
RwBHVFWoxqWgfq0vFjFVPqXJvRzfFw0gVbFfC2oVOrW62V7IJoEK9ai0DLCSe+ysSncIE8Wqah6C
2gxzpYPUB/alFXbbxUOJ6DqpJqBZLRfWPi/MG98LAo7EKMZZWu1OKWTJQK7lxiaOXGpsI8CGDbK6
ANisMdhTKMrZxycVsoQ3VBIuFMXJRwuUT2oppU0AoQ02EKphkfp7MljT17wt/fEy3sAtiAHBxLxb
panwslz5cC0vyb52unE3QhaHWQpqVu2VRx1GLc8DuOxSe74NT90+Ic4Sg00F4jRvL/FROYBKGgrj
BFUmDz8BMjTXQD2cHkeR7mnjdKYT7dPJU1KgRGKN7jg7K5OYPibTyS/MAxkYwDa4jGJJ4e8QKF59
6beEWloDIlsDKN0CkzOGm7rVZTAvFq9GG1B+w3cwEQSIlVHPoXb90AQgNE6VXJX4oa7Pyhd8y0KO
OrG6j7UCgf4psVXXcEcHAFPzgfbhGyFel/nsKXkGuh9e6IXOIClwENL00jZ1qZlHpZPNIitXWx93
gMwPhCsbKkaFLwSSPNcnGD176oKhByAKTTMMD4GZWLVOsl87cKfpJp751EHWTi/4hHfroQiSe3If
agFkXMHPCaAekLuRZHQ7H9bD+jqB0tcqLqjhhzWVCjC9UOLGmVQ+INAmQZg18pcwO0K7GNDyyl6J
VV0zSMGTAPmDITsxPOLpr8U1u6LSZu1+qJ/y9MM8U3AiQCWfOALPHCwHEOIzq2Jnfdyy1ygTkWbV
i1OD4Dd5Eegyo027ACYNoLb0rXaoykHmb/aAYeYbaKwjhupFh8HN94nxpF1j5TlvIlk1fm4+fLM2
c9rYB7FBDWWhX9IsKLd3dbTbYa8Ou3sd3+Bu5vwvKPgOFLx/FSB9J13fJp89pMe/bSR6bJhBqqrD
xpt/iwe2VdlHVQGbl/71m3/KiAiKMkBmJAxTAmn2z61BGBkE5EvdYFhlD4Hxz61BOqYUdk4x1YAN
OxRu/QED8M8MQINJmW6axm8F/qGv/qATwx6r369/2BpEHjLhjzuDVBAQDeMBgUCTRNDm72FAR2Ej
kGZE4MDM+DLMmsnXeQAKTNUJdmQwp0kAR5fJVl1ATEQkdJqiAYar6h0nkVoKuqaOFo/3bFhe10G7
ZqViWKWZWlEd5ryO5vPcAciOJlNkJW5EPxoxV8zxEi7q+5DSXNAUHOOprHubpKEKuUsB2TEy64dm
NYscT5ek0qg9wc6aZVZ2kYEU5IYEqYlN6gK8UKKiONBps4ZO0mJvQqVc1HzwJma81MUwvRYG7qhU
zWR6bbrYUMXIKnBRMfCVpkzpLsa6vgjNNHo7inrzbQn73BQGiujNzGl4VNpaBadxLSCtxuEE+kYa
vfcsAil1mMEfztMXhSpp0KhG5OXJqslwTkA2xVO8MxrYGLCyNTtGD9TUdeBcx7HW8gyDi2DO5ouh
5qA39TkVawZtMpm57mNSeRPVJpn0SebqSXfJspUJJX1Y4noI/g0Do4aF1UdVLBHvl4HJeIUdTn2T
BEuVMJ4T8ohjbBMbqUBGDsG9VYKyyUEh6iLQbRXJ1P5DL6rtqMDejbRKPljEwLUEyjkD6Yv66ClN
gBqt5HWOtFymamINCfMVjVixCsptHsVnnOJA0aYjm1KvNvUvWpuhH4cJRxhclkGxcqRKoJSd1XdA
gcuqhO0eIIhMSSsVUDPdpAEGq+K54YBWIU6WpzJu3pdC+coobMJp8GFdgIp1bb5nhb4fo5xxpoAO
GLXlNYTu5AYzz0W2AioynpSV+GGi9Zuh1NOvsKT+1PSH0cCwEadLRx/V5a7tM2+KIVvUZZbxJDQy
b55K2aUMknU16+DmA7ODzX5/o1g/eDTfr7UHoP6HlQYr2QAvQWeEYE39caVVEyyXhoCgE0LdWeQl
wyLq8P7/JGT//+fx/BCMv4+ouqljYEH/OTGDxB4lZfL+L176g4uZP2uAoXUMSxiiKngvfwZh/WdM
oNMNBvtCwUf5Pgiznw0IsZALVB1jDanA4P4MwlCaTlWweqimaRj/T7iY9lst/zA3GNEJgTLhM1SV
QoO/j8J0xFVVLRFy+7U5YgawwMjK1CIbs08AaUewD4QNpUOaxslX8vCDM2NEDi5MI+eFHvb+kk6D
P6FF9zSyq8ZIIm2eXDS3tV/VbeaOGcj4Khn9olYuXZtYy6hcVgTyvAnInzEIQTrAiwEchBzUvxCB
VpGAmjlQv1G7J6xdVgrCVFcWYOpX2xzhwSLxLruva3utw/klJLVqww5c2IATzW9Td0ieW7MDvXkK
1gRwHtHqN4g8H3MyNH4RMxHV+JRoeEO7DkmKdWsEjeiegLJoEBzaUVf+XxLOrTlOnlvCv4gqJA6C
24E5z3hsx06c3FDOm0QCIQQCSaBfv9vfvplKyqcZENJa3U+vL4uJue3EirJqJWUXH3ON0mpAxTzk
Dz0wepk1NPiC2VpmTd7vUgHfhKTFOaRpvssZ6i0+hq0ut1BHA5AkFcPzxQ9PBl4VrrSvNzt9dmvf
7JzsXk38vS//wNZ7S1p379ryfSVJuVN0XS79nC8X3L7XtoEUzxM6XdqvFwWkNOpgl2UroEc18r22
KPDTJSoqjV15R+NhiysqBUT2GPjYWl4gAYjamCH96CLPQQy1xyU0aSVbvH+aJPneYNm/N2L60BmQ
sX64bmz+t5ZsvI1tDsAHH1tZG11o8CBh0/aZ2tmALxv01WU4CYhw/DCU/AQtsX2oePkzemePYu1C
Ldqm/L6lG/m+BXIeYS/QKRY76hUcGt9APQ1cgdfJyanoXhLJ0LaXHgeySB9uM825aPu5SoxdDrJ8
3rxwFxuhIggJEKpxeB83XKmSr3OVC4K3kvKra1dKqgmeo1kLAs09ws+5HqhfnYrNYdGQX7YBM9kY
6S9qpt+zdhCHPJ7mS7ua8rzmp5bh9hd9zGtVcPSv/d/Ml29ekKPn+k8oot8iNOhRqPT7uNkKtI77
DibaZYanNGTJcSiGmyHeXCgZ9KEVxQU12K4NcLlQSGAFwMzREF8OkoNuiZTyNcq3KvapPq+buErz
JZaanoB7VN/G0M0HTbbf60r9vqOduZTWQdd38si+HrVsTcEE0w5nb18Ml/+9GLVadFcwA+kwjJeI
b7TmE4G7Q+RyWb5ecGzulO+yU0nUcFmhq5vyZxqrW2PQcC7lLlXLfxIOGl8AC3dmWOo5LVitzIoT
1sRhT7P+n2o7+/9Ltp35DdsLLBah//RM/TAqbg4wNrmd5v06oX3sNIvPHi5yHrH58r+XJurP7Rb8
MZu36TILNl3Av4ZEVKtqdM0iqACdiCL0bcV6KkdWJ18XJlLTvVPmXXbLqTMrSE+ZAY51ebg0Qxdf
GsX13g8w/3TL56uO5xdjc3kMXf5UoJo4LDJ7mqYsOuZlX8NaeGYTWuU5E3PlFxCtnPuLT7S/0LQF
dd6H86LLw8Lj5bzl9iG6cgJYA3bNjStAFq9i9GBmb+ZIn5iFhpzP6VS51NhL54oEEHb8mCY4O23O
CQRmcfr/99lm34Bh+IPTFgBmnMJZ1u7YTGu0F158FgICwYxvIsyNF6MkZPB2qsKfWJbwZr5emgA1
wb9Kj/LK2zjZEZgOU5gv4A6eRs5wafOhkrqDCfBF269sO5GvhTJFpK/V/9xZO15Kb/iRQeRm0fDp
VaIgSpBn7lFhWmwFYOrn3xujYIQ12+rZooR3ZHrJCHaaiOEuTa1kF5ZIXVHaba99UdxyG0SdqSgc
l7PmOdQ/WiRPRawgV7BwJR3EnhV+yGrYJYz8zYgVxkkJ9q/xHmqALOrOb+QypekxFzNuRib/0M3z
fZ7zoc78pq/L3LeAkeOD2OT5fwfRatL7zLux3vjgb+sqvw2yaY7NLF+kNuZpJbF+NWV55MRA1jEa
+9Y0//zf/7iAhMKSNtTJ8sMPlNwpmdOnkLWmmvqIHzWR5GQt59XQcFz1JodRWsZRTSVJb2SifxcH
tNBo8yKLm09T0GfFEj6p0E/CyHGnVBLvcLHnupnK5Acu7a6w23Ld4nG9DQo2ApXL3Yo2OQwBqLEp
x3HEqdmuu7whnALm7aaKQ+ovNooWv3PgtyUIdrYCWx7SCJ5pD0ZxTlReBZ2zCxb+fChn9BZz0JAR
BTS/kF31lPaHzYxkL1b7bEIosOVPLZbdBkYCz9Rdr/z32HRFla4SdgApzlmm2YWW4JRz0d5MWhZH
ZqDjDCtAxCWNb1mjs0OUDwmo+Q7VcIAhWhRpW0caDVvTN7Dl+TLv6dx9z7ee77pkXmufNfaCM32q
leiLSzmJH3mmhhu30bIb22bZy9Hn8K9Qqy96KXarK5dv2QZvtp8fzTA+RKmRUmBxfpQLhU8iAqka
0o4X1f8ZEpwiS4l7OkmkN1o4/USVb60nMeg1SrBPWH0NBclOfQRrkgwcoD5+V/2/L+ASAtkbLfRW
PJG7Vj6Llj53wbpvQzLkRz3zVxsB9G27ZXvKy2G4jwhYtG3cvfYWrVYTl2+cJ+coSr43i2x+zRkF
XefkeDekcq6T31wSLoSl7lLAIq3JSpZLwdrl02zHPvbAY8Os9sncN8cuLWRbqd4e121qDrHpruh1
I8CJY76++mQ+MxY9d16XL6kvkt3iJnMFuZbwL1p45ruVJfNJb7irwRqUcaQ8+WJ504VVe6ekxbLq
PyNbviZRrh4yN5XN3HTjBdtuw3izJQSpNmvoxbL1zhaX18KU6UHz9BHY7A+tfNg14ecidXxvHL4p
5KjLxsb/tKHgz2QZjgMFmJAtRTWMWLKNS77hFl2CQKZi48trtI3hkJPow7VK1aQc1Lvi6b3vuiOX
nbk1HnEGnELhGptvIpioEtT3T2kjYrj2RF/pnH7LYrjJrTLRQ8SbuEc5ttbi1zZw/owiAhEC2awn
mwqo/N22GyWc+DFi9t2lrQIO0+kLmVv7bguZYc/0tAphQmoAT9tW6OldkY9gYSVwj9ujYXYKw+5E
Z9kuKjbcDsrSte6TLj91GXJGbUtui2zlcYk1/dHSY5HY/FoucL8JW7PbuLTXqETYpLGLunVduDeD
iy7jTKE7ijIcbJA49ye8hSQS43EENXLzTmSnZi1v8RqndZItyfuE9VWVZbYhe8M/DZqRR9v5YV+a
MTt1XCN0kvjh6HWrz32qipfVmUfZbS8ulOYtCAremCX2LlnEL2CTTNRfx27rDnTs2LtJKOgqiOhj
u7y363JIOOAfJbDiUIWpfVj5hP/CzWST+q/rdFQl0VjsQmezD3nIJP9F5eAeAiXifpthxiiTLjXB
CfnYbPJabmW2x4bP9pGeu3rMAFxk7bgcUTebYzSzabcFnl74miH9kS5wcjiQmiATWtF5I9/0iF8n
h7l5WfXyY5kF+FPOxveYovNX0IT+ZEiTtG4s3k1goFIAma7MvA8dgAu1rtjVpzD+nLtx2A0k4leV
9bQa0GbXjdO/mTLuwrfE7XI9gL6ep/cBtPlIxO/Om0emQZts2OhTTfO62ca+Ji0sK4vQIE6PEar0
gkany+13oWR8bpKhr7Ns1CcZ4mOO3Q7blKFwoudwb+3fWeXQ2j1D8QQuKoGgULQux+rAdY0iUR4G
hSK5MT+2hphbyjlaORu5g4vy5JypLT1FCyCVTuRXA2mo5gohutKy4kOo5tr2efaybU4hEWZuUs9A
o0vVHyWb1idddp/4LQ2knLyoGNPZpys5fSTCzfu29PyIvm8fmpV8LOgNp8Bf+crBiblhOGklvsJu
gIsIwXXveLofF7Y99wMUj2iYeVUGoep4RM6sF4wcs375tyZafJNyTauE+R+DcUhbJCgO4yapUzz+
5xCSe0HEclBTimWMNFzwbfPs+ubFiizDkxP9G8akO+fR2Y76zDtb7gclzWledDhgobmqXSIK4sGn
p2IbT2MzR3cabbcOx+eMzf4BaXDcdYXY6kFj5YtWTSDI3aGN8+iO6uvBpUBnRJHGMQUgchZPl8gC
2hqy7LfwgRzmLme7uEScwPKZHVvn2yqykL/WPn9p7fLmy1GeUP4W+9UBPutzfhunsagXSjV+c8Aj
wUF3B/xmNiX/sobZ40RjU5fp0D2w3aDeGMn8ajpYHJsQDu7NUu6xSwI8bLrmMiTI0TEOfiFChVHn
DX9aVWGfmp+QIOB/lLM5KYgYu3mNQX6pNDkvsF7aOQIhgvQm0CIE7Vg+Il3lZH+j/T1kCOLgZKL7
2WpxbgT72BJxVIb170MTPyJgZ4MS6ibCZHF/5DFFAEWUuGvd2OGzZaurtR+mfSaR82QmppdhAlbO
HR51jyPfK3krQ4oYiAy4yA18m07al4hhYXZk3w4IKiTj8jfYdLo6KvHuh/zTcKkqn8KYYcMSX6Kw
Ljtf+PJMHLymDsyimXP7ItfxJxF0q/qx5aj6ErojOgUc3nG/d5sTJ9VnCDF0yWlr4CQVowNdGANw
mjb13ApX7EetEY/Ii+UyhuK/BfziNdsiRFwHem0yuDPLJP2NNf6RDsves1C+lH1n707DQ1OvWWLF
t7zg7X1KyXMc8XAZnX6NjEY2ruRzjjReel+Vu6kOhZ5I2U2LvHyIbNK7wR1KBZhrW9L0GrE/sV62
K5Xw0lg34V720yXW37ydk4t0+FJD+d7mPT+rqG/PX/IunSi/zjzKD9ucNG8pMm2ClRo81vhrUTNW
EHkeDBM/Hd1BxZkOq6BPs4P8SbQZnqiO4RTGBjG9DABg8XXisoYgw7Sq9bRssa56bl9WNmP1+i4+
8QLGJtTwSuTAKUcDG25I6dXpYrl2bVITTVAgFvPbVm4OEnCEYFNfwmx1gu4pFPT9IBFqXZIenHy5
65as+4Wjmu4VGbZLjghsLDgQwDmtO3SBZ5Lm71wM9ig3He1yOqjaxBG95O+wjNdVo3KBIn1YS+QR
5MzyqpTie256lDU9nieK633AEbAbf3vJ15c1ZKoKzv0hq3sT2qbHTmanxE/ZfmvTv1NcQrBf6VER
9V+WSwR5wnIoxy6/oxkedgBg8WJy+j1Jz4KU5Tsth0/pm+IEhR7FKxn5obCQVPLpvgzgIBGqHK6W
DIBHZzsiJTJ/w5X4SGflz7q9ohQUL0M46RnHD6SE/kMsTxMdth8ND9kZzxzYzSlFViMpzqXm2zli
3c05+51A+9iTtMRxIPQjwyN+jSIPkMmQAUHfonjRcGDnkp55Ni//4aUOo6zkNLJvoktq1rtD5AXq
X2aw4h2MUUMRW0S59Gjbmdap29oDh+yUR/NRpriim4ds2OTmZ84U8jEyBRiapDvOuvA6RO231aH0
3Az4BfsBbBhgiIFTbgjMxwiSEIQ2YEjDeIijQ5+3/sAlAth8GbG7LW3YR1KfBHVIeUBcqRsVtmoI
vqhxmxTYCgh+jnx+eSj7Z8rWH85r7DerxlFoqTnZEFe45duT9UX6jK0/e+4VVHvS46DM7fjSzLq4
IoNvKxoVqMiytZ7M2P6E93RGQ9X/gg+CLGUEVKSdxF2VSYtKfZYoESdehUkkuLZQYubVzg8SQ38p
8LHqHLRaJnVfBZODzjUblNRIdWfXLS9DEZLnOUqQoC1AFKwJZI+4nO0pdPjQeRvF9ZptM8oaIk4G
S26CKRKzdOeT8a/i6PoJn2qSzq6eILA+p9z6o+/NgtMffndcttkdYf1xzzbL9ktBP/tQ7szE7/3Q
r8hvIlOefaXvB3jMVOknKhvALLG+dsUAgtSqtyw4PP95e0BY+FvrgadNC70aAAsOroiGJVaryypx
/Sfx6r5eRD78mtiiXjKFBYquL+fjoffrUhWuxNk4k0cZ1cxe5g44xTohd8qFrNzG73RukJ1HwnrJ
CVBGnQyIROMhzUtVGTPCrI+wwvTY/o6cr7Jy+kEscs12+1xb+stwezRNhpCyGR7GJ7YeA3ascgG0
7JJ3XGVnIJMgjzD+XJv0JFdo3QqoPs5B1DlDuxuK5J6FbQcp4zdwXJyd7yYrn8cCNhT1yW7XfKnP
PJ//pS3QZq3FvogBfvSoeIDZ0ccK7k7S7Gi9vUK2Bi+AlQhUZanxHL9zDDQY+uld9CmM9xZx496V
KDstEtoSudUgBB45+zPZED1w2Z21KJp0ixBsn+TZwZWgcNdO/fAUhTUf9Y8M2kiEeiPz6jhtDp6U
KHYYw+B3ow4/afssBCqFsf/AmvyVqhih4CHhhzGffy4CKWhKmu9l0/0nV5keZRRfx80ihCxY5XEA
UETToy8QPdAtBTFCXrMNwik0il2er76WPYNihMuaCsgr0SsjE/xGn7ArxLfvfMv1rhcYJTCsqa2N
Qjp1G8sdL7r3VM9n2oP2hqCNJlNHoQbPBkcB6Xc7R1OloVlqg9sXD91PC31wJ9O8QYmZYLoDPuyi
wr8+Km6Sh5quOCfJui+QaSv2RGa4MeloT2zuzQ765W9brL9ZhGTwAPlAjthqty0+GRVlVwJih/C8
ZvAOqwlqslmnv3nb/Ao54BuzStyn/gkmMtvzNb2iZqClubByOpE0u9JUAfAI8mY5lUDShrhShD1r
CZXGmRR+wwJw1WeiDnr+1cjihRHpdnFA907K+brBDiFMntLyMnkHugMyC5rpFmk+TQHMX804/scZ
CrnQtgczIZdB2LX04Xfcq6iGmlIe4s5eM9/+5qmfz7IAs6OS5y7eyJlMMHCntqtTiz2qYMktx5eS
nPC6ETqp5Dj/babMP0Dl7RTh/3maug9UKh22mAHxMnb0jf/OUHNXacQFBG9UdjrBpTXjCkN9tJiv
0MSgkyImH8sGyWGKQnEo8Nl25QLTOIPivZV4AnDjXE1HpIYCQP+sSyfMcMBkALAJT1wyeRvgd0SJ
/V5M5JK7M5us+hUnwJFU9A+eNIIhASuu/1IXMkyT8FHX1vGiNmxUawMw1iBjypBOz5x9F+W6Hqdx
foZJCtGG9rcliYoL7Z3baYfKrF+wEGBvTG8ZStqVRDg5BnSzGj+TOo1Qzexs1Qp0n0M6/UBLZn52
+Yi+dXXRqclA32URAsBrM+HKQfLaoWq0wPFCipkDy71Isls5jC+o7khln6PQlDWN/HQkDCrMHCPu
PZWIY+ZiOs8YnzGsbngaxu01Xxc4A3SqNvSe9TCnLzmGOWjk8uJg0G2XRYszLEU20APcpREU9klH
z4l+IjM2XjrqnbX6EXz/GuJl3Hdeguh/UkZNyKQnGCuQF+I6d+LBJ56fZxd+NTT+benosfLRJKGP
QVoRMnKDkE7ce6Div7knmAog7q2zX4e62w6MZ0CJZj/u+3niYJ4STFnIBTvOWH9dz/vbEPfDeUB9
UNi5PKT+h9ga3L6Z750N3TnxW1stg8FyHxDCN82/pg3/NpmmL4BIMLihW1+kRSfZShwKX6pVmmOe
AmuxB8RhSOvMRG9s+rWOOBiywD9EBgJ/HnfrtL6QrZj2M6WfueHZVbXR8yDn87Lq7tLHZKnTAf5d
MyVPJR1/Y0UokIauGcd7GiGKXcRE3ocSFQWMJbDTYXn3roXlaMNyS/rx7Jey9ksRVVBMQ620+d6V
y2s+IZpUTDDl1KJ2cIJQoef959AD5oMy/33TOSSAMBHA/Rs9OLPlNzYudVjY+zwhNCMbDf4x1vPJ
tPSaxEglR5DLkqj8XWrlP/r4lxYOER/oAadtGuxh2kCphOAEtqa5OU1nm3u0Of5AJfuRTOqNQXPe
N+W8/vAeAWnQHW3TIslDf3ndZNUYxDtxX7g8ieTJMDYf2pbyX8QU+3xV6sEUP8GW3OFGFPVmxGlo
PxzKyntXgtiLoMGGvL9Cg1dVAxkhqBjMHyq8csScnSax+ymBS+gLhIEIfY2wR6I/JG9d0+A8GocL
b/LLJiYCT3c1hxH57inFXxrtllfjqv8OGUBKnf/xI8aWqDEVtZYgd8iK0n9SDzvhii0bsE5QHOuG
shBe0slqink0q61iFzAiphkjuDf2daHxrw1v7tA4Bg+X+T8qF+YSqRjDERb24mbsW9M6HVLzBc3k
mBHBIm+eesKqYrvGgtqXjWpIVebSdPg+I885rNdTOhRnSOqhzj09cnhvledqO2fzeBg7py7E2x+l
6TAUhH6fZ6SelpW9uaDf6WK/5R0DxjmfuMxPXHl15i7GVAMXyecOZeEli8tvfHTxtUihy4ncPWXY
VnWSRw94X/l4V2bRN7fgkI1Ze2YigkpG0UqDRxg+BiQ0RoLNW87F86qmZ5TayFEKpJUjTp4iGctj
O+KsUshBZgm9KagmJmtiDOzgKIAnnFs4aKo5HVFd6H6X5OtXQ7818AgWbOfK1j6GVp6NT8XgH/4r
KYiDdRvXc94jk5fEqAvT6cP+16rYnYaQ/wJ7hJhCrDbMZ+m/bTTDdUMiIUWfvo+cQ0YSMmShIVEA
a6/XgHE7YAWmrUT3ExQSJ12MKOpGXwxpD93Q8rp0Ei6FAi0a4fbMp7wp32S62nsJi0EZG4PFbaA7
9OOlkBHZWyDTbVeKy8xg+yOX2I9f6JVI33mJgROjxZ4hk2vHUHrF2y1EcESnTsNNZWsNE7I/LgRb
nci+mo5Smvt2UNjWX5bla29vRTjG63QPJTU12Sh2J7gAsA9Qw2NhiuV3NxJSMzEc9ApMNBDs0JrM
/smXv93IYWSG7S3XWCg88R65Gcz+kPRvv6GMlQH2pACImnX/bJf89cHcRpan+7VvkfDgA8eHgahX
tAZNLMaYTJ6wF8bZeUPSXAUotOX0HfqauizJ8p2NxF3WLHu06ErhtQB+KlXYJ775IxnFBKIhi85T
xJJ69fLTKqn3U/ZKCPbR2YPCDcXr2hhk6XlMb2OxnmnuU3TGDtqn0f8F26F1CJKfHMLK1UCX4+gT
3A2Uu3MZi31r109H8pq4USFa+bkyC729/yzJdlqLqdx5EVTFNPIBziZTZdsw7pglSZUkLcYiRN2T
U6Iq6RzgNjyKuHnBFTzkTfOcCTodnVxODnNijMc4pYYjF4v1K+t+W54j/uVcZcWGonqsbCkp7DB/
JiF52jbNjqywfyP5YxpxOLNiPJg8eQpyBZ4WMHKHtfBckhdovx9kqmYMl7BhTvbF2gJ563P81ex5
KBbxsQbj97kbvyZ9GRjV6OqPxRAjeZWth6Udn7o1/Il0h8dm83/wgbJdnFjM/DCvOh5ey5cQOCJf
5XLAVLjxni/ZUwYLcZOZqxDoiQFjNK9SAcMe0PV+WXs70U0QfeR0xPK55xN4YppNdbOIV9LyezFF
M7DidayQWbksAiSM6ro9bcv+bFtMGSgK5IFSf2wtblBATQKntTwuDgK2GODPixB2uglHlTMIGZhT
Vm6Mo/FfkVJU2F11P+9JPgFHBxzTsbyAOmb8KfIBRTedHk6LD1h++b5tf2lZRsBs2KNvspeJ0FsU
J692kigy0/6ecWAMhEILsoq/let/SvG2GjcKLqPpK9KjA8xjh1BZidTxSPC8DTiOog15rGTE1Kst
u36xTahdkZm0s0di0mH+WLSZg8WKOJoY2Y5ksmMtmCfHtQDBmIu8qRnzbrdghFMjnD5ANCkQam7l
rRHbx1wswHZ9f52Uvawcadl+yS+8JaeOoO1K1xUISq+vJF/mg20N8G2SPllVwjeA/wSus9SVGOZf
VqB5EiVmv/QwV5r8vDbgkuSGk6WwODXXchePw+fXV1u/3lPDHlNUXtF47SHt7Tj53uGd5wlGEuVQ
JDCKI00B5wj/si7zd+Rx9kFEb3px/taP9C0+zcigWGHuJIFVMctyONturro5fy1btb41fbQnQnY1
4KfuME3iwAvldpxrJLc5Enu541BmFxLVQ4c3yLbxHiyMgK8SmLL/eXltjdZ8e7hcwBTjnxOa6yrZ
rICSUfc2Kw7L6r6tBEUSB868B5aKtGCc98d+zgwmjHXILaZAmhAgwBg9hfE2do7TPfFIakBUCc+S
2zvzEEWbVrQ1pYhbuhwcMI413Qz3RswCfhEliKsKtDTFjgLVGBwAKS/1I2ayxJGyofXow40261Xi
nlRZ4Q8Fh4KdDP7Tb7CdsxRizFys+uwKfYb2XUsESQBdjoc0mhCAIQhX9hLPmTlFhWQIqoZxz382
cv1hm17uky7FxIRiQQTIXHphc5xyVz4Ud7GVGHrHRHP8emqrlC1AgtYYcdKueSxD9hnPuA1ZG+3C
V9OwgWutTHbQDgnPLXb52eylxFCwnNyEidW5LcznSpAnQL/e72UqzZXG/GE7KLtF0/9Nt4DwT7z+
ESOea7RqSefKY8/RIyejsy8YxjcCkjppujX7jvSnDiaM05gBsOihalnfVDJK/B7jKEAdbRWcSfYa
p9mxRcVVC9siz6VHV8cFIjMhWx6AGdszbVoU3xiJspjHkEAXw5P/jSZf0o0YTsmyXG1SHOcepoJb
BZ4TOqa1Hvpu32m8M0YjCYonfOuaGVPPpncbEGGMEePAydtB6J3v8YxcjsreOwq5cOuWI4CC2jGI
Rr3bMDaAfZaaipP7vWz5xwb3YdemwHd8S1571eX7bIMuUrb5b1H0pG7bSe+tnv4BJlqjL/N2WJO6
z1CyT+hGmFbvM+aO9d2dFvupIPDq+ByfbBnAYuf7AfYyKq0hZJ+yW7d9hEPi0sHx2otlTSF/DXc1
YFqQxvPUJD0m8smxGofuz5Cpi/GcXZMcrlOJInDFcTVDB92jJz5rlIvft+k+m839ykSGET0yBmZ5
Ri1W4t8OWflM36dY3lJo8lCYMTVDvySWzje66Etj8AFSrmUFkBzNZ7nOaJJZcdIglXcouwxSwKP+
NFE77bSh+wy71zlqy6NN/nVFl17j/wb0p3Vso+ycjQA3c0VF1QJBwCYAlkvScOAiMzeBSXOBkH/t
2rRfxucbiRvIB/n/sXdey5Fb2bb9lfsDUMCbxwOblplMer4g6AreJvzXnwHq6KqkbnW3nu55uNEV
1VUimZUGe2PtteYc03ju1T5ICl06S0IvnenOYQaLaAwrjIUZ7S3Qiiga6K+33jTmSGAG7VlMgFAy
vhUjjtxxyU1q1F4KKRlPuXw7WTdJV8pP3Cd43ak+2YmC30hbenoqpuxFBmqqLKng3nWALsU5yCo+
1zqjFytde05LFhsZurMFY5zy2A2vISPD/SK2OV7n/parqAiGLnGNa3jIhZbi1FibtQyarjVswgVt
edsNcEYQg2YtwLPakYSueGin4tTRJ/bLMfRLbjNezDjPifTOS+b0yEfQ3KGMOs/h3DhWjuS8yC+z
bh6HpnzpDHwKutU6mSajWMkQ/esNJbGsM46aUcR2dT4zwFcgbyK4KkIjc43245rmTKdnhzJ8p101
jY0hppO6CLfDlFFC1hbD7jhzp0rxta4YHVXPE0de3d61es2DMrMosIrJu4aNwT3VzRumPJRCFsLx
5bgUyDVFFfdAJzVc2CL73qxtZqNYtkUcUqzKGs3lnj11QHDodEb1PnDD3y3AQHIBjkef0t5V5fIp
Y1+ktx2eUKNU9ijG84auwbUtNnkMGVVHVrnLdPoZumVS2KdbqUL7YnUn8cqaUJayt+dGY7QWFj7K
q/ciHpogg15jt8XAvszbrbS0m2QO6s5iYAerYz1GQJwaNxYFlLmAE8nQU7mzWdNgiVmCs6Uey7Te
VoYFZ2rQ2Qk04Xhtiq8wTfGK+fIkvrTwJacCZF3bXrR+Hvat0XZbIZc2bTVQ3xeL7rC3eYkC0COy
TEBmCGNmGrgptuxKGyRXKxf8V6l2E3cDIkb6aNxSOcCVyPK47Ox84rIsutxjBMRprKNyWZibzVN6
qcuCc9c1fJCvb1Ir/I8eOM/n2l6Sq+FeEyagsbryJvFF2ABK0E6smr8ySbaJmuOuTaWvZS4yL1JW
qXIaFruZPlUz69j96k7bFm18g75N9xFwQ2psxfY+twA35IIkO63I9fI9UBsQEEZTmO3EZnKzAYoo
Q9nEz/Mm3mpW5zRq3exQRuGWb2jOTfGjmtwZkrQwkQ8vSp83/rfEs2xqJw+v8kYzgW1MqkxPfhVb
cic4qQsSMsvMdroiDwH97mnHCjvSeqa50tX31yGqICZ0mGTFK/KJ8WTo0jUIQxrg9rUbxV2rzbTR
w2j7/XRCiM0c7RDHZend2IpowuZIdQsDE/+v6u9lla8nQ3eh2d34Qq1XuE9gX4pDKLrDsAC+xKbH
NJVJRuYKWn/bh9juwBIrc4qyozErR7TWpVnwqeozhEpdsmiJWwjQolLWfFNoTiqCAL8Sk4/arDbj
yOLQBS1x8hhHpDVfG8+yPofrAAYVLrAu6RusrDQmrymGHS7Ea1Fceu7D4G9XUWm16m4Fo3yrRJCS
oRmDQxxUy13MAVNUiEsKJQZjGliNYm+iOkTNifU5UgMDVkwfF4V3XYRXiQ4E45XytpNCDd5vaXgs
2yM6dGBMsfxaLpa4Y17Eb81YbZOGAXFcXbFDU8NY8gLfU80ovDTT1eVLJtaml8K2MRkc/vpbk8U7
FtwULGY+78YsedZLJK+SeKN32X6c6Wv30bRLIe9MGmwEA81JxH/yEDyeWjN+WIw3xYwGVB1IhnNL
DRQNrkutattMkn9EwgCML5+R/Fkh1uA85WM2sVzmdaN6DRInykzganOIsxj5IBBWDdl2J42PiiwB
tGCTs4yh3Kb03XdhFpoYI2nUloYAtFaSHHpSq5YWN9F7LsurhLFsnHjmkugifXLkrsZeNjyZk4Sb
rTCO3ADxP4v9vKtypvxmlap+0zUXpNOjlxTGxeI4oHEiKcYugL0ROnlJV3Oe8z2d5wa5E6sPaJ90
d52qxyVWK2eshGf9OsmcfUP0xvnbt3LYoPr4Ves800QN1NS65eBA8TS/adlqDuiWLKjU/iRYVrRb
RL/soxvU2iWizK5xUmrhKILqWofl5DBoVndl6YQWnxuyU1/UWAk9t2jGW5IrWLQyaw3Qaavkd9+r
SgrphoxyfPVqMd4LanhWeGwIO1yW36rn798WgIV6Hp6iaUV2CbdGg8+EjriIW6SB02fOj7lkDT5F
x9NoqDALG6BUsxaHrEAUeGEvBuO1kHZ9iO5uFg9s2wiT12fbVqhXmvVKEUMx3atzFLtiSm980sf1
7jC/xJJyBUcW8RAalpcaNwH8WG4xY9ictIXjSlOFz6UiHEM9TTYKe5IO8DDHn+BL0XJlT44FXt8Q
fVnlyH2uTakxEDijGi38QaeplsrwMJv16k7VXRbxlMVVbt/FkbqRoa2IOsOfUc1pmEV4GhcV5aVS
bC3qKRpzq822X/DXgWXaJMyHkepOnzTIue9ruO51bujfCzBS2BLwvzHJFGhWJxHM3mHd5OTsrpd6
TwHidYWiLWngdecJYVgSXYaMgao15BHyD99A7APdC2gkOki0V0bGGfUnO9Q/M3n+I+pB0UysNwpd
OQnfC27Sn91FkTX2HMynFoV6+rVoauimGlbpUmeYNMeaaqcD169sauoO4QngMIOp2ay/WbTxfrUU
/6UJjh/6kw0ORytgPLh6isFRRNbWJ/sTij6Ph1nXxGu1EUXk04amtn4+F0iOMvEo180dJxI3DtsF
4FBT0wqK4Tt3Cv48yVzQLVfRY1VBhujKg5Fk5WFVQtNqvtRxlt3odMrK4eqm6hzTfZpCb4zN0jXk
WDiplJOpkdEWTxJl1+VF52IsuB5C1UBE2THplJKudToznXdmSeE0ZkWQSGp26TpZRRgH1TFMfjC5
fxcH0dxIch2jy0VqxC2nZ8EzjxWLMnQ6oVcfZs3HEhA5aILFW6FO2N3HQdvmGVMDraK2VzXqnyjn
thmpQH/GFBqOmgsvQMM1pdlWaxdlbIQbeWJYWMRTgvhJTJ4Wi9JSz0ElWAoOlTjapro5bHu124Zi
rZ/UpH6W27E4RLFQ7ROFg80clhehbs0dbQhsBe0g3ZQm13ndJmyTGujyQVnvmIupnMR1vlhO4cFK
heiRJkoeMTPn1K34ppbejIZBF+bKVALJrRLkeYigrUrNrahVC1Pt3ApktlKPxk8XIH6Q/EoQn3Nt
KS6CZl7UJl+OFc1ot6tV2WuSeiDTIL0GyLPWXnT7noVltJ9Q++KRAOIqyTmUADH85FYh7bKZp5ml
NBFHqTD3aqgEiTFOcAzYBKu5m44oBQWnULWTODbV+xSDOjBvuUuUbwgNEluL4w1TS+3NQvTomnL9
CFAuOwhMKVG1qVz3YYZfduFGT2uxKmT5XhbwOeVL+oLtZGPUuemhagP+O6jLU2FVIOnq/IdSy3Ig
FlxM+FFm9NNZ+2gZ3auUSyO9T1ph45yLR1Vvi60aFud+/VuqDyPNjvWPJRfUUZG73DfrSrRDs8kb
rhdjoSPItF+cegx5kSFDO1y//ftniIKgYzSXYFvXbxQNwQA1Ps+bUKcrgfws26ldTYmPlw2SukxJ
qiUwTZHRbWPNmi7XqW03qoTMbbrS8jEf1RT9QMkgOjYN1akiY0Ezm99VcwXICgO7K2apyKqkl4ol
FyeODkCbNVneXcc92qHiLBZGtKl1BVC4OR8sa8SGDLdDjDt9q0tN68tC+9UIscyd/codoKKLgdur
tOWqVS/Um6iqQxjFXPp9H6L7jWXVj6oQOxRv7KkbcZRbY2YexbZMqcRVA/PiuFzQn1dA16x0C9uE
gXeIa28owcbUaX3KtB9NNIwPJkoaTeogsWV06VBmwvRPRT8PMb5kZidxO0Tha+gpvcDZeDejCmig
PIB7jOB2CFF9nAadOaY0+UmtjH5Xt9gW+4VWXtXmLu9Z64cqhC2NRo6ApgIr0eKFE1y3nLo4LpWb
VBfHnVJVUGCrfp8q7XePqeOMCLs/qmLV6aZx3JPiAczvKrU+gtEkMPTlnRYvQDIxzQNxrjZmDjdO
i2jL/JsbxWr2/9mijAFU01UV+JCmEmei/ulGkbWSHOpXsdqgKHAofVtM8GW6E+UiPWijHHJAyb5a
rmMcMzmSATOp0L9PwBA1MTmACQNowUGpLDGRMGv5QTfx3zxFeXXC/sNThIGEi1c1YWn+6SmarU6T
Dw3UZpJSYCZRSxqCyQAPrZe8F3M4hn1RpF8hW7maFfAGcpnqVFOE8wC2UBJv85LWe0z70BkWswuG
djKOOmK1pDI1B12SRKObeRU9QxAmFPS0Oiv539wFV/jTn14F/FjTWv3ggB8Ij+HrP90EawEpvTgD
8UHu1xzVSDtjwLN1Dh+uJmnl8Vrs6mo4ROyB9LCaIJlKlYkmgjx2nxF9ew0kMElca3pjnIRqrmoE
9LoFnrB/fUmof06OsURQVTKIXVkiP+cf3m9siEJYhS1K+JTwE7mJMBvWor6RwR2WUYND5jp+TFF7
23Rm+9yBT5wZxRv6tQ06kLCmGRZ7XSlLdwoHIagK6wkT/L4o5+lgIuL22oxbvdY2FgW2DIo2LDiw
lLVGrYqHTGMAateFoQTD2MrkpBSkzMwklejT17CchNmcbus6QgOdq5sosXTcskj9xY72TmYgjKCz
n9BNAk3HJO/7rfn/0OVfo5T+YMinSPsTHYXIop+upBUC/YcUpUvyERdV+fl/Pv6UxvSNVvn+4d/M
+YDSKAfXtSDrEjhjVvTvoDQqaZMvyMzSsSr+AZSmi7g4TRVBvEGoEVvZb+Z84xdqXAnQMmuMprKl
/i1z/mrz/9Nalal/JJFJFeJNQHF/XKuVbi5lGAroYWeUDk2qfeVG6tIq1LBgDTNKoXlZD1NBkn7I
pb5Nx24/5qjN6HnONZotPbuvO3Nb0Aixh6S6LBLfj5zlfUqzW10pkHFUBoodACtCgyHfKsAHpiKC
s3exEV7BRoiurq8TRH3Dzm9nWIFM3V0Gw0c7YX2Ui/BkdYgN5aM4CS9lQ1BAuR/GBTPSRewSFGMr
v7jRTpqIFxenbcPZe3zMNVhjyEmkenCksDjmM3PwfPKwagehTmDGdTb9OmOKlg4t0EXYhWbyNqYU
wthOJVEOZNjxjUYL+tp7Mk4ZS8u9nClepVw9TfyhqUhdy/BWsfpTzslMEM1zJNyKNMllxKVIFQU7
5ezUL8Vtu/ZJSqrIazp9StJ8GaxLb1gxTVbwXlY8OWmBU6q9ognQK3HZzD24kI5xY7+bLQVemDLg
ajEe4sy8U8sXMy83Qy7vhBFdVY3BXZ3u2hCZnFWgW0+aXSRon1qDSSOXGCh/Scuz0soAJC9DKqtg
nbinN6WOPrMOt9FsnPNRgFsj7DmEPliL9CM3C8+ceyz7mQGINa9OhQnDSRGyY1Z0sWMU3UNhLLsh
BwwfZd51LuhiFu7SLrRyo4s1HptYA9bC/Av55EY26t7FpSk40iK/ZTEwyGuhEiM1IziMPnt8/m5W
595VASAZ9Z2HVG6akg2isVvJMN+nPgNwp3LlEAiRCKYBCU7fLJHpxX2/VZP4Mdb7O7VVBme5ToFA
XErWgAudH0Ekuk30cE07t5LK5ylpPK5D5FjM43K4sKF+QAxPG5WEGiu5xZ8Aahj8SwlxFYZJP4vP
iIpcqWHAAnO5V5GJVF4nDLHbN5sM00s1W2gGLP+aTVTaV/M9V5PmV7zK39qO/zPA/T8n5f9vw9tb
Iq2cdWdcUU8rNeZfbbf/VZZv5edb/vXzPq2p/+Qxft91JY0Bv0oJtW66P3GpwFOCNJFUfDSipv8R
T2n+Yuqk0rFXs1WY30F3v+26fAkywopRkfl3kSv+nV13jab7h213ff1rOh6UfwD3a636U4nUyMk0
iK0pbsKvmgQumiVA27HnZuZ6NNvPE3pPb1aOfIWYOfxzV+MOSizfO18etX4zF5xkP/LMN+h6PjDk
Ndb+X+5ZG8Qs1/YixIfQ8kT0QF41nVbl/i1H0XUft66Bsu70WBZ4wEK818xjinvlQRDcJMbCjIrS
SZ6wNurHBoiCTItfcMXGz+n8dEPmqLXBxOWWTiGiJpt9Km43AOCOxWN8X7x14aknHucmpLHBOBVb
s/4JkcB6XjtwH1JzT2ePcA6kXWZ36A5mUL1Jz9YJ9ah2at2a+4nLyUPCtXlKt4ZdPab3ySU/CzGz
ixtL+2oHprIOB0Om14bmJeptqz3i9pnqp0bFlNF/oQ3sUUNsx2XwJ3LVgFhnzWvFTU34MIF/uwOp
JI84VRbtkjHxNjZid+H3yl5m1vAmD99qYvwMO429UTyat0t47LuL9kFvy1U+yi3nTnmXb9Hs14d8
i/K7QBaBxshu6KGiG4BV0TiG/JhGgV5+jT+m8JgwqMsKBMnyvQoYWYEw6Ym7eRdLtravvekyn/V7
8t8SECHM+536HZAL51HMdQr8vUss2lNky5/mYSrh4CDtd66ox/YF1Es64oLl5eqzeGctL9gMjNxj
+6s+0h9mbPfP12fQvZlTC266ajscbR9xL1Y2+vRSvRYZ3Ua7vt7Vxk56ah7oNZDdxflOh8u8Y7Kq
PRWvBrEg3DXmhxPa6fRDcdsXNDWrzcaRt/GTuh0YMNP+N7x2E/qzwl9sgPv3JNbJlGO2xCzbLR9b
L7fFLXNoF4Jg0L80BBE0IMyN4AVxyiMUzANWDL6c+6qnO5EHNdtN4E9nAT/wgIQUXDXDru3g6Ic1
0wCdg7umG9C84h+6vuiu5ZluuB02lqdcuh3fB5iY9Ea/vCNmj59HI30cnHy//nfjQupe+/TFF/QD
YpHX0e99Blcy3PfB4QjsFdvRXd4kVMxXl2GJ1wTTPnogo698Ik5hsMle2AqeBQ4bAX+w/i+yvzKn
f6m92nviIGNniCZqb7k98IbenUP/+oIcfuTno+NXIPpPH2dYPpvEu3+9eqN3gqDjRfa9tulfWR8u
jifYz+gRXMHrSIizmVW6lYOiTNqjc7OjPQEUx2uAMM8Nz5GHFtYNSjD2NGLIQ/vKAp4dwpnvh0IC
vDdfVpg3b+cxdr86+wkqwpbGvPsRHeRt5nT2F4pLB2qj2x2wBDhf/AJU+nU5w813JOflAyO/fQ24
ag/ogGyTT9Jwnnp3cGBLBlxMKchzGwxBhtDSvjTBqbL3vWPZ+EP9ewSce2xI971POAIIca6hzTtj
Rfvq+FzEl2h3j3Ep0EHJJsRWrFIHOxCcxsm89V/r6IMFi/2lugRE+A0fiXSjH76MS+jGd1gwcagk
uyaoAmXTB/c5jyHZvvDcbad7NC0uM+S7Z+UZ1r4N3c8mboiUg8Y+yd59yht9AZKC6JpFtxLro4P+
uU7Eg1pykuP6rgFG8ckgmTbR63o95uu7dxZ2JDCx3xzC54faecNk54Qn0yYtIDzR/t0pzsSXX5pD
uxOCN+yt3pMRoKPhXVtuVZcX9x4dz+h2Y/umtjHWbHFm1huW7zlzznSYsJJ6OX2p1sHXUG8+yDHj
vT2fOQE+jWfUxG7Ec+Npu1/aRTy3G+ixPvkDAVF2OosjZgGlfh8UzuCorsijhu78le3hbfChseuw
WAy6TUdSAB0E2hdYGFwSF0IX9/2X4q5vzT71Ew8boFM58wPSRj476nNb8jkse5M/OoN7ZDjFdWXx
INYFkqIdccF+fAiefo796ngxCTqExkIEiby9vpiu6VoOjdqn9ZrVbsaXwbDLfbeZXwQvvG+cdtM+
RQ/Zl7nFR2kvPJqK1fX9EvvB9xZBTgofBA6qk7SJvLHhW5bNsnlnu+CdwHDAlcVlxWe1w9Ppy1/X
C6aPG/mBiNDNe+6SCOMTBue9D1vLVh8JF7mV9hKrKLe3kj0Golfel/fv79rmHQOrzcW34/Xaio/E
Y/8KhsgHmsw/orAMZQ8wu5ft3xNWwOk0elf7xPa/5zZLBGbuI9K0pYNln2KneX0Pdyp/TzzVkR8l
t9u+g6a0x8fKfhXs0/t45dnoj+/JhoSZT/0N6LTlL/fQ1Cs+m5t140eSC3SAHqKuIbRxcqIlGz9T
LuMJYL2BJOBGjB5m4yQSZerq03ks70Gg2UqDd+eUFnttecgJhWAA1R7EBHvfs6gzsHzJrb2CNTly
VPmjGkBZIGbzTBNz827mbX4w9ZMUOW2yYwI6E3SrShcg8xOplupDJR70fcKCHFztQXsYRR+Bi2C6
II31OIj3ZHwI+cbIN1q+SRIvWaE4W3zsuhIfNHIbcNJUQTe5uuYpCzFlnjK5he71iae9LaWL4RLR
O0k/jZvqrgKG19E0NyT2ZfTRUhepPxI3GR1i1HpHSUYeH2R3Vzz6f78j8p+V4H/5Xf/vqvB/1+8Q
/2W/46Zqf1R59nP5/WunY/2x32pu/RdJUSiglbXJqn3HRv3W6dB/UVRN0zW0LDQu1J8xhMYvogpD
HkCgZf1aWP/fTof+C6Zig/MBfQ6NPyp/p+ZeGy1/anSoHAd4HENXVOKo11bgTxV3LSn6YOHk2ZRa
w26oCqozmcYnJtJlGxbNg6H3r2kmHxl5+PNCzFtV7sSUwF86nbgPJHIEua7b9JwZEW5CNuU+FQ9i
NF/UJVr5oQK5IcnIHlleJuvDjDRP7lK/4H5okttKK9QvNYxJuUiAHxkltAjovWMsqjVC9nJxcbSU
8cTS6bhqLdgDgvykT/NeVeLnNksORbTXKF8FDpo1k9t4WBOEgF4j/T8sdRVuR0GncSFKMjEvSZlF
aIE7g2yhzBo5r9fVp5Ib3VdVj/tal9FmmxVarib3JjkWz6oxQWDIE5O7ELwOBkaJibseDbU1FHfE
lMUEIOXXm1LomTia5fyOzgmXr46lTu7GL0Ubf+QaUTtmET/24m0sW6RyqfFxDuGzV2RDC/J7102L
y0Bn9/cX5j8/9f4hH+5/HxX0L/LcLXrmlsYSEleip8rR8a/xoP91jYl9K39emfzMPz7Cb4uU7qEi
qYqqKxKr4Lvn+NsiNX4hRmFth9N61Nacht+BzdYvosF0XRQhGvCM1vX7+8GYTqTMTMXgWa/L/u8s
UjQtf1qlPHUNqSRTdBqjGIvZX35epU2eqbOaifJGNdzRg5uQXOLP/Jx+xi/TvXRv7IV3DiXZbXlH
rHaEyerB5KwHCv0meqgqH/si2pIpsRc/u0FJIbe2fouKLWPA1H0YDYE3gi+HXsMxzwqqxVNNJ2Km
xkFE2uTclgv4OR7ZWp0ZTPJX/6MMd4UROjFkRA663ezE013aHJEj67exYgS42FNqQ2s96Y438yuT
Z5QPHOLzD0SNFBDAPBxlc6VuSn1NzKhLIK37lYmI8zuf9xGDF+w/R+AwRQ2QVN6ajdvf1J8RFguf
uW6qVxQZ4S7a5yBpHFX3+UrU7Pm1MNmpGfNhHApU56Qxn+cB1CrgF+kO40237LtPrGQi6lvME4Yf
MRq1SS1fqtdTp5G0u832uhMTaG2+1Qp4SnxEkAcN/dHg9ET+bzMjHmGKnlx/ZE3vxMztM17SPCEU
dTSKY1QA1QEcEMoSjgO9ex3vyTyYKcbRAN802rmmombjMrdz6lZEj4o4tc3k0dwy6+F1kNB7kAUO
YlnAx+nUOGznPne3Iu+JM3v1qT5RfS2EEjArWX2EJE/EBZohBq2FUR7NkMColA2M87B6EomkBqwq
haQ7SRCGDCfHUxryPSkx2DIF87XdJ1gSrRstemkJl0rPeIFHIo4OyJOScylCKbSRwKL6Jlc53xTd
7Xgft1gVN7N8Hsw9zZWBUzLho5TWnV+dBQ4oxEd1DLZaIr/aCxlh/T3NV1LHfWVx8stNRcT1MyZC
EEiUOc8qWJ3uAOHHk350j/zjQuwogIdkgpdUi8BX/YQJa5RRQjvsqdJtOdvNcx07JTcAOpt47GnK
0l5+16npsdXQH1gxVm74aVxk8j0xwfTo+5o0QKVAd2R+kbf1BhLGJp8dOt0LUgnVGz/g+uFiRLcb
knRI9ANOdURhPyaXElbax82T0q0prmDPlksRfcXT48BBnTDdRbpcl3tFw4tOFMo1GAM4JnIFrhFg
ud0cJw/n5UUQtwmAGdXcGBAm+gPN9pVQxHwAjbuhan7cOHqOYBExuJfcTz+kGderA4iRXhMkvQ+Y
vDhx+YVfH/xDiNidYv2z+gS28Vm9iPfW4/RKorwTwWCTu/vuNlK8CbuyEt+18jNhTv2pcMdTdxnv
rcURC6dARCi7+YJ9GIDqy3joSRDTSu+qeQZZesrOwJEeH9vKJ1HDlMZgmcMdDA9coUFHg4OQivRe
ZRyhBm1E2kgQMayN1l9StNFUN+S62hBpkc9BSawxSdBZQHRBydUt+z0oz9q/G1GHcJJsbMxTKEXU
xotzr6c/0/g6F3fuxhrLlVj1GjmKjXAPizTLgmRt0SAzkC78GmSbQjeJAdzY876wfIaVBKnbSjU5
QvQ1C/v0C5HP+Ww5H4b39dEQIHZe9hfjQXU5F9hranxuB+b28qI4AYexy+QcztaNan+F7hfGAZor
hfNx1oLgQq/g3HHWvWGM43f2LNjnD2LAbzgCr+2DNYXuIDmyD+DgzFTZfdMcDy6FXXtSgK/YnnYo
gDizvwEf5Z/FOZKsp10U/RxfsSxuTbd45kjHgY6YL2KJ76wHmkEch037cC6cknaNech5DB71jU+R
VgW7h13w7dlG2k8blTYKzSFU0cyMK2d6TZ7V8PbKu/Oqv7f4PCE1XB32WcKAiBaxRoekafM7YZrf
SbggDGRccQxrgHm05oEkAdEqiFErZTOlLl/r90bnJhVwE5ckbwyaaLxG/pq6SNzTzO2YyOT1QYbq
Nb5kTXHTr5MfF5t2hVN7cTEOE30CMoJAliQvncp8gUOaAGIE70BV5FrY4dbnIWAO4S85UYtClrxX
WP2vpAsgE+lkDuP4Dis/QyBKvDMZinD8StKFCEL2rB7zqhenmIVgPozuI7HnoPTqV2zIQ8R2zJ1B
xLXhNDwDWgr35MTw2sQQuyanKohd2HaYxvBqncLqYYPY45NUvAGLPq+bshqsohU+f0BjKN+HbZT4
5H5L5LgkfgXaH/89XbtfJRF/a/DxHxR3f3nk+l9eAv6bc5m+llp/Xf05MSa8qiMmGgzAH8cj3+ez
7x//rfQz18GxQrHG/8nmd333W+lnUvoRybGWeFDkf6/7TOo+JiH/c/yS1i/9XvcREEypyXBFBueo
WX+n7pNkY50z/6x8ofBDLaJYqDh5XPFbU/LT8Uybk2SEHytvOh9H3eQPRL3SpaPiCBbocU/StnuO
sUbKbie8Kc+91x2O+Wd9Lzr5Nt4yiJC2RMbahOuIdhrUAg4rVzrrN5Ph5dOOsEZa+lXtkYANWByF
34v8umS+coISIEdHYijEGTUdRvORlFaZixxamF1cgBOc03N8RjcFfILQU/6r9Dz5fCN2Y4KY6L1u
JyDgn3CLAuSlXqJj6mV/D8ixMHfZJVX5FianxJBdjO30oj9cPYyjz7wScXmVd+3VK7etcIwu+VYJ
d81MSjBD32BQwDnY2Bqpc0/GeWLOXWyZya8xw174oHG7PWbv8UOMRcG5vkPEC/Jjv6me5BuaI4QJ
3YLvWKOW6NMPq/rPxngwbpSXONDOggtTUH/DPRfuEbEz/3jA9f41BNi0jDf2JR8GxEYuNuQaCfvO
Lw/SswqwA8ezPXIkTi4L3T8k/Hsit6wNkUS9w1Q8pw99tLAX944JpMUBoJ46Ghua+mEes/ErPZo3
FH3NdMjp3u+Ak78wmXKrfUZWoWhT9g/9dn7KbzsB8rNyg2HF2obZNv+cdTvaVDjPHH2hZLBNLNnj
fQ6vIJA0j+kQQO6svGtQp9EeaxnQqNDqKb4pRyYk3ASSoECChYwstdors99T5MXetaOupOlWBpwt
aGXugOts1cUuw03euTD5VoMylc1c4ZrZmWrAO2ndC/qmU0A1y26K/g93BZlmb+qP/Or2bysBaEH8
6ajRrRQF6IBKRAPbPN5zfudocp+O9nRnPIFNAO0X3VKl0udkG9V3KkHtrvrZ1QEDk7yg8nCKg/oB
vIHU1fl5MiixvT7qcTu70q3Ywxh14yeLyPbB6/ax28DNe1+emNTwkhP6/oNdcv3cjJ510oN2K79x
mCGq9upW6bGM97lO9jSaJJscof6RK5wA1/vRgxT0scS0Bdz4TCnoN4+8mUH2yLDEbX1akZv5xyoA
fgOfoiHqBJmO8NtO7wkZQICBhW49g8GXbhY0vo5wojwD8FdJx3bxV7uptekYVWme+ih+1XcDh7tp
a+pO+qw785H4TaYCWB5l/qa6iEOsDuSMT5hJdcw82Rk9dFdH0XkfNkWQ+8shwufGKtXXg4nqLHQd
7eJm8fFQOZ8FayV7THjuPRU0x53eNrvHONzAYRm4d35vCxbOI/5EtSW/6q/7gjGnC/UpVP1027nR
m8X0Fa+eXeYPQvHK9YdxDfi3OoD3c6vbDEphD92ASUYfHur4AH0jxDbrlg0d6asrcKjpN43uTnfz
UbB8TL4mHsa7tnan6THXjzmTlx9Cafqcze1RJcCg+uqEc/5VP0SusrOWDbyJLLpLXkOgDO/4tumG
L9yC92aLp9jB0cMUcCf1hz7V6AsjpXnomhsUJ4QX2QbzwTwYiSdNvbbx6128EXbSQbzjJIBJpBqe
9Op49QPKRDgDhp8XVPGzmxFdwdmGzUthehukF5H58nN8Ixz1O+UoMq6cus8Q1SmoThEE4DoqeZJf
GhISnqwbJTlxGce9Xyrb6bP8zCHHY3jvbH6vXiFU7dbyDmozhxBKKbAczHBwmnC8qwKM3DZiIokX
cIWNr+wlP6bHj1THEeX/Zu+8emQ30/z+VQxfmwJzANa+IItk5dj5hujInDM/vX+lGVkajWfsNbyA
F16MoNE5p093VbHq5fP8I/s1jhq2k/g9Y/Al58tq1wSk65Cdh9nYZQT4yiJ5H4lbCrdYPgh8EIgv
eoxOFAvGvBYpm420IkBXV280VIsUmVUr7CX3i4hzk9wItiJN92MltsWT9kZCc92pPCIm2WylK6/j
E0dGZJA1K29Fp8sPVQelamc/OC9SGszZqSOKEbYhL8qAWWQk+iwd/WmhGFLgka1Uw9XoGWE440SG
SCTowKI9tXKHXbit60eILp26SS6y+BF5cIzX4WPaNR/Ns5ReBIgrjNIp9CHR4+xvTxXvyE0c2Pyi
lleSo235v8Z4UaddNmS2INHJtyIBSTrwRZbwnFIE3G0FpFjpmr+TQzXiuc622pb8AJ9dDuvq6JVv
/SG/sCdeMi9/q33lmVdu2kU34RpQHUdVBZqx/tg985/KblBPM2yp5JDQtKxRoNuluVGsW3RsSGHM
oL+Jch2FAYz/UxsxdG3NLke2tFGtd+FRextwBt3CYAulFS0bNt0JalitVyTRq/Um5VKo9z/W3lr4
scYmB42aRyKTZiU56qafvGN6z9BhpUdZ2VCXREFByXNrLbr16DBkNxt3wuSP3OVmYn6eKqCVxqNo
/Jb9sI6kpq+Rpsv80GI5ZN1tbPZjE8oH3p5rMqy1yDOMB4nLBcGbPmiOcR628WYsTmQDSO2+foCK
R2GhNod6kmw1cjPyPl8nuh/jB64Cfm3SHoFv3S7TV9mF4cAV1ii7uZGjI64QRdwjrhrVLozITclJ
ZkoRQ0IQvHlaheZu2asOwQP1Mfgx4dGfBLzUrX2ooY9iJ/jRvGavYbLwiH5pN4gtJnOdKpecDPcV
+ait37+r4GHcObel/cJb2sY3iiONezgiqMf5WrMGpUSbaNGXxZPMvUr2Jadip5M92UN3ypMTaVWn
QzvDr39VkZK50qsVrFkmknAdPcbFvb+CkSVlCiJuyZ3X4gdVzl6GVO/IRdHOy+i0xYaBTjmTJJXb
j0f3uGfPu+m3etyNn7zuFL7jlzokT4wZF+Og+FxxlTp4yZdPoPD332s/68/yhYS9ApEcnHrDRcI9
f51PFUm/tvVu0JH2hfy+f+2xU34poosUAZ3XNt6Hm3T/DI2KC5WV1ICI5dXb2zCTgpOy8lqwySgV
j6H7OWwJGHtOFUczIJ6whLPdzvgstuxgrjS8D/puQMiyUoodd+QxfZNmt0D0fpo/NfJSHHLEKIA8
mw/SlVCFbovXgdtPs4UAbf32INe2/DgfLVQMeANO5cjb2pl4PJ0zgwIgYVDt7c3hxXVx7xw/t3gc
kDQIj7KdvmiTEzeWLROFGdrR/BGPTrXmZDsipAYP9amkv221R6A2kfB+wgOiXf1V8V5hTJDssrcx
fNKJQ8W0FW9FJA0JHDsRMC1sPePlG1Pm4MnyFhuRW63SD/Ig7PYkryl+fY1p8f6Ov7Qngi5o0LyW
zxJllM2B1M6dfhS+MJnhQEO6iDwFNsRWHttz+kqT3Klcmd4C/khAxj2Pwplv+nPm6us5gkCstvJq
cQe3eBItO31ojsNF+cbCtef5rhha7eCgnKZT4qQfBOiAboHFUFRZPi/ApoTsvI9bRtbraAurSXcC
V7zCTHvBJaFK3WcidyOf9Zbpc32vouZhfbFnb6pDcTBWpgMidyOR1KGx79huG542dlVqr7+qz3zH
RPjrmvZ/e6v9f4+y+F/uq/+UrXBomX6vvt/Tv1Hy/XVV5W/+tqrqv4i6pt6rIf+o3NN/US0JyRzO
CJPo+vuK+FujJFShDvOIIvAvDAW+it8WVf0XTRNVDGMG9CRs4r+KoCAg5097qiWRnCzxzWQEfLg0
WIn/SFBYiQz51ecFvbs6g21NmB/j3UTZbVQwIUQt0uZx4jgqunF2J6XbEAB5MAlQcWqFwKpOlI9L
uWziSX8pklhkT4gHu7JmmR0q+rHiCPEbeTjhoH5XgxQfpEJR8BAG4jcJlLAM0yQGW3J3fJJPh58p
1XQSsAPWp8EvkswN5OqnMIbXdJR2M7numyzTvpYIz1NCooJjwr71dxouhY+rBMWfU0LNQkJ5RQ0U
uLxoanRNiIdyAgEDUoEccJaEtar0l7Z/wIYL68kkHJIQtGSmn1f9tokL1m1RCNyh1z3DzOXNXcet
R5tGHekmbrzxzqKqP2NBx3uwq3XBaRWUSeVxTs55SDFCnQKhh7XqL1jNtLxGTTKBU49CiQnQgHQx
kvNUEskEGN4F/VWQZ1vG+dVVHEGdmat2CWtqYLeNaqX1olLlRkfXAQXLw3gwWxhbiwgqGhtwNAKy
adK+VRPBJNFQIY4z7oT4kRo65BWKTgJLHutHwkci0e2siXiB0ahTgtHnBjyi0yQ6uUD4/z85EP4B
h6nKmq4Yd6RJ4aN3/xT9YxTrVvZd9J/skj6EPxOZf/9tfjsi7lpdUQNHQkRsqNTF/O6rMH8BQDI1
vMAsTJwhQGi/nxOGqgAuSYgOAJvuHOfv5wSyX0W2VOX/ANCCSf3TOUEVJucOB5gly5wX8KJ/c04Q
8mPMTZMu6ztXYhO5Zr5xg8doRl3NJoptM1vBWFHNzlIaulUPBeUEhkO3CJyVcZPZf+YjdobiZJxY
fe3yJ5s9ECk7mT2l82vYdYdF8DB8KiQQI5BhN5cv8gF0GwitLJ5o54OtsOWj6ez4751ifyHM3HWv
Jbf45RWEhoaQ3rOU1YXwwAtAG1C23ztf/H6I0m4H3dCCDQ8XmfZVvK7PQ7FXrV3QeeoB8Wy7TZ+E
WzfdBmONd4qcVrW70ggHRsbcMJuO7JJWYNiBL3lCs7rzFY7kydGBBkBY2lU+rTT2LMCxwVe8Drnf
J+bsWgfis+meiAVnPQ8emBUcChmDUF/IoQ6WeCp0tF2QwJ3+ISHJFdjz21MIDRURHR3ZKcLmomJm
o+5l29POsKsNLwKoWW7643SrMRmGDFg2SUrKQcDRAUuHfNfyxitdRYk0kIjJ6bVXTOoMQ3snPSjR
brxYJbliC9uUjR/tSpAcV2kVfCeOWLqCR0li6QIDiM7FWn91r1/iEc1sVzg07RIMaI9298p4X2jO
l7XmKhkrmYD8m2ED8tnpD1cP0JPXimfFAHJINpZk70jGBAElPQB0RbzUP+Zh+SSQw7rBPsdUDUCj
oWq1n0TNjmXH/Gh8sdyYHdOVhvaL0W75DklpZwOVnaiGa/Ocu5cRqMyfRd47KOBYyxoIl++scYWP
oY4v1W3BsBo6HIVgpcCmPOqKxsQP+ajiB+pWupslK6gEIla1h4JYKHzMKHxJQLWXE9WvQenkihfg
oBnPegyJeRBmSEd7utTVoWf+pn0n0PZJAbtymYdilbt59NIBMsShF/yU6fd8GQeyqW9lvTdo/80t
9btrdaefbKO+BJdMhkWBE3FnTBqbGURSsrPemWcE1m7zqb4V92tTEmr1OVA+n41bQ3purV1ewbud
pvM8rAjm6MIV2Z4VgfT885LOLlFIL0pIkLdDY4P0CdQszu4o+TV1nHI8X0GnH6aPgQpAdrLSib/x
U0Ym1mIssaTpcZ10B6iB8jOagaT2jjQ03c7KLgn+ma5DXLmtcZQQiQK5RuKxSMG0LaOgQdhokhlB
pMeqYu9/1aCuA4ectYz2wTD/iE03dJFMf6NyYDXByGbj28EFLTPbn8UvpDwKqQ0KqkJxF+WbxXAq
0rEkHQhw0xRnPEDyl2XcrPcRRSoifNY4yvrYNVsnhKWvB3dYE1AIEJmhT0AvLCe7LH/BybyyAoef
CoHPD1ULp4V3fECHToQii0fMbkA+jeX2IqpPqi97FkEr85t5PYlbNIdZ/RHSjPqXH3kmz+8gk4gz
rAP5Vh96MARfO+YJRTebUbuEiIjbQ19wyUJaZR4BlEOkn8IugFyVDnhWo5tJuqd2/DXHOljrhbka
29ceMZcQekMBZKDQe+LPGZ2rSKyfktOY4t9aKUK7Jq5DIs0RIr3x6hdmBRPMcrZVHuSyrmDeZy8S
DxpLw6eZX7BaPmR9d6I/shyUdSi9yOO6IjyRsgtc40g3yE1nppkQgVHehO/CGX7uxKZ5bxZ0Uuoq
IvQQcHs1Bgy/N/YFIoTmI6Se2ohPJmoIoM2RLk8og/o5CL4FYiKidhOGV5F1N2IzJjwomDDvz17j
LE78UO9ldQ3yERjFPiLlryIbLrGz70hW3Iz4rLHjgN2aBAHJVnKYCo9TZ4K30PdhuaoTwgCdepel
HxztykY+wi6w2lyW2h6+MWQMwO2qHZGtI22t2SHIEquxxk+z8Ljfl16Akz53eOo0DkjvQ2sLul0U
2wVbCFcCffJZJZiC2xnWbYTrwGIWkjeDVgx8LWzqE7AKot8fDmdFBMjfaIVfpZvk+kqAXRm/L+UO
GYZkrETKbRpACJpQnYomcILbXosBp4u9bR6T7XDBF4GUHaHxt8abuIAmV6Xu0EacAoZrGp6Map9W
LfI8iVWxMUrX+pa76y5NCU97Lzsw+A7iAX+bURsrtTUeJoQlFwKYfqQDFrJ1vmKmdG7l6oem9idc
u6hPnMTeXoyNfIhKm+SwdcberDmFH3uRa3q0bttkQ1POZBuX18T+KXehVxx6+wnW46nfooF9i/wB
379DWzl4p8j+y1qvrjVU40j8Akfw/k3myX+vtOk/mDoRj1FwRximRSSMep/J/vHUef3+n8ybf/8N
fps38fEiU7072u9KVOlOhf7GnvJHFspSQ1IlPGJY93+fNxlFLXz8lgSt+leL72/zJn/Et0KrJ6I8
/dUY/N/+5W+CZto//fqP7ev8KEbXPxOoGg3buoGnTtMZbv80cC4WXXrwtevRfePuaz/gqHBr50H5
qB1PYIJ8MTBB9MdlJXmI21bq9k5lMlKODGmg6Ew2shNeCxjVYS/fB7dLt9e3hKzap2w/Oy+cLM4H
WNyWG+hxWD1BzkGURBskrPa0909vwk12rpiiHpYVThZk8i+zo9i9vXuZXWxGQCsl0/AOWRs/84nE
rsz5Gm0UP85o7+b7CNqtXtC/namE5ssJkvMYoJx2nfjFAcYKdpOALUc49x/jLvasDeFE+0vA345s
0kPRwYS33ANudH5EGw0Kgw0+Ef99tr+euCPal5toI0U5PjKV8LDwNjF8qVvDfmEG47esDY+DV+nj
jUd5GXlIiX2zVk+yzxHF/yB87csFYb1nrh/l55+vHRMtX81L29v1+v4Eue84iYuudnXjeU+ecDJs
SbFxhD1P59rFfCI7pe3hCrBfXsZLy+uibRrv69Tv2HVRIuK3hjxLidUAA3u3Tmrk6KCt4FHcpNii
aTOWMkfBIZe8lWFjx0+D/qEma908wrtqtwq6FqXQA3TxPYZ8bzoB9/ujgG0w2if7Flx72Zhv8GDV
i/k4XpiT5EP3SdJoGzG5bKNmUyhfQr0JjZXGLUZ6qky/ING++bDIb2+vpB5I1UEeAN7GVfwUl2dW
FYjW/ElNt1MJDRhfqwc6uyCgCOgESn1p3/un7IHiyhfrdu9fvjSY3Fj434v0LYadJIgXRSGJFai2
PP0MAeRH2QPawqG9JcZbQV9GhOtmhDaYnPIxeDWJD14xVoHV3qNpCzt6iNs7EYmBT5R85SXBiJgX
GIlIkOEWsErf55+y3P36MJXMoZKt/uleiBF/nH2QzjGn2sbOPxKY8XAAruZsDwiSOYxvSgTDy6RR
SqJdrYhyfDR4TfFi+nwYHr5FNFVkLGId3DQIFYE7XUCRnXq9Q4q8jXfxCgsHMVvaSoWzpH/8YNiQ
SE55Fd1qY/C+kw+X2R+RDJR8mpiPdjSV84YOuFVofLJwIN/fU7wVI96iTL0On02v2fBQHHyCq7v7
pnd7l4+2i32UbxiutNX8I7A1Asr6X3f3FZF0/JsQd4QUggcCwre11lBpPH8DZBcHII9WPNb8Xnga
1/o1fn4r15fb4+zJPH7TLd0BZmHgWUUH6QxGbBc31Zl5iKYj7PkMrnnNYDR2uo+BlPPm7guqVj1f
oLvsi3yK6eBBaPqrbgCcVT42h/h0uT+ScH1/AiykjnqAiXNE+7HezLbg86xdWlt5BQJ0RQknQrSt
vdtPZP9k33p4mcTMhdR4o/oXs6ZfHyPjWrSX4lRGIXMuhZsnhcl2yNh5XhpY/Dco8fbafZnhQ0cH
fcFeaFOaSvBO8APxQ06NQcIK3AlNfmQE2aZuD1/jYjevEXHn0KwsyXbxVUW74Sw9mMxIfAVok210
m/7YAGbZUssA5gjZXmNW2qVrvrcED1isCD+hheEouhDuVueS48VlfKgetJf2CbUIoQmcx9lD/c4K
XMZOjAjhXF6rM9HZc73TnwoRV6TlWTsZL44TUfaB7k13jGcK4P0Ul9P8xkwoPM8HNjhtB7sgUGMF
Jc6+4aiPQu1KhW3hBau9+pK7QbTGC9oiud2OjyK7SwAxy5cH4Q1hL4Q7TgY4Ut72qUswNzvI8Exi
WEkM87se/MBAT9pbNj5VfEx3Ogi8Sg3kSqD/EL4wuiUnEzjhPUE/M9IAf2D1eaq4pik0lx39SB3P
qnHpbIilVS7x/ku2PWxfTbvdizK56AshUGr5y5g37ZtZeeWF5xFHG2IF3sRvS0Z56xREJTj8c3+G
PK4L9QLtGjOxRUj9WneodaavjdMPgarHL1pex/XdMrWLQ4qgvyA/8Uo9WIO9INw4zhrZlY60T3ni
BCMjuDwo5leibT8DHV3DimvLhQ0JliZPQHRPHWwuxO4IihJEnlg9WsP38CypJzVciywqKUJdjQWR
gFebhp1jL0hH0fKrSXFHKiZG2AuBE1Q8xsanEtzCL6Z8dqXmXdsCm1wsCfOm/pp9wC27+SO8D86/
3P+UHxS/Wx9F+5UyVqfHQvt5J7GiFczp3VAbHgyIJ9Il4bIyrKATxj+NFczFKw3VBcHuJMCYmGud
aRs7/BS+DM/ohQ1vg1Ceq5lisDUcfKgtdk5cro741W1RFcDYZ8f8obPBVnfnsx9iXFwcxLR292w5
z3gdHULb/O/kNKEste/+WfDiycUX+70XfOg6O9icofvu1k4coPyYcEtnHd+ABRJeh8d2tydjftTx
Tt79tXef5V0PKfKzLQSe6ZbDfhVgasQiiiFTh8NDSYsrmBcHThxYfoUDl3JoBI50SqP+iFeoI8Cj
Z3UPpWQS5+siAx430/AxRC8REqWvgr7HTdCu2UwmlKuDss2uXDAaanlBzpJTPrSbDsFCabcP9bk9
J5odviST20DG31/Za7du37QdSe9wZ+X6oT2goBedZqeejSMs/4lQX5ZlHy7KC1bdWr5hW819Ad9r
6ctnIIDUD+iwwcVA9D3eQGTvHieYi8fxoKzGo2R/F2sgBOSuief7vaf458/S1536mO4KL8HKiVTY
vvsrkZnYwBPAblgckcmiimcXfsU6urxV6K+Mfg1N4swbc12/LstjIN74N9tcQBTeFxHnc4CdfT8a
BSkm++Ra8Jb66gGmeoqtTIoIC9wKDYt2YAcURRs7GUYRatu2fFoSew93QoZYghWZUHRXptycLzDm
QwLmkq3GkceMHk/VIdvXibxe5I1Q76RiWwrQwnuC3e89K+5JkmG3T/fCiCdhK2x1DzzD4s1EgPSe
vnsQ0Vuz2AYqPNjBs/mSPgxu9cTOGD/AX1x7dOPmKrs27+EXyWvGbKMp77GoiscFcUjMJU3uLWWU
8n6U9SkbrvEp9Kg56aynAPvhlgqPmuNzp18DFx6EAuulOyHv7snvS38V83UwnRDag6tWrohUhp3/
WwNPKRkUhkM6ePw1TfISVLTQ/iM4lhffmu+JGvVfFcM7NTnpM3qh7x8RkJMU3GUlnOvxp2IRfyu7
HW0Q3MAJJLNJm2qitTS+EjhPa171nbGjE63epef5Y/yArm9jTxFQKu+k0ZkYJiR3ph0OY/C86xaX
tX2CFcbbfR5xv7+MWLL20UE78xR5uMID8t6AnRc0UBs2EWrFGgZfkjaUboNL0UlwA6trbyofVnX9
Uzx2qj2gCqDfgtY6IgGYYkRbMvcMhjx7EmlHYGjxpYu2/DrjHqO+89BriOT0xLeua/c/tt2iI1vq
fzOsigCrf7Lolu8FsOkfLWK/Mq6GfM+9em+7//qfBcP6hQhVEqBkLDG6dbdx/bbemuIvsg7ZqWKf
JE1RuTOyv9EpuMkIHybhDWrt/pf4hr+tt8YvZFOxMePsREKMjfNfow9ml/7zdkuSnGaIlsz2raI5
vm+/f5AHt/QazGQT6Wu9z/daHzCGHIsIURP14a1IPc04Y84cNxH4VvycDcFr1KOT7yUFvSG5s+hF
Kx0NqSXum0r5Nrjljwv1kBVRp/S8STAYZSP44yJcS+sIr7SK+/Q9RwuoLiqBnq1PYftKgjgtMn0r
FzgmNHHXQV52peA2qAOp2iHIutumQr+xFovSwNmfxvAkacopUijPzAXcAul5mSvahwjmQP+kj+SX
sysNvQV4NrpiNOHbMbeSVO9GcOT8rhQLlscmFVcC/XO1qVLRoPtlhNdsLP0E1FQpWIKaItvGfeVZ
yWAbanundMH/yEraZum8F6BQcw2tlcGkFSJn7Ez2tyURHCptPZEpjEt8KJreJaJqE/UwsuJr2Urr
uMwQykYrbWicRqDVYHwKhmW1CMM+Ak2mI/xaURbRNLVvybi1KEGdrYrSM/YYvTxTue4PZe2KMgfQ
wkg1tjVDNHnqDNsi4+jC6JzpqS/DUyRjsTMXZktyhXNW7CW5pTWuvaHZqupypCXXqw3yOAqRcBvS
tqvsOPXQLz3ZsSHBxBMVsAHjCFCq0CVuH71kVu6T4oaikZvgxAmMrq7Cv5ETyZ8ow6UUpF0ideDX
UGdUCEcG/014fwZDVyrBXpXAftNpBQPvjMK+R4/TtuE240YodMKqUQFZy2hXwkGXS2oAjUpvWqH5
Va96hUDrVCO+5mH4mqtIkiciKCZ2+iT0JsPw63zeWsFCmUznlOO8Ijv2696512jS0ZDJh4jhnvRu
2S9jQODM/H4vbfQyHHxkWzOPFrrb0gxqE3KD3Ja3hhVC9lHW4PKW3/f9XRZmta+WYj0sarQXxgkH
TH3TEfvkHeL1LDSkL/LE2ydKlbeyUNBC2ZysuM6+czUXvqtISIZVa6bLh242FA4WOdS7tbzHU7lS
reZbQN+ciCUmqGpHNeRgJ73uD3m6asVbXaa7RkFUroswbUgJdA1ri44/s1AHQuDHk562p5m0ViK4
goNKSBnxNvcwxEmpXSMo1qHKO6Xt4YHiPvuk6g8/Fdf8nh9G2U5rt9p8prl1XUBMwtPDKjExFvPT
0imvCtXKyBwb8a2m7uKKJrYj+lyf2Hry8X2w1Jc4aVBtwVyJgC4dsf+087hB8i7X3Hobne6Cpnrq
qzw7GLUYndJKYv7VNNds2ytZYN4cKFs5mqBFdErK+AznGLb+S53GZlzLsrYOcA3FafuatRPa807a
BkZIcVinviZSsLZKWIxB8SiFf4pkedUr31qKaljWT6lFkv4Sfll9uE2S6lgM2m3Uk204picrQNU1
vLcQJJnwTp/ObkkYz5AOhvq5j5DWqmSfMeovIXwtKbvU+ABvwSMQqWaHM3zU+KXSpxM191lWntbD
kHx3soLCVwvfk3h8j8t2W8oBFyV+71pkrhWyXwKM57bwVbU+Eq+PP5MRl7khkIYn4qu9KUr21N59
L+KmNxJXAB+KFv1UcWokSbfvNcT6Y3YMO1wRIlKL8aEmzarWEXwWJIoQj6sHyBSVQ2tVW30BvKAf
pEv3gyxcq/aAOZSya8ojYaSDmNyKaVUNGulwu1r9jGRhP0f6Q0+hBN16QAzpzHCDZjVHbUPVQNgx
BVXWWm3Sq8IeyKf0Ei/BQA+b6hf3aTEUjtJCRs8wZnYJZBAWnD/9pBwHg0GlZ8KS6+tQUsVGk5mh
FG6IgWqiTzqUocwixa2Fc5MJ6zojEB5VyAxppcxH0bj31b8uMQnSZLqvYdY4qed6M1oSORqYgCNz
10bBs0bMa9SmfP4BHxrONnnIzrmmPKdWuZlq+VkZpvdJMPHsSUmy0RKZGBFCAi1ximzi7EpeRJM1
RUPmaaaVL4qHLJ51596OUw0MvZIMAqIRhmhXUrJuIWFS8aY3O2IPnLww8eYujV/HMxrzSueemBIC
Vju1KXqTnD5Jc78pKYSxg27cB2OOzCgi4Jcbb5UvQGtd960geTTyyKdJ6lG5gwckcaevOmtCMr+V
LSKHoJ+o4RlXiqRRyTSvW0t9qJbWH5rI6yhlyim8Icpg1YOjtYr1wWG1H+Wx9rpifo1D0U0GQsJ5
Z/faBKduOeMUXhvosmH+qDGzzoFPIxyKoOUWsBk0DXUJVr5pIn2tSSVrdZN4YY//GJ1D3S5U0TOk
QoJlbwu+BNWiFoZ9Cd0uTpk8oKgCzbCARrf67pRNkpIfMxWnIR62iyJ4LSZXYxYNYhI+yynexphX
BeHZtFD/ihopyh25lS1V83eTobqp0nwnZJw0MvQp+gPdK62YM1pbyeZbNfFo86SyG/NIlwuNNgbm
7Wq13Cvajc7RqTwcoC1rPXvliL0YSXxQ2tTryvmEhqn4D1HiXwZdCbPZP56PzzH1mHM2vBfx+98P
yfe/+/uQzAAqkRT86yz6Nwkn1i/QP7jgCHRFYyjqTMK/D8nIBRWVCZoEFPVvslzRJpJELZmMx/pf
mKM/cT7/jAOSRX7I31JA6j1GRbR0RdF1ftCfQgWjKVzQrxniOrJq8OMyf6VLF8dY1wD8ZMW51vDU
JXSwxkspkP5vdqukMiQ36MKPQpYXOyDSxO402jutsfGTRdxyd+O865hIlHZ6yxb5JqjCszqNL1YY
TJ6i0Fuu3BsByOsJh/o0yfK3GPXnUWICmaXwfWkUZ06Gj5g6paUCKumCoygQNNrl50VAeo+fP3PD
cDjRacIHr5I/YkP7lofojerSD8GazxTKXRVzZGInFG9GwNhxsEFoV+DDyXQNw+AwCcotbZTQLghZ
hwhOXgoujz2Vk+4Li1YgNSIpYgpC2goTy4kkjAoQARK9i+vBkqhbpyidPNSfpGfuCiwiRdPpOAgT
1qWKiEPBqp5V6w5JRkSu9A3lglbeuEYocUi1iI1ooU2nddoQLU/GAZkt8GBZsria3DsV9+C2bvEU
CZhsM18mF6kvh9DLK0nyh6kUYvwUkvXAxSCydJzz99EK+lZwljAfFmZCQ7i2sWwQbDsQS5pOCW14
ycJgXzNIG/LIFD0jfG+7BUTDsng9LOQamrzsk5ATcdH6k9YKdK8H2Kiyrj3MI2B5IaUU0QjolxbE
LINaokMLhthvowV9j149JjpCirwSUNOnnM2MNw9mCl46D9j5JSlSfKE34A0WJrK+JPOJAb/Yd4E8
M5xifqZO+y1c9HxlRbH8QJHVa9j22AKk6KQPKLiyup7pfFpGrFkID6IuICHOLL/lqNn1KYKCsGne
87IjMksXsy0DDtNNVyFsEs30QKL9a57e727pYLkzuSV0FpJRW8xV+NSXOVGPJZkGSyK+iHWpbHKR
e6esA5S3A9UJjZo+Cs0isUHki0cw0JWMdeksk9i9G3VUJxDMrY9C5rETcGy0YnoaJpVaHMU4GPFy
v6QzuQOMup2ZXmMlueZqknqJPndbixlLtYVAS4i4DdMlXuujpKO6L4s4rW3gkfEg0+uDQ/PfBAj5
96cr1/+pgtSPs+/2785u0l3/x9kNioHwU6NBnaYYXZQ0AIS/8vem9AuqcWoBZE5UDnGVv/X72Q1j
riMyNThU0Zxz4v4B4FDpEEBxLlomnWD/KoBDvn+nP53doomqXDdI3zEQDPAg/ghwKFbRdkLCrNp2
TJZCw8eDcoLaG5sFZFwvL3WMoWXRQggoIXxlbrwIAjkpRl/Ga4ZxdnjTCFxT7K5KX2yGvmJ+gBrt
U0RHwQLZqoffZrgcijDeKuKcO6KmleQJyBuqZhnfqIGLx8a0NYvK2qER8XAYGOkUIEEnNbqPQBEp
SE4APARyaKqmPsyptKY8qlnlinwoMyBrspInqdsVUDntoOquqMdfcsc0FJYDsHSp+1YRLr6kF8Il
inWkQRHd3GNHfV89Fc1mHsLu0Mt9viW7miParE1Hb+9xVOXijWl7KbVmR8DXuguD51omwIA036dQ
K0j6EyZCOnhhu4+2MIF4W+0mDHfvc6fvErKyydxpi2ctI0MkrQNK7lL3Tjyx73lp/rpobAk97qeu
viZWvC8Ia1WlAkl76UtFgIRvHPdURh3pBDtTXlsiCoRnW2QsSIEennKj8itzOrFcMyZ2XsTqYI8l
CbTNcmjp3SolaAjODnJMMiw7ZUarZZlsmgzERpwLv4xlDzCCiuB53ZnwGp1xUpr61IQPygDBNYRQ
F4V1ajLT07l52FpXQlBnraP36IZFyv0iUXlu8vGtppSz78JPo++e0rlHDFJXXl5iQ5WrnZir10yC
L8Q8TNWtNwo4dKwwO6oK1NgUeKNJS4wm3rTWOLZ1cjAU7bulm7fU9HOLGJUS4V2ZhNuC94grhvp+
ztDeahXpEX3vTjUmK+xN6lAfM7naJDRozhYEthbymFRPz9H1tQwfhriqlAZHW+IOakVn8Xgn4o3S
U9Vyr8wkAoN/Legng97YKv09aybcm4AoVnpn3MYPRao8ke6DuQt3UlIrlNPG9WNRSSLJIEGNclWN
2EFHKnK5yUGiB9PJnLpi04UW2IL1sVBYv3TqpyYWLMzTKeo/hu49pNcJS7jqJjVNomNvW436MVNn
5VTqdGpjFHMVqjt640KTLAwlQgFLPe170rESICzLOws1oXKSYt7/OW6CEHeapf938s5suW1s2ba/
cn8AN9A3ryQAkiApURIlUXpBSJSFvu/x9WfAdetsW/axH87jjdhRu6qsErrV5MqcOeZSNBlsQ8hc
n+yc2lhUI6g916Mzz6JtKrWjjrCqdOqiBhrKAAuukYQi7o3vfogZfSx7Y5beNG21l5eoSeqzCbVn
Z7x2coTyoU0UUXStkg79QTIf2ho1nmZ5cjcfDZmbl1QiuyK56ziySxa273SRcBjPHXPxO/ZTUqBa
5whYbmLLSS6nuQnigZKn31Xj/y971O9FZ7QkkTG3ljQ3Yf9fcG1PUR1EnDP+z+rb2zX8cccCZ/7r
L/r34KHR7LBk0bFN+Zef+K/4TAdnbrBpKJJqqZIqsq/9u3np/xekhgpxUVaQxH3f1/7dvP53TVFU
AH7auxbTM7RsBqx1nNgk8cu5oxw0rVJn0Iq1XbOvdPShD158YR+zoHciMKnowyy3MqRZtOVwLP4Z
UT+p4X5Sv/3uBmRZQf1GD4dOKeLnzbOK5tkgHVhs+wvltTSkRviU3xKYR4/h8/zE2npDs2Pi2/tZ
+6dx53++9ldwCQ9PZYTmM853SzCw/PkPlYlEK7vIImO9pSldTj1UGa1yKLSbGL2cQXph+DT3PxxP
T/9AUX58XG1BVf7ISlkuael0ohHMkLP/KvXrdLGerEnPwE/ltt+cGs1TfX8t5uVJF2I2OmtVBJ9B
eaAvDO/mtVoj50CL3826LU9I7jWkqgXmOzQGdIsePRY3pt7aDwnic1U7Z2w4PkXyqere9bDYDyEJ
jCDcqlGHRkFdaT1HKErfflWApUQHAUNIXloQ6Dm2dLot2twmpeoF+qPWIEOo4Uv0XlIe09kTy6ua
Xyv1Uima/Zf38rvXQvMOOU2GATWnn7+EjwOz1ctqtuUajXj0NYL57C+fe1FR/vLqDUwCFEWlVmZ+
GWldUcUY/3ANX0NEACUiMzuHUza5nu5OM04xr0KIu79c9fdf/IfLfil/ddFQVpQUMoTsQPz7pZ8D
WC9cd/2UzIljVtnK1GgXkFS6eLHdRYmhX7IM9GiyDZDSm+25GI96lIFYQK8+ZngVX4YaPf+Smyqz
BWWQjBp5sxpSxikKYEfzUJl0CXSVOAnsXHwNmjNul6uK6vh8SrUVJsd2o5PhZk5rcel1On14XIXL
5tO5XQrXiKawTQXm220Xn9Q/f++lvPjHj/HlgydNuWiBsZhZHkjsrjwEwbCMnp0bjxRsCK33hMZ8
YAuYaf9l0Vle+Z9GAl1mP857s+jrrhW4eAJBL4lGuwm24PsP0nT582P+7UJfhL2RZmb6nMPiiZRL
5i8qKBq0SKdKfef8+UrL+/rDI1lflzIcygtCHyx7amkTzafEevdHD59EPuefryT//qHYsRbgEzXk
L5/ODLpo7gMeKuiu/DEtDywIoOx0NHTo+i6T4nXGheSFk5i9i3s98k6ILiFmXJQwyT/LwQKBX1am
Gt+gltITg7i7KMImZzL8+W6/H75+fTH/udsv3zqSxUBQM+5WFc9NcRVLzSloF4ugqZP60Blbg6KS
18AqgKa75mPswAsgYP3zbXwvcv/pNr6OBMtoRDi6GUDOxBH6wR7oJvEVJMVl+Kq2r2K16sAaipG/
FbsO+Mh5kpFCkfUasqsomMcmHWxBpbGfGeEDu696FvmQLZsVIIFRMOEFITZYVCAOqnFTSFR7u/R0
sI2hpZWuRXH250sysyTw+snxIJLE+qG1QGU0tj+8+NpzNSBBGi/j4M0DvheMV4RUBoKh2k47A/yT
aevsO/k42KLwXlMzwgR8NZRn37p0ZonO2hiPEkQ/eocK6u+YvjsphbkmZo5n+SlIrG2tdFApv6GQ
0UmF/fkt/9K5ye6qcfZlK8cPS1fURYrww4YuTr4k9dbEWit6A22I8gh0aDye80lmFwQjFLPz4dLZ
nZkcQ3vUS0gwQ+dMMs1BEYacl2n8560ngQEQ8IL15CpBvARKFWAyQqZmOAeotiM0kDSB6VT0dOki
TrHjz+gzwRZO1SXBHM8IoWD29a6IMEdSwUJokPi5m2IxhDZ7aFfdjU/1ueouvo/qm31W8Fsq9SgP
O/qs5nqVwK+3dhOtPMZ0HgYwFBixTypNM9Zga3wHdmItlf/yDqXfBGQ/vcNl5f7hHRaBEHB65h0W
wWgvW2Uyt2sFrVmKWIqi6Dyei9hfV9DdUxy3qpZcaLNKxLPE4vbn76n99l5wTMOAzTQV0fiy1FAq
zmcR2cgWs/NDMPMKRK+V7FKsYQC3+x79c5fcMq0t1N/Nue6PLOGtuuQCtiqba0QSMWovyxdkQWQn
Zffjy1dmi+PJuBqShNREAjNcs4v02qE4T6ZwK8LpzFriqtbnu5GKZk0TSUmGzJnpXFRXafCiMltH
06UurKMunwK7s17Mnkp5dCWVQx4+fyp6YSXhFPjnVyIpvy70GiPtv1/Jl/VMHclFqeQ9tyKdmTTn
9phnG0CKjjynOJ65J8Z1zugL5DOf6i9X/+0HoVaiLPNMInL+eXBEeuFrRl8xOPprIdIhmL6hXRBn
xOIoNMJ7mfBRxyd6glfALtRPoEIuRpT8ZbeTlqf8spwufeL/fR9fUm5dJmspNrFM9DG35Rpbh/Qq
S16WPjfyuOYTC3jztMjCxdaR1RMhbD2cl4W1aM/L6qlZf7kjebnir3eExkqEUC+K8pc3U8g50z3g
zSRDtF2WbyGjznExpzNq94ISfkTroGrhVMrAW9YhPs4S+6TSBWr7SiwGlnaSMGw/7NrtwDQvj+yK
LKd/+Ya/HUGg+f+90y/vTp9NMzWGklCBzS+Qjktg2I0XeWRtpEOWKbJs1ATEZMP7+WwlfxvDvx9E
/7mB5c9/WGH8xZYaH2te1VRsRLO3I7a5MfnrSvbrg5rYM3KgwLrAsKTvRl4/XEemDi80vcggMS4s
DTp71bLnyyY8xMQRh8FeVuWEyrQvnpbn1f+27UtftW9Ln9gPt2B+Ccsarc8KZFff5wuFFLD6lJg5
RHckcZvqSCQesZ9TTHZjuI9//tC/xmk/X/vLZjihLZgag4Ucgz+24KveeQKc47+N/F+/5s+X+bJf
TGasmHXFW06084QBd6RK678uPL/Orp8v8mV2NaUoI9XgWTKc0UyU+P/4EPzPqYBf42cuIGErh6ZP
0zif/zwm5TDtyXsuHwp3RZ+pK10m4aSrZEQvJvD0nMNWw+Y81Fez25rkKBOReUxziIm+N2Tu/Pnj
/XpY/fl+vrzVRJv/3wMLrbZSLpzsq4UzhkZLe1dqWADq3f/ugl/fcEAagpwmkyW84wTOezZD3KfY
6QeTDU3++0Kk//adUz3HYxU3VVwFf37nnV9Y7dD23+fnErCp5xaWxLJc9hx7OQoU8rGqiaHYzUT6
szledFAOl6132Yv7InEGLdlMc7UntJ0q050mj3zPvW84SRDeyv1w0+exza/IZk+F7Dad5CInHY58
X3tffqWKd6U4+lR+zznHT8kzZNVr6nNhcTnE8Ep3DJWLKAMwYAAswZxAN183Yg4in1iaVQYBMYko
6buKaC4tE1edj6mMnRe7zLKYGxiIyEpu14gu8xLgeb7584cDYvTL1sNY+eE9LgvBD+tcosV+kVVM
Dou1tPS9gksusSYRbd+dGcB5Sn+DejaCa+O/y9aJV7wkGDKDI0RJYMsRIhjP+uwtW7oOW1duSAdU
dJWalyU5JIZb3uzkXxaEOtkqUpXrgjBneZG8M2vZNSy+HPuJb3Jq4OSwZCMgJE1mu8l0tmjrlBmn
JVBkIZqgKS6BQlSX+4ICK3H2JMZuxa/xS7JiIgsIVJVUhxJhnMKZbA3tOjX59QAaWO8tp0SBHFih
0rOPcEBEMzqMvZs09DJB/lkACqbJqi4h0+WeloNOCVZPpruQ0FzHlMhcTqWEd6L+zi8UYpCiCJM7
+sDDcCcIT9SxeML3YFCdQPBXMgovNoghpji1reNrpl+6xHDbtniaIsOVRBJJPa17EbTzfLAb6RxZ
MBmy3LZ4ICO9spCQ9IMPr96N9Gmc9Xb751Eg/3ansfAdwePS0I2vp3K/w/2yzppsO0zHQaITP+od
H8OX5cOY6bVQzkX5VtFx1ZnbgPHs80L6JbGIxJrgieh52YWXUOT7GYQM0p9vUPntEv7DDX4JXGXI
CHEIOXLLEhpZp5kwyGSeL6Gq8RAayya9JOMYhUzmTr4UfOXlM3Eg+b6nZPWFEahbidtMjG/11Az5
pgLUGSTdWk35lgE9mWv0BPyP7V6bPSnOsQLXnD8/yW+XrR8e5MtRnnRBmgoJD7Ic9zLV04fLMmQN
htOSmf3zxX4NdJnb/7mY9iWAUAcgLxzQl4tJm4CJykqmk9NblArayeIj/vl6f/lK2td9sE0j1Cs8
nFlddY7uI2agf77Cb04wi5+2ArDc4CRjffeR+WG5MktTyyXmL54cpBdr01WzCMYugVGr3U+juKlb
YbWcsJfJ2s71DvLYqmz6v8yY362aP9zG1zdrCsUQBAm30ehnk0HYJGx3BZ2hx665LLcgZYn750f/
XaiEKbiC/ETV6YX4MnLMasjq3Ei4JGsZ6c4Od2jxL+H97wYMmQ8YXkvDh/T9SP3D25WL1jClMmTA
iF4W5GsTAYt0GawRrkyM/DP8y+ekZWQZgz8dfQDqYUmk8jnR0f2SvM9kv4zyZcwMSflmtribdtVn
GixtfB+xVGAUo6EW5h+TbhvBQe1p1opJ/igBuEcMqWNcYxeK0DhYXquSI4xQXVm6vI3wzhQaZMbz
bW9mdlc2Du7fCPqVN+iD0MmRwIbJnRwo7qiVkFeJ3WbEynVO1+BNO71GSFOzifZc9FipCuFzhgba
bfRYpcSKw0P0EufPvXhJytJty3INdmKHPO8wNNkmHmMWfGiVS5KSRoZldZw9VOqL6TitzyMCq1jr
bSum05K2wrrx7wz5WdUhBTYobZX2EtO6MnZo4BMaE2mV70waOEtnEgMHYdtKskAAN5gQhjchefgA
7hZu4haCPXZvO1rUX/qziN5JLDmxIku2ZhTDw0vXvOe0T/hAk0YUqNTukQq3K2OATo0sQhlgqwin
UcVukgLxMVEA4Gd38DdWVVDbHe+jJELIWWyVKNy3VnbsLBTJwRtCrFVV3TfgcDnS212HKWgGMme6
r/zek8ptO33zUUIv0ZFKToU+GE7YYHo47nLgLyrraAoRjuokVbkJRdB2VgyZAkOcxRNFFOgcpZVN
4iScIK4zSTCRUFG7Y9Gxg2fXiBm3lACWH67pO6CPcpx2WSrS3s1Xhk6GiS072bJBjBe2gAyUVdbq
dqWdOIAsAYTaXEdCGqUbbL2UV4KC3Qa5VWMAywisTZLeW+vSNrRZ5sbaJFeu0doA4nnV8zEQkK27
GBucBlV+/DAMkSclOHz6yk2hC7alCLQlH7W8dipsRUaG7ZBOu26REY/hTm3NuwSI9oTHpg+4GAyh
ayBAbBfj5H2IshulOXw0+u6lFm0Z3Fks4OOKn6C9UhMUO1fbjY4/klCbu5QtRe7oiGJQk5Gj7eB1
DmFOw/KWkB/4Mf96yNxcxgJA+cQMAExRBX8io6eJvvURCDOnSzRFqwySUSVhvIQtdP+6tFQ1lmT7
2KTSNoq1PPOPLsTiTrDUzdTLNE8+Kf5TLT4hqMUXKLbVxYA5Ah7Un00ajsrxWY/oW1JAUhy6ajOX
B6nAtkt5wVgk7LAaOQjFoQtvRfxfyasn6atIn2Nx0o12Fei7lsE2ja+K/FTHwM+HW1XubQlZTp/s
RXyQlE1Ru8Hg1rCHRJBfOhpwbsNllAVs6F0euzXyoQEXab1vHeJyLd0VDKN1hJ0Ay0PomONzAr4b
BpkXSD4JFejzUNxT+sHi6Boi7wgskLzaPXoXmNTzOgfQkX8r5n2f7pqnBH02cg5QRmS3p4COrPsM
+yIW7OmUT5GjWdNGVsV93iZ3cf+KNORg1KS9lWCbx3hDmC8jqcTyyYi28WGUDqnfvpHNsYiJNYq8
6HK9pfxLDn2STmWyeTZv5UsHT/oOIYm2oXvAwUr8ZXggH2lHtgJL/wi2KCjtsrNF+MylnT2o7+Xr
GjERC9P3gI60tJwXXj4eG3FZ6gjxZI98JCl5jXpyMII8ooDMiUZnxgwcW1ezQAdTdSUloLEYtAHQ
FsOHkH5m04gVgn7SI3F3pGMKxyraSEhjM83jnrSocJopKpO/EiGeLVFjp8P6Fs9pDORJo4mK6I00
6bLfLKXLpYZHXnJhfhLHzRnfg3vht5BbjQiu89x3e3Ai3WU5M00JBSK6u9T+nLHuE9EGLB2c6pZo
X/P3ihbxAKw/zO5QPfFhYnPcKLtgl9Wit9z5ciGxw5iNFYWqiMblZ/L/UaIic3JxqDDBasG+4Uy9
JLtk+gDF5JyL1pGovyzKgxUhbgMdlih042fiLc563nJJ7pes3lLy0utdDGthqRhHasw+i2y3KHEQ
N6ySqsOMkXYIla/HsqcUS4OcIEWyrOknyF2OqSdYHViG6llWdBEzgZlVYmGUyxdXmaJVX/WICM3G
txXQgCkdztSt0tux0nEBauHEa8NW0I2tQsdNp/XoeuvAbhKs49LoQ1KZOYM6HceiuisnvDwU+naU
2aCNPdlrlsukh8VoejXT2WYmKJi/vabZGVhDZo4gdhSVkr++SyoD23G4D41+UJMtVdKqpKHaOozF
Je4eCi+RCUipfzx20wu+F6D+dnL0rTuylnfIGqf4GJCophmS4aWmT+Lcr84Jf1Cnt3Ui2BJlP+ga
ATA7XM33PpB1aUU4Bn7RfM10LuCHn3gYRy9qzlk/u5rpNWPNEMzX99l8pbeF0AbpsnjtjmWdrw31
UQWtR86VWnbIxJfil+UYMcCDUFkwW3o5Jem+asGoTN+s4jJl1ySJyQvQ+WS9clH+dYT9iSXda/Oh
YVzpj2b0LeOXzvjExfM3OnFW+nKN6JvJ0yz/WPD//CNIjooKfzsYG5+gWe40xgRV9hbYWER4MPlI
MwUmR01XDSdjlqK0uehpf9Po+YZ2VWWdY0wopqtTI7wu7U+4volwQD21gt4gvkxMJ41tX1APZoDR
dNEe0DE6Zf1mpiMGJfRtt7TJ9DofJdf2bfGB0V/+AZwfZ7/aZn3wq50ltOdh2XLQ81lkk6i+av1n
L9AuGWxK8VhDv5HsMOxB8rLdOu2ncdeJnz4+D6yrFdHZwEZII2a39en8Vzdm4UVwOi130o6mZefF
oZfA2dkyBF4QkCkZ8G+4bGDbByV1LJ18Ic2/0kBTvMvvtUozqIMPjY8qJaB3lvPAylKckuZX1hHJ
xQ8Q7XsLhkO1C90DahrgpCe4uGXx39J6Cz1ch5zAKu4fQkAN4MGlQ+i7Ie21M0Mqi1frNLH1xq4I
3DpXFDA3kQ+lkTqlQfi0ku9n4oXBSYcVkm5h37CB3EGroS/+pn8Z7uZTfh286S7BnCd4j965lPTi
f0OVtCke/G8agRNNQFeog8OqqPcIdyx4/KsRAwOqhSBmPtpzfmqe2kv2NJ9w9qE2mFOM5M2od+qd
sJdAKK6kW4UmI7BBbP5u1Nz430bWGazXYxfjnA9Ug35jK59Y1zNh38KT+kRlq9+GIf3Ea4021XV/
HPAKKTJHOdNcEXzSQtF4vqN52L0xgycymK4ObcOuJOx81v62dHCEAFcUOoCqmk88mcd6Fx7SO/Wm
faGz09MtR381mo0EBIuxD24Q3Mtacggz55f0Ug/gCJTb+lI9+Zv6tjtW35rPMtnT8sfa1gEFpdFC
ojtulZqAImyaUAcgjUQqlRuj0UxdgLmWiLeg0xI0jQ5WChHLdL6eQBBqa4Um5XGFPlWBrqnadewY
uUtX6tjafQC21uU4gwfaiOwUO11QpBmaZTvexS/iY3HMT/PB2mt7jG38k79t33X8YvYR2bp3mB11
u6LoOj5DSbnNHssHpvv9cNJeswuiTMJ6PCJJMb0J2JejKIVoCiECn+q7+qG5H+g/vfjQr7pXFfbC
Ad8D0DjSa4Q7OqaEJ/lDxh5uPb9P30q8rfprf00+BbajOx5TklZijU0AIGtbUFDmOLQZKgxELjou
HEdKvD0Qm2AxdlNp5n5rqjW1R/67gP0uW5Gxid5B1iofKnDJYa3H6+q9gkhK2zZ/Hdacs5KH8nHc
pG/5p7IZP81LHK0H2c5O3YOFyeFCBqf7hVWU5dy8M/GBKr02caZNXMC8tYf3JZheAboozFX5SKNy
W63a1xBgzrf6m3Zir4M5Ub2b4jq5rQG4JcwabZc8m9TE9/mRgvkDCWrzGc2e/I5+VXwXzvoRWIfE
CW8REfKDIEe53e49eadhCWgFU9D4QFSuCKvqFvmzubj5Rdf5G7NK+lBip0JeDTMTYiu96MxN366A
3YIKGdfqfQdr5huLJC4W0EymD9zHg0vzzuuZH2ig/sBXsL0L98mL8amXUI0c3P6gbSb0agPypIkK
BghtTaZb5usKlTxugZLDEAS/CUqusHthO5kubSFddIs6e5XkW6ax2bnficPnIhfWKl1bWndY+peT
4hjBL5rQeJC2JLc2hBRK0UyoyWAvyTULywkjf9GjAdTMrVWttTQ8zQlGqrT4dNiWVs5I13wBLYdD
lh7f8d3V/iQzHmZqmi0NKN0LZVhqR58hBqB9+FBaH8z6SGUb7T6q4nZKkMrXDhp/D8ryHHxGtOtk
uCOeBpRefXQZlWtrXHJciUonoATFlljqawVcoPEg8NLmi7iaHRTWd6NHe88Wj/rn4Rlq4JpznL3w
RviIq3CNwRizHvUZCEDIfAf4LPVNDG/Twltkq3oCHEDW8ydsVIJTd25us9tuK2540cI2emKfHGoo
0mzhp47t6Sh9pl65UbKDvq26XQpDDbxzuS7pjQIGlKzLO38v4hbfeP2lvwyf8cuyytjtTc/Oe6ft
JKbVh39kAQIOSAC2bVG93wfwoF8ywIIfALlvovvmTXtoPmmoU6D5wZqrXdB3wW38oazSI2YXpwC3
SuijGGRuxXuQd3XiaOWmK1fRQV0ohUfhzPjEvrF8UwyKybbxmET31Q7S6rOOjcopWpeYfzxvgtAh
6Fe58dcQL6+XwIVj1dxnn8EzkRtUOjs/+/FO9EBwg3Wz7GCd7cCz2IVjHOjUdsd7487aqNt8o5yq
Pfwo+BDFUbrT7vCXBWIm2rUXfYQzJlK5ZxUuZRFgaRxtH+kJIOoDeuqPYNTW+jME5ynn1GOdnge3
2dHT0D5REce/FofUzfTs3yzT6zSetO/Yc1Cq067foFXkeeW95BTKWriT3UrywMJtv7ul1FggrMoB
bIfVAUrfJ/SirwSPowx8HvEg7EhTwLMFMR09cS4F4FrWNtY5NI3Z2mDztZ1qH0OihHDHvtceamIM
Ng+G1/xEvEFcJoOxfcud6DayRfyUom86bumAA9aKxfkL4Ym/DQbK+pik6re6sq5TT9JuUsuhu43j
cxbfgs0uZCfA1HY17KrIaSJ0IUh3mDiwKVlYjefhOBxL82jRQiPQaXesBM+YHLzhwEoI096KvbJ+
D2U8VNVqaxQU/woqSzdGb1cNDJ34njwE29jo4iMnXTVAE6D3+i0a3lR0F9+0D8k2vZ4+vK3hTAST
WwI7F5C1APLzu//12t+wLO301+ieaAF/VsvTgPs9UZi+CeGfLXRPMhTTjerUuMgBVRtesXndRTvt
poIEeC+5HTN8S5tFdMw8473YlE74ROAQv2HFjRHXjUUYsItvmkOFuSGV1M3MTgQmqiYiOrRbAUu8
j/nQP9f79EkxYUSeq/AZClyFBKgAtjBu5cCDbTa2i/bkpjXAkY7PcBuDxWGHpCZdSOnrd9UhezUb
aDHptkJJCtVpol7kN1k+NhNnl+qMMxLOjX5xoykbApvI3ASyTDvpjfk5JE/GkLqlSSXvpup3HLnL
cw7jhe2K8yIyHR8B8nypAipuGzN+TM6cKFXebdbdUoJG9sLPiKD3xFKA8vCRwuQaD5Vxl0Puy0VQ
1l0nrszmVgIjyQ7EskumUb3CfG7EvR5/pmzPMq3wFEtK08mil2x8Uhnf+ePEhgyovGL9XeRGSw0t
RKpKeczcDFhDK5CjtPP366IwwjeQnBjX4qSMlJU0VwNRkCOuVo+rcVs/hdIxQGc3n+ToLimu/PbK
saUH+SjdxoceFzx5g0HbK60rn8EbRlCQ77M7HSeAI6dqSOcrw80/8pPpmR4tj15+wPvHq0H8j7dY
JjnGGbDpRi52vn+CYfC9YmeCW9fJCnPLJKiXzakkaYYU2cDNrb1XtdO0HH+M5QD7HBIDtAY7cv/Q
U+fssMwKgWNA6w9hjs6Y0VLHw4gwArMNrL5UXJ21krYivbi0PqwAWxZcJfFRCF6SjujFXXY/ZAhc
XYxOA8VDouvInqOO3iDe6vjcxY8pRUJLfm+1dq2ROYjJu7KRh/VrMpKKHLiB/UAhbuC8C3+d5E9E
ZEpXFsFi0yK28z9Dwu6qi13oHRkug7QwqRr0i42SPyABW4j+k/5KRTsbLjQCA/3glngFneZkZNeQ
a6+a5YTXvgoG6+rwpGPIOIunIHjrfCIOIhEFETZUvXwt5/cRzgJ05VBAxdhBBV8fbU1I2FQ8Ga7U
oRbpYBAsQhdtpxLwJUSyXZqAtmEXjUnQx9q9KHIsSlLsICNyx09hFbwlOS2nncjxLF5P6dtUiWvD
STF9GKlMVOBdi7s+sEfNlui+fkvK7Ti+YoZYz7uKLmvSqVj6qQch22X9Ns+8WHprxv0w34h6tp9m
Fsbx0cy3onQys71E8oQFTQCzwBCbiNZRu+mHLDz62WUKjlO/+HeqIGLDxOXHpHDbJF7RDK4pdVvp
1C9rMPVmfwNCBADtOHkoKaziGuxmPJj0TSIck3xy9OTYq2BIz2ZxU07nGJiGRpJdtyfZBHdiK+Hb
WGoAbpxyomB+sOpnA85/03hj92lNn3F2pOC38kMvgBLadi/0twX5Q4sHVo6Tu2xuTPPMEaQEa9oc
Lfy0B1SxZgoe90ES7pXm0UrfgaQepPqpNA6c3X3Di2jy89kFzMgu4w29pF4efxPpFycOl8oDyoAl
+UQSiRRY2j+iLoPfb6qLTkKUzxG7YecZZNuYxyh6SPkV+Gw6pNmWfCH5PH5BnAvw5C5LTRrZAMLp
5MqyRqqa7PdcH9L8hubH5xBR+CL4nQYK3hPdhERO7LO9RS7SWDWs7EpHE/z8mlgvk4B/9H06PvuY
kUzGFc+wWapdhlsrUv69Zj6GaBSs6RBJk6NMI0CZAIPjTG9i4mUBWG98oiiT2jAn7vEjzGUMpVcs
NYTnWLaTZH4wrlZj5zvjEisHPWD95f3sI3LEwYPCHBZAYd2ImI45uOtK/V7pDkqXrnoRK1x0MtEL
/Dhquiq51yS/tg2WrGzEFNpISyJ6W2o75smn3pLcUlovs4eerCtviTc4mfkqljcJdYKQfFrxxKBd
6flBrS8yvrw9nW+HJrvA+R3ybU9EDPKyw1uCSTDZlu7pCGjJVXO3VLzU20ZbQ6ACVITDLLySeNgM
/VbPXIWctj7uQU2V0o4+1CLGd+S2KLfKvDGk96B7NTo3rJxgYJEAH7se6+ew+ZDEnYUyNnUj8nis
PMPoDLWjYQPQ3ZvVuaH3vXW4kbreaIZXa8fJup81Lxp2A3VOvBMY8p3DlJjx0m0PRk9qfteQmCO3
LZ4m0W38oxDvk8HtksNUP/P3fX6PO+Bo05nZdlQ7jtqLat5kE7lxwPuHfHTHDjIET7QrMK8rnjuo
TAqIB6/nkqprjo45HOZg2xgbeJoj2Z34JlQ8jb1/oiw0kmiOWP1cpbyJ030wHTg8GMJGQEOgHEg3
6/zu4EHDbJzxT5RLEUNqbWg8M5Ia6aWpHJwhC7ZZ1P2qC4i5ax/F8SAO0uLP2OeOhm0qxai8fvYj
DCJOjfGutSfNfGmZgZ0tl4/0X/QFYB1Hy/DdOtXSASPYbtNQDyJVOZpe6G/GwS1LRxa2vs0bnSCy
sEUOrj7spvYwYBXYnOYamAI2eNLJIDdWOk2/idodnT6ycZganF89bkiuMGrlpJ3ftMBm4MaEj93w
ODAAW2jAYHDZz9MtovhQuR9FoGSEc92zYdxbgleH+2Z2MEpZin4qEg951KhnnOXBoqHLQ4rD+zyK
07iWBy8oPrpyT+Epb5wm9AoSrOxpYnIVjr3e3pfTw6gcgvsqcJflo+fgSOxBxi9YN8kDx7reJYHa
GRyTkKeQmcWpi2YZHDIteibqonOQarHakqrhpAEUSSMjoR6L+GyOdGyVy9G6QsJdBXgs4snaUiCi
4kwmnTslZCuohbLMkHIlqCqLnQS3EthOv+WG+J0ySfeAuhDJm5nc9k2vQ1tVV/GDITCZ5IKzKdTh
al/IMwrx26nGqYWeAexd9qlyN6hHjRMfHFPxIPaflR89jBwWRiceOKypj73wKAmK2zzKU3Mo/Z1y
iJlNS8UAmc+iN5JOCcUHiyXkOPgbFld61CvZ83N3hnyFm8CKno5eH++S0HheBAP9tJmTm04h7GKb
WIKNgPAOZSg+nOjGWOOiwVt+sNROS1ViWJnxLXC7eVHyUQ6hQhBQEkkwBRmmazol9pDRvH+qdjne
PsZ8S+4jKW1h59+Qw6AqEoZemXpVY4L+exrwgoyb9Xj2n2IBIsmGEu+wae7hUeezS+1gyDzq0TW4
UcW/6zEFlSiRlXg9kwwpEnuE2SreDO1rVbnFsLOU7VLTTvasd0rkNovXC4KnrqelYjPF+zY5U9bh
bwRl5y9+LGpH8n0f6h5GKUm7Yb0a8rXVv2ogZD6wwM6FXU3OytzJxg4oIMSBMnANZc+KQVpXGh9D
aWvAIWy9GRZg/5gKN9+L8W6RHMsUtpsjUvIqPWR3eeJNJc7rr2W5KfJbFW9Tcd/7jrIcagih6ocM
9lrhWWSN64cAzGx/bHLXEug6R4SKX0fUsHayN9Jd6CYKVKWVPN6Bhu8gFkDEK70JHQ9kwcnVH6lb
GFiSZBst3kbGVhPvEv84qE8imbwmxVfK7kVbnWjmWROtYlJqYBmLpzs1+sT2yXADSgQrgEK1crLq
Rgi9qMBmdW3qW94dr4K5Q6fKAGZ2dgGKsDOOwdqcKNA9Tp2HViuWuclt7H/rVeSn9kT2ud8EyU5+
SnBcieBUbgOiLiIzfUuS0zR3CcFkeW4CBxRMID9WE8bSAHAYahyayAatZ9kz2zUO4LrmVNqug2Kt
PPLXSKOsxAZztrpjZ6y12tGnLdOs1PeOgv6sdk2RI+o+pT7VuWZz0Cc76l0rd3FpJVvqz7cWO/W4
5UpNeqdFT1RyQUVGgscXYLggX9WqjZy7BSn1ntXDXrYu4aYfnVTeJc1OAm13lCoH76wR93NSYq3b
1dRbbYNTGNs7RxMZjf2GLgzcfiMNtsQ6Zoke3QhcBLXchUZEeeC/2Duz3cixbD2/inGuHWXOA+A2
cDjGPEsh6YbQSDIYnKcgn94fs0+7KjOrs9CwDfgArsoqSBlSkEFy7732v/7Bu2fzsndZBxNXSVgV
vXB0iRXverqRdLB53BcsvjLQ4XvBMy84IJA0lEN1I26abLKsZNGfkQuUe2y1+UDp3bsWnhIsQ30v
3FZj8hAYNgUuz/rUxh8XOa5p8nK8z8EI+bh5tRi7Y1nNxXbNAhXdKVBpASxZSu/JIWPp6RZs4Gak
SZgPnA3Rht3trbx/Zdq092tpQAlzrd6q8bEX8VzDcW3ibKOFRRGbS074bYYyTjJt+ysVma309FRQ
j2hPmAVhyAjlsLmt78oR3oCRs/kBkgH/NrC5uN/mFQjb0/VYbG/z5hBcqiUH24KB68/MRpRP6n5i
zTwPGDt9ZndroG1UC8HjzBh2Q24LcQUTU5u3dCBTiqOCKEqGkPWeAsrOtoPpdWiyKDhS0RmFTc7z
sK0fkFVHIHcVfsnUl/gFNFC92GUBarr1Mf9Uj3iVEBO2lNzO6d7ld+0LbOREP7ursRXBUL7zruth
ydqAa8iGFv+X8UIIW/3a+wqEGevIxmstvdLlKykat+yrOvd6KYnYSGg+0IQwfL1aK9kOi8HhuWel
BMf0dGaR9pXMyyzYCBFVycvklxotYe5gjW+o5NIvbv3tGISudu5W5TLf1qnKPqCyjGDPAsasCkPJ
yg4NDKAunU3U0Qrct/Bon3MbJk0ad++gELzZ+UIHPCFQGDtNsBF5ICpaJ/gN7WqaM6zKm8pcdMai
bhdlRhjSuQULaFxdPE4D4YI/EvbPkrokOkxaTuy1w0hlQskEakNvrPa1bB7BMAb1FAqCNlZK/mmO
Hr9fqHzgp7u+FIVjTVoDhWPpMwahyGg1c5SL9pzJn5PRwVAFR8L1pWSntyUEYOQMdGwIS6Rim7ZZ
R6PHW4xagYbBBQnR2YBOzF3eZa3D3qWkCGdvcNpwOYHZSUYL3QWWVMaJBugt7NGVsY9pp6wo2LoM
BBZYNfXa7S15RUs00Z7ZRLAaE4bjTuxaaJlw1iYeD1U6pRqGXdBOYJ3ausBkveCnyV+rn9jgd8Zx
oD8y8RBYpeF8itU8apYou0uA9FgjGIIUL6F/R3RIW5rVkcXm1nyJ4qYuD9fZAZdBLdoajaeTzRYD
TM0e7gZNn7OqLaPkVN4uyuMY4BXO6YdeNDxhaB1PhnwoPchnjbc4lNZOwgZZ9StYQAVJ3Fi1zLkA
QrzNs7dJ3x6y5I/tYVbtRKqKZCKmmggr4QRD7oZvjjFYkR1yeMwSl39OItiNna+uftyFt8R0C2g2
TTlPIOF0pCJfri31lfEZYt5T1SrZJ8+yuG6GUx2b9nW2C8Z3Q07x1uKhrRyxGpyWtVm8HwROvSJz
fE1nob5uWnkut/Rb5G1UTKmt9vXqhsB7s/SVnX2bviQRUtm13XIjxHqXXBVLFFY1T3/jomZOzRZ+
yzMLVRHTP95qtw98Eh8NmqwT5dsgCms4qtVEtaWrj2JsYscLZ1AOGBshbPiJymoCWwCzaDrVEmWT
p9PEA0L/pqJsyDGZvVyDxw5SKsvPQHY6s5Vxd+SJKzKViZHyKtTqEUZICAyXFMokKf1Wc9ETCbjE
HG1Qn6a3QxmcZOoyVUefLbGGDkdqkVOue/k10YDyN8n4LuVLfFZa4uUxb8GZR5/TLVSGoyl44N1Y
g8qY03Z7th/MJdq4uXYLln/RtNkE5IRa3z0ZoZ7JSruBf82vS/lqNAFXjrNgl4U+XqKMQx4WjKUx
eYFyLsEhJxBQmE6Ub0ERsRkF9FdCPyGALQTYgvlP0UDPDHNnaDh2G0D19uLbRYNcJF8fZjNnnGxs
gMSgZy3KXLUlbFYl5/6RHvJwwYxdBas2r9dZyAu3WHPFqTsMXqsQiznjLiwmVa06UPxodjPo89iX
JR1Fr7pAN5XyDvfzTA+hEeps31AyplB2k9vRxLK/UuBuhJ1VQfRRcNsXqP2JAY11cn3pH5r37UjP
2ZgF67xpN2qf+mZ9aEiwCIXPIOMCMM8/QtJOw/w0kdC6QDiKpH5m6+vVL5szjVe2vSO2b7VVpuuW
nAVkqc3jvd5X+lmLfZEU0djPBufGRmCYm4WPeTMuwlyaOWHAZTu/taRGsGVTqYLWU/ivPM+IDCou
Q84zLy8M5VyK5Cxm62kt73IqpnMUQleEKDZaMDTkBsPeFeAnUfJ3zs5JsxV3qox3zJVj3T9LlUEC
jKpRia9z6GwED2jxyixjGqa5u06CJdWfzd3yo0d6wp5y1pzKxehU3VT5I61diXgoh/2P1/gF6TYq
mQ0IRWe0smOnAoRS9Jc7nYfaTg1spZiGlkBQIoXmBEgQOmB2hC2uhNshJgJQIgwaxMtnI07J1hcu
gFNrOTci/Yi97wvs9pP+6krwt0LMqDC92l976CNsm3xUqqt70+y6KFzUt8wFuRqIdM9savx9O9ef
c4ImBzAtX1JpzS1C80xDU2j3I2TJ+deBjCzHwaZo9CIYpdfxIUc0ronbO5ZMH68F5N2MLh9Snwyy
U3WwqUDu0orqfGKtTSKWaWMGqInWhHCgkgpKVW1bNQhJimULJNOn1OS5F3E5E1mE8reAXmyNBVH5
doe5dYTf0VssRIBIRrDSuLvbMbahg4In9CFfb0a8n0dbcPqzTcc7OsDfuTtls9h2QMIqVC2dcOnR
Ws4ITwLhbeAgHYFauBiCF9Hjhrlp8C8dFzJjcH9/ooNC2ydmkTjyJYsVH2WqEL+KV9xF+JU7vxnu
xa8Ao8vQb+Oj4DGSn8TBYjFM2LYQiiX6tWy3sq36gwd+NttEWzW4tIM3uQJPHSrjnR9OhT2txvGL
5QFRvcsErVTnAJScqtRttNxCbcSE57rGeAeme6nSfX+ysb5ionnvHU6sXrOUil+Ch36BXTSAcC59
JTFgY/5i8Drll2pAJ2OVzo54J1pX7WU2EVhklS44F302jaxLRB64ceoJG4uZrpNqx8HSdBfQ5yn3
nE5LmHf7MrBwhL4Ub6BoabcVGBRjqqoXWbm7NZco2bTdIahh8i7BpnJtLWlrNYaRuRMpVfQD2766
2Q36OlQpoN4belu0AqnSRbfW5+SPtOQdde9Cnm0J3Bis+WQkvjFIEiOFqDyV7WqiZdpF/QnEymbX
S0CgRtQNbNgcBGFC4EFOogMDMW0lh36O5G5uL2EHz1vouYw77Q45mOvflkv28NX9kO/MaI4TPPAP
tHL+NBh9SnPiN7pd9mK8zcfPLrT5bVG7IDXFuz2Ea9bvseduHnQJNdCqA3Yp7Hlno522J8LpbmCS
P5V3CsWU6lg8priiuZwp6l3OQZJcWyjdMsfXt77VPHVLwz0ox2YGHpdCI4WPHYtQvNn7mySlQp0L
BzvaFMo2Ugl+gsShfmQhvKTkLRZu9rg3ma5Ko8CHOsxfi3jVl8rWDCUnyaQXPSItN/vMHlIEb24X
R+naBFpQipQxGSU2gpphfaOH3x8m0nVinkvVh152vhIUpyWj19yfZkL6PnEhyxBTuEA9RSOJSbfI
2DeyshOVC60PNYRziG9HVYQvuA11I06mVmw8EiOPGC9bCbWyCtr0cTIVyuT7g85sMhEjY4l+Hxsc
WnAwfjBL+IyhWAQND4hW3KDd9lutSh9vBaUnGqatxqxvm7iTyFfoEUwCx1SrKhunNFa7pP20I5Ud
a4MEera3GwVqR9oMbCwrqFMReyPbEHm2cs2xZS16KOmFPK7M+SPUmMoEIiaFsLnDVwCJr5ZDW/mx
yR2TB22lShXMomvyjOS/W12vbGiqqYmvgqg1ut8Z2Lzf9/eAZQ1+O/RGxSloa5jEXYNdNb0PCd2N
qxf+dMOHROORXWbQ7JL7wgx3urLIgAbCU1rsYOBhMHdTCMF6KaNP9rLx9bO/PRbiXqA9TrunLEew
KHq0ClV0yqfjKkYKVIlijbgJQLMXdlpw7MYj7y6lj9hTtc0LMhmOh8GgMNlELWbSy6g/x34ZfPCi
0u3oI3C4vj+yg+mIgeGQkbbgNen6yVtd85esg3945i/v1a7uwd+PSTf9v9AeK+NF7D8QtmHPSxXS
ADpCHBDvRw4WR/jeMUv18SMfSe0fcU6shHWnLiRxp5AerkDKy7K1Grxo2eNdfJRFfvj2mQ90uHCB
v3/U7WPQPqr3J7h2MdBCDwkjrvx7sRaEozKu29s6Tyie23VTPYrGqkgeu/iT0JmMWU6DpUCBDSXt
3u7K9EVS5oC4crebNS8DiccgtMoRYu+N/LZr5k75GGjuyO8RYKHXlDMFXvCaPYD8KVBhdVLpNMoM
iueOMhlSJWL8Df+PZksAl6x8vEKc1J54x4yCXsLPsFnExrFXFqJCMvd1gWmk2fum+BEkm6Y7UF8q
qE7TVaZhQnmctQcl7q2s3WUEUhgH7cau0iWuV9f2U9wPbOV0lxpnfi5VX6b1fOLnbvhUELKldKcn
/jXbFUgFxLNIUxXlc7zjF3mfhBwTpmDYuU35MAseA4IVb4g5VT87lmeNvoQ6If+qsb5XyCFZJS+S
RODRMYGvAXxSa8dKfJZEUoyPA10cGaXjNotPgbDujWWcwrdUdSKkcR9J3EdSJuneAiUSgpu9F3BT
amkHDzOUX6AU5H8lr/tJwTTJiRRDEg1TkfHMm/R3f1Awtdqo6+oNJwUER27bS3bKKL/1oHkRKDfC
/fZ9ltPaZ2dJMx1yeMKugWY2W8BJYJojCOghXyFyhQU8uS0Muu4ZWoeBZebUmboIKySQ8BJyCuzJ
VqcOCKORdU+uob1VeLTfn9qws40LODsODBODOI6WfZvMgaRRnQyGG1M/THYiVTeXaNmxWeZUaL2J
g5tKEf2W2dw0N4VMJQAbdzJf62IHB0npuuOPiAj5yna6uqou8+UkxYSBPjkAwJGHXo6cJcfoefIc
Gc+TLZAM5f5Wt6dfy9F+UsD9cKGnG/GHC51ikft3IwihB6Bjzteg19dAD1iJdCO0fv2to6b/9UHF
n4SqPxz1BxFcGJlDcx0oOGFd+wJr/uTLEN+pGHNo0GiuC4qdyYqBHfi1O//66PJPpgjfH/1Hn6w+
EapeEVD9FVoOfRY8HzOd1tiTamIldIJpcMiAuRENb2jc2YRXhESlYCKFLRtlHldoaseM7JInhTed
XESpkxfTlZQicGGtyVb0NTEoKCfQJT9Pt26SLiPYpNIoVsrtL/TfPyk2f/hEPyg2ayxcTbOejEfG
TcDC30BC//VF+9lWaTrEZPeC0aWOaewPI1IThFDOKwB0rEgpeftBnqJDs+tlUsDGZbGMrx0MTUBh
UXPEWeXrkNOGKnsOJu4QtWAoX8+TEx0PNrrvhhDwZgtlaamPi4mpQ6MsBkKM2CerjNGqP0uYSORm
R2otpCZE9RoVWZXgOM7TOZRPE4yDW1+SzEd9Y14SOEjlISYUt3yA4gvrJIyOyC1IRDHmzDLryXtF
AJcdsAbSVAblTf/2dyU2S5zT5P8DKtIyORpJ//Drq/fnD/wfrt4PwyzEsqkcRR65yUcih3yLmTxG
QUi0FWJT+qe2Jfm8zFY63ByFTdmvD/+ng/wPR/9huMUE5oSGwb3Dph77elyjuEeTQ1Udwvnlg99R
q2CB/hdS159E0t8/MtoPuuUkqDCuCDmspiSeUWrrpFDX4OYpyMKdgKVff8i/OtoPYyBsUhhIMkeb
7IASafZtnCaMPCDQSQr066P96Yj7/ZJq0vfz5hDOrmMpcjTQrck9ULlG818fYUqq+EFSizOtoeH+
KuJRLhuTkvgPU7Mh5bI+E1Dx4vGFc4NwV49lqjkTXImVoCSRilvcH660Yn594J+nx++PO73+h+PG
Sp5mWkLPeRJlaeITNfnknCVih/C/d6AfppSwa9tZOuMD0rLq5Z5tPizfAOyw+g9f/X9u7fJX1/KH
8WcCLscB26X57UmoX2lk3GPWYUs+Bp6wiLXjX3ywn0Te37yAmStFQZYwe/3hWSTcB+H4fXZD3U1F
Jife1FpWMnOeUmJMpnSTjSe4fJIkMGcawGRQEGqB6kO2YzdpEHQB00tsc5At0vaFN84vxzfBlydJ
Xjkh8JMJIIy1CU+d7DGQ6/FUYH0GJ6nWpFVOAnh+reZKZbg4fqQ3kqom74CcyKlJiUcinIzbFOEO
QPGTkBezzWnV1dPcD2E+FSnEAkNbz7D7uH0aImRQ+Tyjnd5FWK1jBzewg4b2BHI7qn/1CEo/D2ae
QfP3C/jD8AqqVCnDkgtodPQwsE5JIPGO14TY0QDhbbUw9PR9gpAn1X4y82gtpWBTuQywjK3pVP/N
gCym9v9VOKcl/PeuPCnCG+0f+EViCCceeen0gX9968XpzL4Xwn9/5vL3o0cZS6yoxuA218Bgp2uU
KIlLPYcd2KSHzLFhCXHH/CZx/Obf8BfH/7m0+v7408T1h9ErEPeElz5XbvIZlbFypEYnX26yh0w0
sIAD3s4QhWj8/frA0wj61ef+YbaiOChuQc1xSWWsq+PUTcJikd0z9HB8OehSfDvef/tuTP89P+c9
L4YqDqPmh2//xzlP+fPfp9/5Xz/zLYHn9+828Ttkivyr+eVP/ecL1FB5rv55JpL3Gldfr/c/GpSL
AikY38z6/uFKrv8mKIIiCaosSZKmTkvYP1zJ9d9UrOGwYmaF+4+0jX+4kpu/fYvhEETsHkRDVqkl
sPppor/9m2z8xhZL1QzFII/jW5zovxCHJJo/rUOCgI8EBxFNU1LJ/vj+STb7nvlVjgSogFH0WlaC
6MyGns1IrDeDjX0B8K7QSRs5N4qt1I09to7yRcva9C1qk21uqjDH6ivUuoDExEqvEX6F6GfYCq6u
0a1GgCVqUPcHJNCXSB0MKlJWOkPQEceTllmzBU+l2hNFZJ9hWT6VRUl26V3GktX0q3S2zHPoLv0s
QNx55auwBFcX/PQOLaYIZUwQdSvMtCoAZiaiSCtf9LIzVzkcUE/S6WrjXzmZQxFB0c2WSoPF/32U
d20h2GVtrm7pkM0rKZNTL5kNsiuUbQXYUQ6LRE9w5x7T2KcoCP1AkPHinLFTrqTwaxThol1Fhfym
EU85ncxA51oBTKu9eOrvoExZU6ZupJEBD7l5RTbH0YxRjaXVoNMD7JGWzDJlZRboItIWNWWvlNlJ
bArxLZXu9MYN5WoqmKmW6TMNmVNH98kap9SjsCL3PUoWelUv685YE0jyzhYocIwWmvxNg3lgzOBf
DNq2U2eIr/rGFQcJ4WYbPstRCcoB7awLDkHRF44UKPub1vEu4i6BPJ/MCKzI+q2Ra7tuqAGW6Ct1
RfGFZ8xXUsvrLgpobKWAkYMCIbI252MivqRVCiEWwgwSLcIrJMPt7jqFTQApM4wORpwRHRhDOS4V
TrIuKxHOVXLJcvDxlpAiS01lYEAjoK3LB99i4c2U2ldfioTEVb6a71XRjnY9E8mciBPMt/TV0Ih3
9i5YZBlyfbjJSJIUSWxPtQBR6KYXxF91Bnwi5mn6ETkrl5imCel26XuYCP26yGfV6r8mYjtotVqK
8+CerzRBW93hppvsnWnCaCtNQ3jKoN8bsfmB7dQ5qkroeclc6HVXLuFg5lCA/aTS2NbqyCs0aFmD
RI9ITuPtOAzSMsugO44BVH5Rbh4LIS8thtzMjZTqRUxI2NIGySXb5pQJN6i4yl+sGT8V0cwi/CMz
ZeiKSqH7/QjXa7URrmYt4pfZntW6oE+jZOXfD/J/eqH4f28J+PO8CsM0VU0WZVkgZVnA3+dX64D9
mTXVZxffbp9/XAtU5U/e5fdlQRFE02DmNxSV6CQKjN+XBXxNMUaUKc2kKSbv97AK4zeDqRo7cFWR
SFVSKOh+XxYMQSJOWZc4728rxr+yLPBo/FBpfDt3U9NIyyAuD1vP75+aMFLSYOSIcx3OU7AVPRM3
fOtOp+51lJBL50eFYFDyc+GnOZJd0Nl19FX3IaL5WhlLnHD08UI1VqCBdAskhSVh7OjS4YKOdnJM
kwUCTlJ41dauH4cveAjJUoVySATsk/QlfSFOk5HjMWsc65qNhCOupcfoeYY1RiLsWDDM0Ed98jJ6
hNuGK0Cl6wfNke5ctZYWLWi1oTGrnjv6jI/3BcvJDZFi7MerFFz2tjCwjnl9AfZQlskoW+1xDBZJ
tsRqLoThVtj9NgKGhWN8ktkqQJ/xEZwom/HUoFQHvZQXN6TUdN8FW9wjmYfCzdtAwECZjpgV1SW9
FsR2QKda6SHogVRRxxfBj/LKjU40UJPCI+EPskxLfDzCFd3GCVJ6oLeh2Jxja9rSY4zgiGRP2RFe
ye41IbtrX5CMRajsfnduwv2MLgZnP1riuVzeUs9MX0KgV2soVrcra5ak+bW0Gdepwfe4hsPpmN/X
umd68JF7V12RF4TMKHGrk0TqNBoGkel4Cz9+0z/wNzEyOmQMk5EEXMjcDmqAcObDzwAm+XAOCq9m
RhU+2Z7Qle/dsZgP2qQetqFZYTTTfNHPFdBV6AtFxCEPV3o3fiBZ58F4PqJlWa+PGFXAGLauTjO/
v33el+t3zaGrcOls5D826kJXPUZO5Lzv1UO4iTeJbdrYDfudZdoX5tWv9OzDnbDvF9P9REa+wtvS
6iw4GTSYrfvxbimuYu/ENeQJO3jW7++QlRfSbtLjIicPFxMPoXHhLXidvS6sV22nc4j78vJpOLc3
0NIF9ChLPujYRGjOjLOHwbonqcse51fnM/Bkf1s7+/xwhOPGkfMnuI32hbUOrpK1bx0A88s7jCB7
/3x317G/v9uuaHfu5bObH8PFnnpIXj7TP3FnsBf50MRFYtnn8LTaiuU+I3CwVPvmNj42S63TbZQL
HEhpPjPcprSkFb13BzfMN+kCQXQh2hrkf84DXwtILnACTfe9hWPN1eCcwkXrIJrVN61HRAUp51bD
C1g42N1jtjWX9P4zGwrhBqK8B1t3BSei8l975xK6jJmF7uID4VzGYzbXN++wQta8Gf9WK8Upnzpu
TeBd2jXSUue5wMvTYmJYXvr3+0GjWRlYpITvYHdaMdcGyNJWPjhJxPIehhWoupwEmYX1qVjv3RLG
lyse0HkuRzs4levBGWnMWKPdcpuoJ0Z7H/rMP+fjWV5dn3fBM5m8FnPR4glqgAVvwsN+Znl3TAtG
ogtJekXMF3/LJl5HwUne2CFeRqe7hSTIw3+gmet8Qm3P0FuI/iTWvDRL5aRZxeMF1oPHF5bmNTZZ
9P7NlaxqiwXROrQBEVY35PgGSmRE1fjRu/mZ7h2f1cFdyUW9ZUHG32pW4xsXbX73qS6hJOHvgDa4
e032dYdNgi3a8RnHRdrQImoW7xm2Q0VN/aUe9vEiAES3g0fFZoZN52rtANBGMJ4gcFAsoo2V3dlb
B+3wtioghtLeDkmhAy1f9tdoM6LLE/NkUUfzgG65kmyrGvD/miI2Dm0zn2vBY1E4hvAkXhJ2+yEt
slmxLB+09/hc4l/RP6AvMEifg1f6DhdDHiyYHkRcGrKjfAjP+hapXvEWfED3o5OZRZTHtd2tlGdA
mMDJXl+3SGRhmj4zcvzjUVjAn1oInggrCJTET6C3BNa69ZKFvGRl8O/c/3D/jTViDw56EZcJmF+6
CE+jvV3Gu8h6EN1nf/95Oy1MnkrVFRbVfMYwuq9C9/1uw/50sQWBgOELu96TDwWPk3gI16NvbrCZ
un0la2NXuOwOaE4wndxWon8BIVuYy7W0JzfBuTTwVoLT9bX66hkiok+a2W7dOkTHWPFiYsGI9jpf
mJX3LDmGZS5ny+g42s1XzXfSKbGvl/x9T5zbZWLLKB6kLzvamhv/87a6WWuorevKWmNUt7/xXul5
dMfXbcZAKdz8yXxdc4T3Fp8YRtPgkNZ25gGkz2tL3JWKFXUNVQ/BCWeDJCWBcLNU/drRxSVunbPU
ZaWNLe3E3BZb6pfuZ48knq22ibN0oUl+9Z7wlK8BpSx4eVxac9PDRFML3nDw7gbPY2Eh8/IRcqLM
fywe0TEtMRdweDuYDk80dNJ17Zivums42L65Z7Q61rG23mTFg+JlEef6Tl/d8Zs3w/ksnffAYxZF
MOIqJ9EqGaTmzX7ZJ4vGHRgjwzrcM+ocY02shktuCJYswZlJmvHPNCx4jMI9NCbWB24veo7ldDka
6/0YOFC+E1e0jipzb4pm5f21dp5Fu7FfM+vSWagGl9OaUb5/5j5tw0VonU2rd6FqWzACbDI3VlCW
zvpgMWZlLmj91Hv70fqEaOXCmBsfJ8aSwBxwfeyW+N4dDAuykWFdBrCY0jL3YJ3Y8VvJSXqbOcOc
hr2fMQQ34ycmZs2mwVtgJAMw9FhQU6x2bGWOvmsvPpgsEJY2H5gd6H6j77Vb1psHppHPqXltlx6u
hDouVk57RgvAHo8eoqV+dn51EKxTYW0fdGz23q9u7qGUIpP4EHuJh60I85T++ux/IkQ7nQ0+aLU7
Pi+Dt3qKzcZaIPekmV293P0Q6wzAyi2LIqcNOV6wqk2CnsSSprUmP4GsVg/ZUrvkp+th+jD4jyN+
+BzmAKEr9Vl4i9zTtBpd8p0Mwcmm2rIk5sUClzsLb1kXzn73PMGrVvwoRHZvi+/BIYJQbmHb81Fu
hdHuH8e1DjULTryIk+L6dq6Ik2TfTuuEMEJHgiOaT0o8/F3qSxh7pkMjSd9jVIPClDbPvL7oz9Eh
8s0Pw9W2+KKwb2N5gW/wgEMWo+mK8yS2IA6yvuP1ITjOns2FQAjv2+3QPBTL4qHCnyEk7WL5WtjR
AZ4gvC8rcjMuy+3l0NuPXzAhthX0JYNPiGeGgz+YY+5VHCdiZ7hIl9tLS+XJk8fzRD6m168F/pNZ
8vmN7WxDNBjP9jRkdLd+1k7P41dgPSDbTlhxs01wNBcz52aXq9la3UNyvz3Qf7voPIfwCFxaa9bV
zZay2y+ole14zxj1qLYat3JjROGL6FHaiQfDQalNYUQtYvX7aYVPF0itmW8ly5inHveTUuLzRIOe
UmQ7/4IHaocOd5z79JAdgrcKHia2TxRKNKhtPCI9ygynsvO95On+aGOe4ak2sxXba3cdUTh5V5Y2
qlkPlgfDhfX5fHMUe1qRqcy5ANib26qtLxGqQ25zake4edJTsBuX8nLN+Pdkww4/UAStqHV4dGaL
m49Y2RJ3lSccZ14xGRFZ2CzWbzV2TjVkTMg73K/YYy3lGY1YjF2M6KzcET+r5W0uKDZWkEA+n2hK
UCnA4/RDNJlWfalXmJNRncx8wS/nJYKQwMVYBSITSnu35e4Kx1U+JzJmYXBPQs+EP7YpeXyery8C
L1Mb2SisnHber2J0mBbyIRfygXPb9Cu+7eeH6JD5eJdwzYV57KQ7gZrAXC4NKuAdxRXXmqPwgBne
dcWUaUle9tpK2IE8SJeH7PhqLu7qXsede7T500NgkicdRv0kdq9R/inG1HqzvVy/pQtSNi0ldyLg
elzDNHq9tNzh0fLcsEOg+T9a/UE9s0VJL0G6ULFqIij02eBBbXz4dKOjh6dTgAu3U21GI/eC+Fn8
ZCc0fPDE16YHbtMkfuwg88Lt5RM+LFeyZ/hFD4Fgh81Enw8Z67j5iG5yqbxHdHGHJvFMyR5FLFjo
gO4VxO+TyVXPDVogbA2V3XXD9eK2VA/MKdwKtz90V4tbhBUFX44QXGX8B0TvKp9CrGRXWOvouImh
4DsI/nUdbDAR3F1nS/n97il+8hgtZnP6v67qlEjmrz7DH8eVTXiKJTc2+BrmkXZkxnhMsUSuVslF
0Q44LTGNyM/YO80+TG4hrSHhUqAtfSsewpOJEhFzhNnH7EM5KvDXrpBV58CRz3A/M5re6oJ1GMqi
ry7SVb0UT+gYJ8vApYQhU5wvBYzopLn4IUmLJ8STO+xb4LrhUMOE2HkqIw/9tWiN2AfCqJPt63rc
YWC4k8/metzTo9KnOa43PIC+EQp77sHXblc8jl23kbuF2lsqqjgU2yFmfHsU47Bl1N7mz0y1IUH/
/8ZA1sTNcB6Kz7/92+tHGmOLXzdV/N4A2YPw8Nri42//9neEXwKv+eeNgX+vbnEGbzz781/8HQMS
ZKJKidLSAYJ+aA2IOmiOLuGubNJQ+A4DIouH/FAAIows6Fh/hwHheQ1vBISIngEv/QsYkPlTr4nO
gCxo+gQaamR7/8BnCLJ7m2izms4AvhF3UiuDplje7vlSqbovWRhf+uvBKB/Lmsin6+ihfN5r+eSx
d9+pBA/glsngi1/UK+zAW7Q0286XQvxrICDfM3MtgNnGJYLAFgg4JWg5KmtPUDHNKbulMdx8IpC8
WtmHk24SbEWA1SIgd2q1p04wl1XxHHWFL1xLfAzaQ2hmmxxvlKFgk08X7joO0DTZXhrFPDYkZ8Dh
Ki3CJ70fl21GbzjFP6sZRMvMlir9NIgNJ2zzfW0WrBpdN+Ed7UodS6rE2HZoPXD27JdpXT8GDYZL
zb2a+T3S0ftQLttWxmbmiiLX6FZpjX9UlKm7mHfDMknnw5I4dNByPD3aCttafToVo4lf9LCxA5nt
e4fRRvaU0OlAq5SjGyrx/xwHKiAdOzQ4tOpAGV+U+Hb8XxnE/1lAW1OQJBHsUweyJWj31807//aZ
/Zd/B7L9bpDCu/r5TX4frwqgq0R47t8bbzRff8dsVVTwhqELZBtrggkG/49Wnv4bzvtEIqkyDAWJ
cfv7eOUlWZUIuBVkwF5REf+V8con/akrPZ27yvEJYWKK0KfX/9CVbpqiMvUx6OfKCy7xDq5X2TsO
DoQ0AMNmomNCfjCtVRE91DenwhMFvyaLtoR0iB/RZBYIJjPrjoMIRqG+Thk+2GlJJ49OHX5s40E4
ZfNsVay0D2Wvb+lsCZ2bBY6KdTuN6ICQ8rfwZVxdd23JmmiZq3vtD0+zlwSDU5Q1rUV/4zrzsREF
Wm3TuZ4c4SrlyrIIq1WXHE0cM4IQexkN1XZy7PMTpl4j+zky62ObkJMrRRw2A6CFBR2aRXNGeadT
W7l0yLC9nY/I+vALsUYnnEtuIPlhdgmGB6F/i7EIqPKXHpsh7VUePxthXYxgXeOH3Jx6qbAk8Qmm
eD7z0wM7pcFL1+m698wX0Zf97Ev0zYfYDgnQBMsbt7rrQ2jxEz/1QcXcyLlf6C554d0Cuot2XBtQ
xcJFkzXBFi+yj3CJklc/dG547r2BZCMLPeZ6ckpLHOx0cRudXJLLS0J56fSX5CQgBkRq4tIDBRcx
QFLBJQ94G+JaDf5+coUnFyAC38nlJFa1ZV/i+p5uq8SWnv8ne+e13LiaZelXqRdABby5HFiCnhQp
d8MQZQDCEADh8fTzIc9Un6zuqp6oiZibqQkqJaXoiR/A3msvkwZ972D7tTZAKqXj/SUN2EzHKJiO
dE5+ReWtvSdQ8T2gj+zlW3DSjbG9bZprHhTnyuFNOHhGOdVH75UhrLUF4z50cTuz4JoWFL2yffDi
j9oGcbW/2ThO7XY/mG5lzr5zpiD5Ud7398V0NE8Wn8Oc5OTKb1rsH3UFQpCB1Rrs3FXl7KoDpsiL
LuQQe+pObKDaQcSAIMgBxlkOi/T78ZKem8m1CN8D3qF1coLjt/lWONgGASJMbsvzL6rj3Y+W3RUA
j01TrixvWPAIhzBaTrUzvRTnYYFbwGZY5d8o37+thMVtR0uIOMsc+fL1cQdG0k+cFmZoF8uv2BnP
yau20BY1m7ninsLRdC+uKsyeprdNRpB94YN7BOgpeVbaOR8fpmW+VkG8P7VgWsILYVNDk4SQCAkz
iCdgQJy9rUAIrB+JXgDEx+tAP6z3lu3SLHX30/AYLez0E/gzQti3DuSxAKiyNh23xbDQLwvv9haj
a58hONoX2b4f8y8QgvYkr2X3HK+0D+prz/qRfdGN3uZO7fKK6OvBeqNJWlpufaV7p3tBSzm7dNlL
pGH0qUXY/DzIKWVZRGusYLF7WihHy/nGSxMkHQkBGEv1fvMAUXb55hLm7AQ0BYHBSXo7Lz3lCLp4
mnHwbwFNB5tnocv+tNrl7+UTwZ+buSklfIbUp8DyhO0JWYyb+FT5TmS/gHWBLDUf41px1PVSc0r7
7Q2Ma0aTwr34xmwh8kI8hciQtvN59+NIsZDsnWUbXERH2LFqbXytu5X5ZW1NVzomL+L+/pIT48wU
YYZAyidlgbhhVe5SrwqouVnCums4YogLE32qEVw+Z3zeCKTl54xSW1iQuuwZrArM21mD0VIFsg5Z
kRTji6P5JmME4BfnZJe5+AK7N9LTnPwoU9gcr+2xPUCt4qlIXnK4MIIOqm8OGFbBo6Z8DEljZy/7
Y5jy2cxvrrnezmz4RQ5UBeANsiV6l2CuqZ5x37M1+9WwN+aycUdHs5/rBY2sjc+jrQdleMfjUqC7
d7HEjddEVQaoeJneveuO8FLAVlpfcYF3JZsPw8v86PDYMddxqYicYMbUOycAaAWHZ0Dt3zykM464
IU2Kt89gRcX2cwureAV2P8NpTDwsjn8lL9gM7z70esZ52mtlv0suMQts144hSbfCGjg8nuh5XDw5
l/cdLfwGceTudrghAEHpwMTjZQSErY/oT8qf+lXeae8GOD6C4vfkhyWZPd+fb+DkOwItUMTfb3Cf
xD3Cf/IIUoZi1TNFmx4k4gIrslJGFuejZMRLsmMQFC/wlxmczliK41LSqx1n+iXE0qKQ3jIsGgkC
WY4Nazirj6I5bJFh8qXU2IpLPwhUe2Hw5NJ01BHySvQxGK/FY5Moh7p861MZE6HxyawQwU+jk3KM
AkXp38YVjr2ihakJixQaOwbAKp8g9gn55ia8iffX1jowM6gpUxl0QgK4Y29cOJq1vGQemMVtqa8I
XlncD9lhwamPhytH/MBWqdLYd9m3OMi77YtleFWNNjVKnbF2muJoAuYRu5xos9kBZTPAcLIFRWie
EYpu0UYWuY/7c3pZ0WjjhV14JiNW9M807Li99cAC7Qshb02B24kDu55Tk7mdMbXiKnzFG9zFcMJh
0yrzFx7WHxqQCYQKt7uD0bAYxw3R67ICUwdnKa8VEeN4xJyLSDCkcEx0v9PrCcQuuiKpDIH4Nkk4
veLyFODMBv4BJcLRPuUA/1Jgv63CbBkVcHLVldK/1D+kSlx1PAUm9L4472ECjgL/SDhp2fha/PrY
WvmHdtvmpuJdWAM9+OmDkPXYY/aMWBFBponwFD3ZB842gSFyio0do8b43m149mLVRcE9EPAfwqkP
jh/oTe+8E3plx0ES9Ive1reZs/y4cRwVQkJsZQzNGWA02+Vol8DpePFejkBA8QnD+LHB0yTAzLLl
szGxselXGdPvVyUryPJwDBQ2rRsP86opONFjsph8pbXkPCn9ou62Om7aQLAcXEV71i1TyLRu9JRE
sPKdQnBmR+lVlrLY3P7iDsJR1Da4UdXX+HuhKC8Y6OKP/2AKC90fc3NkbyjlnSFKccpPXGkfbxAg
vQl7IaRnAueJ3+P35rv5Lkp3FI9l7yUQWXGX5glxd8XQGVi0IpJYfcKUqW0pbIqFlWDS4yTia//C
7AhctMXTYJHu7huEeqGVbTF+yhkdQ48JlW9zdXlpDqLg9rsbxOcw8xLONyBwpo390S36v9Pm/L9K
Ypwjff8brCL/zm4f/xWomO/1Z+Oj09tIJE/RqNCs0Ff8rfEx/yrP9GtNhSgiawRe/d74qBaoARiG
AmFF+52sYvyVxCVkZ4ZJtrHB3f6Vxkf9xWD6O1asKPPMsmLxTZUJ/fr7vqce2gjd4IP9MsO0fFA0
3Z/aZCOP8rOgp+uur1yZpKqSgM9MOD0YWjbFubzgwgigGt2+pbpdKLeJcWrl9EUd3kqm8I/Z8i1o
H/sKQ3sFr0NNOWpS7U4ghHpbLnOSbfX7w7lY8WaAgDupn9ntkywqmdl6ljqPC8741GfROC7IoMId
9H3K6p05kCWFjYfUF5D9n0Zku+qwLPDFrO9zChPMD7wIJl4iXq2juroZT3e5XcPhx5tsWNzkcXW7
Q2meSGeg4pOk5CBWKF3SQ6kcpnYXp61bxhDYtCvxFY+So4WCmL998O6eRwYSNdprU2GUX/yMKZ0Y
ZSjHIYKgDvkFzrmohBWeG3o9x34WLpqrPDH3t7IPbgb+bYXgq5dhpfcjI4TH7EOhg9qm2cCrgTHH
X9ZNnsJ9J0BQq1YTnllVbXyowv1Qpd37OCBw7O+E+ojG8pGbZ6uot5Gpr4y8AcYuD+qjelZEa1el
HFdht9QtVc9YgxlVt969CyI5ECj7WhzBcHvuexGvZ2nRa8zcDJ3y+vEzyfJKhT0v98bLDdWvLmFe
1usGXgAZBKVEPmhqfOhTfHGswuCU1d0NNijOpx2MDUXaJgJ+1yKrQ0OcJhjfg/QIZEgyhX4SdFyq
B6pdfOyl7PYuNoorV6gVB/mzlpCwpwS0ERz4eBmH/hxJJme0FGOEVq6exgxfVGlbE6GWJdVZu13o
12KZ7Iz2WoLP36duqVfNyz1rIa+2nI1lzLN5QHwFi00zyl9px0iPYIhOepCtk+CXMqulZRIAJk6O
Qr5S1GZbKx2lnUZ0u8qoknFmBMFQwmklrjI3Vst3eUx24z3yRSlfszWCC69BL9D9WnBKKmVCI5/4
s9tiXJpUAiIhDBqzLxVua6xMBAfIsScl1JpjfcQUavlo4RAM4rM0jIvmPhKLog1HKLJ+KTZunyTL
gTC6BPc2I8VUCzbVoBqdrddKqPSmZ0J6tquL5EBiPMW4XkWT+SHjI1pr4qKburAfyNeQR2V3iTkn
q2OQsvJvRMVa6FmGEjU+Z5euve/kggK7EjdRpSKcw4CGakkuL0FsVafM1IOpSWA7aUtTGbZtcvu+
aJmfoCUUawgoeYpXXGsSI0a4TVwy9afd6aDgpMn+MahOLFO/06W3BUkC5YiUDUms/KM9OP3isK5Q
VxctUQoovhKBvLAsD0UdMzgKv960Jw3K58VMNhghecqQ4jqJIsZktytnNxkIX+MFpgpTUcwNPgeF
WIvLcBT62st71a9l86h37aLl3KhF7fOt7UOjk88E9Tk367s2h0WG2VmBbbdJX1oURhq0inou8COf
bTRmLZh2++njHtdMqlyGMI+NQaRPzMiVFRzkWnwUUCIncISUWg2KQg6HmFr0bgxhWgxQKwbqQ+M7
wjSpVG/7qFFJcZMYIDWHO6slRnx9sSAI4rCgwSk2pBYlLiYnckpIi+aPDVVFbwWcDJBnsJfk2jlq
tJOe3YNLAlHCqN4auX/tHrcjpBiXiLLAul0WgqZ5daKspkfhJTqRSw/q11aWUb/TWjUl3V2Vnu/s
Ip12uzZl/4Oj+DlOq3Wi1F57kbamaWLygv98xZA6mZZaN2DtUKr0zupCAnS+ZLEPaf1Qi6lT59Ne
uBTP0h3+gJ55zNhkaZt2mR8DTql56YEoe5bGNN+gke+sGu5FaWDrX9RmCrGmIq3UluM+A9gV5ewS
pEOjdujftdWkaUXQNAK+wrFUPt57KfIGJK4CA3iSzD7uibmRO9Q3+dVKyarnKjXGy6q3qM//zVFf
UYVDC2OWMF4mJaCy/7zaefmum7/4H1lW/2U+533Gvxc+M/j7Xx7rzxqIvHKDgsXQAVYZy/xZAxl/
lWWYsLwK9qc/65+ZrGupIjUQ5GtovIyRfiPrEkzKnUzzf81w/pVBjcEj/b0qiEkN6DFqEKopXVZ5
Eb/jvko1Pqr8YogLeK9L63XyH27N3HGCGRDgOElACd3lgeAfookJGcCw2I5exDLo5QWnkcKLuDrQ
QITbI5LsGJtakhZsBg/tcQgvS80vT8k+32ane2iSbvmZ0E9SA5AMkazb7kMttg9yBGK6X8f45JT0
SfDj6bZSPyJ5N4UZEaOqg7z+qKynU/YWraJVF3ahtI7I3sgxd16BLkYrBVarPYQzVP1WH99L7PYf
IdhwWDX4Lq/wzc/CjFat/9E+jc/mZmdwjD8f1AjoAp4rMlCQSuufjRXAUs6VN3xKh+a1AJLEAnBf
I1fGdqcsYdW5Vf7062b4Tv48OqIXV7ipT9t02+FcBIpEYAF+YrrB2IiGHAsaF/cM4sT47+ip5OQ9
X95uOv7ktvZ1u9JEM/ee3hhStaOdhQ8SDLEhWuI4jayQhhCXqMbnyAXKfLr4oATh7fTWu2sLZi3M
JJQb4bBC1JDsLh02Br4cLYCcUpIttSXg3eQM1jM+GX0NkwCunJ3vL2v8TLMr4gZspF5M93EVCaUS
bT2ciVjf8MeI3DPs+OKOGEvHhm1hDXuJ4SS04GaXbwFEvTvcBLLI4Dyvs9rpOYTjKgnqiwNksQRe
u7+AatVDgOPG4rbhz0LrP67VbfXQDyMMBs1adaPbw9GwAdfaN3NdgoGto9PgjeCXPboW9IKvWuUH
WCd5SodAxu5Kxzg3y9sZIzi/RxHx66+Qui++8A3Laiu9XxbDYTjMP7myTJ7in4g4j7V0UJ8aHgBe
NifY9+Gyx803V4neUJ+4EkNuOZ1tuVUcp59va7ybxQMQTudANquwmvbU2zqqPQlb7nc8AzCe8FI8
OD4Mndsj5sF9Chf97OeTLoGnfi9eefkC/GOM+l8hztI1xw5CFZiCmmedJbI3v5kfPrgnZjXQgRhN
DDZ/mYIKGT25DlS6rT0cNC/+4ZpyhF9YffIxVJ98ENUnBNpz9Tnu8le8kfYE+/j3lRxSmJ/Gfc/J
j1g3bJPIxYInRJaJEFS9ba4tEbJgzzh0zywi5catvuY6toDwoeve+GV9DIcpuOBZO1u9bazzNC0r
QLCUIndlQn8wbQrVGyZI1MZ1YH33O8x/MJUsKFvC7qA2pwzMAxqBwdJcyXgNrCi1OgNVLNbEfms4
47ip81WDO6bgIsXCJubhV561GIPSxWuJC7ZjZ9nYmkDRPYUGMLJtPJ8hldlb1V6m9njKCUawICvX
JN+Msd0dG0eE+4mt1PIRmNsC2uHkkYoBfXtxJ3oKrprqC8u7d9+QbmF3z2fgCMYrQQLNAabwNj9l
R3ldtPZjWQmuuagBmX1YN0/TGdodKVV7zclJ84TV/J05P8WutMXV5XgPthcw5uWbsU82ly1AWr2w
vjD+b00f+gzio8qwo+v0pu3rq3w01sOufDXWgGEOaW2QfW5PcDcgIEGthjiTuoZ78WQ7D3HJ93vQ
9QXtkS+vbjtMoYP75rFpzrcnY63sCKTby5DQoHxt75tqZXoX2EOkeLm4Fy4sSEf5C/SOagX3hA+X
zxkz2MITFtUKgtvi4YLWQR7KXUbMu3yVna1wDPSNeLhsjKd2SR+3UrcENb2J78aTwbrcZZatbhQA
N+FJPjT+5Tx8Amcmp2lNnkRYAQvv86O+HNaj13vm4RJwxD8N4ejJS9W540bDa3AvW0BGAEHYMHTC
AF8UKECGAEvASzeyjcoNtCs2ZcuRrofmOJO9cDxmEjb6o8vB84SsLdsM7F3kH80UNj6/eRrBgR+a
NLp7F+9VOFX3M3y4wArhX5HXIvG9XZL7srHWRggJDpOyMoh2jFc2eE/x6f9gpwuTSoX7CC2xcJKg
WKQ/0k73TA9GJpMPXoqvMkxTvOoJLzu7veKnvSuhaEFte5nJfI9N/pS9s01JDsTBEj3HC/FQ295h
4qX5M/jONnUMN97A+4HZeOEPzO6wt1k2b9JeCQEgWQDw5lzUJFjw+jimLgtXZvICtRTCINGD9vhj
sJP09k8+fEf+aJN1AYd+83ZeMgt0W2faPfNm4d0pe+ntGc9knnX+w7BTNzMpyNzg6enBKGINVl7m
HHjrd67XTtWiWCQQOHmeQN50c8ihyatLnAd7JraxHxdGBPRh3kyr61wyrg6Xd4bC5Wv2mvWOeoRq
JXxJIRr4HUcDf8Y7Y97IDZojEvelzGfKGuDMj/OhsZ6eLmdhYTqYfWylN8Bj/V35vL2kV50di1QA
5gG/Nme1QjPzb1LG/u+4RSYMgX9ewZIc9hlfYYr8Xrn+QUqa7/i3chUBsYnWT6MuntVl8m/lqvVX
ZK+wekg6QfIrmQB9f3IV1F9kBYhHfxS0f5asxl+B/jRQQLRgojgDff9CySqZ/7lkNaFEmPCYoD8h
gUPK/Pclq4yjYJoON2UhCXjnnhOLEOiiAGew6GZx+B05Zou38XnQ7/tONp7ETPfy8bYQ8tqL9NmF
ssWpKnGs+rKM42hr9HkWaBJDkrqTp68IrYGRyGHcfUM4UMby3cy7r7S8kBhkwbADZxBea2IBykmm
sEpgjJt16g1Z60nq5JbNaCKveiCAQkzq51b6KiePEEcjO64fTj5T0okWTMnLjupiPaSS17bqLu3N
XSObz0aB6IDYlydhqgdXKDBYf7C76+wjJimMo/nYCrX6ZprKj2SJ25zKXRLEFFUo8qisUd9KLO1q
6k3F7IMUTy1ydAk91OOXCHtschj2pWXiifnd9O+ipDutkRCZzmiSx2i19WSQwZEPpASB+mPB3Q6z
PwPyr2YILhZBHXMgDXVIT1WTj1DoNXR5ZMNJBWQAkyM/bbyIpaBJBnh8YQ51X07VejYGVLXdHEgR
50tFC5CTLjLrM7p9VVZOpOpXbMwWugfizPpIDB6QogaZo23cBSUaXU0tnuU6X0yo1RTUqEl1Ndri
7ZH16EbaaB3FwvODeMYhkZdV+Tg9iMgwIF7pEzRK2biTGlu056bCt6rI8f9S9G2M7gKp9HdloVxp
eyfFE75LGJkUEgQXdTRq/8L5lfLhVpZCCKtnW2ebekJm/aPERUXARfbUNc95//iSTYjLlbGdtest
Du1mKW3YE8KMFOwLXXteEByqaGETdUtNZBx+B5h8qNt7MRwEOXr4sSivs8IMNN7H/z/S0RLTSENr
/OdHuv+RfQ8f96/HP5xOcM+/HepwWMAoyzLQxSJW1X8/1DFnUFXlP5wS/r45h8ylmroiMzTgij9b
cwMKl2n+bdQh/0vHOVS5/6A3BxZQYY3xWqz5GP17b/6Qha4QjUhcFOINoLb3bx1cgOyVRa2/90uy
DNf4hzxVmJziMvStnpV4LZ2u0qk/Kgzpe5SbxHqbKhQcjfy92EYKHymIBRaqMyvZsGuIVuQTZHrB
EaFi17pvRCmcEF3CychxJB3sYx5gXokzO0kB5FYgBgAeZRQPj8otDqZGrAXcMKd7ynblLucq2Tml
h/d7KLw2obEonzIfdsayuTYcDF6IsPPui4GxfnRA8+4lPnQRX1rzaLvaucZ7DMTCyUUVvJSXyb56
HlHZaH666DeZWwRFkLnmPg1ItSJMEfZ1QCO0hbN01vf5e/FuXXFwWKSABNBs8CGDfpScOve1/tF2
D2I8CXR6ztbVgsk3EhKsthHzUs8ooUx8NrVq+aUT0ifq8JOm0w3mmXd9hOV+OBESFijuJSCjaJku
yn3pi17tyB6H16Pl38j1tkmKeRa96tiFtxUf+ALT6lD2Yidaaf7jVB2Hte68T8idDR9N7RZkktCz
j/oAQSK1s119hsryJK0mLqUJT8DJR+aihGnYF8IKKsQY0RlWx8bappvbN34S+DBNK9M1v5oVEqm3
ZmVKvv5meeUKMopvbZIPI0Az5iWL6BNPwxezsSPJFsmCEFzxWjwxmZiNl/OQhtiBJbNolubJhMp+
zfDfXWir/rslMnomn8Ddsa+Yw+OoTcowVIF4CfS5wA1xB6FV9orxIHa7BJkyJJ27i0fBcnLrDXyV
A2tDQumG5og3NXgGeDUsqbAJ8R7Gs5ahmPsltF4JbWvm8cyXhN8jniA6wBKCKjMzhZCiLIjqPKp7
da9BStO/lO1MJ5xbX30tPiEJRCuLaJZimH+0v5l9isLb+uJLW6CL/azxg5mEx7U7WS6spONnGoB6
wLebyQt29QrZCvWkjJRy+UBtagbxdpa2msj/rM2wrF15Jz7Rx99XNM4kV5Ay/IY//2cNY3hmstSq
a46vGYnhl++jZr6RYjklp4asWvKaCAXROYMaBFx5OJ4xFkyuLUW3sJYjt5sHZgjuGrTEWtB4CrxB
dna6IE64PucMvs+8Grr8hbmWtjOhSdwXvTO+FZ/q12Xdv3GGIQaRdv+MOfr6vkCQCioRPzNvMDbo
PV8ZVE00YZWr6K64S55zMntowsGcJdvESJk2JnEzmF8PJ5Y8vbe/I/sYBNu3dYBWEMHtOtDtQEG8
5IGMSAdBDKTD7VSvlaX5aixN9Nqxn1JLOBcCQ8xTamCTH17Q5q/FvfqVXOV9jZozIxse5VQNZGa3
Pf12tDf98YQPrK2dafJRldGVzhd1kbtdQAyQRiiNuB5NjKxsQ7VltHPQGcmgYVckzMavTjWp4aJn
PDPTHFnQ1U4Rd+1JcbaJ7RXuB/MW5Qxd6rNxjDiE2N0TZUSkJNLGHeb4hQK720ZMeWzD9IuqodK/
cFLzMDB/IJwPoj1OxIpjft7pMeXXav0m4HeMtFZgskbWl9N0P6L6gqt2JzkxAwyvlAAz4Qn2Cwyb
O9ZYhWuXST1hX96azhcA18AEobiBA/L1uLiwo0DtOEQSJoXUcEHG6sxXs4786nWrGUYj4kFwLoRT
zrfsFoyZexi0KLbfrOPtzO8qS4AmqiHSbnM7frW0bY0LeodSkrwl+zqTwTieQ0OEG2irNvIfDirJ
uDbg4Kr2SCIHLatjdqxkXFZI1SW+NIpDFR6I85gBvduG4WTvYHqOR4tAwnhOUNBJ6uHGDcSGIyAb
kLDrzhU+prGAKOddw/nQkbklQ1m7YVqzuxH+CyXEJiTZS8PJgdK46a7HgbC42O9WzQvnG047IqZm
ASxh3iBJdCRsBTlrECadg8Vn2CzUPXRHOJfQAN/hdwX6k7oTysfTGPOWrO39hwvv747wqLNFkt1+
WvcWfg4EGR1QqCL1YmjOAGZTAckRqGicyR1Rcf2pAOm8vA0sxJDNcVwJe7wgoY4N8z62ojWYOP0A
3YisVVJvkCt+lxtiBeLDQPUnA/vIkjuoNA4D4bbiXsSSN/dK3S7U2eTl/HjQDn/mqHOLHdNvCdsE
UrvAg59uD7KR1VcT04N4JMjllW4K2lUxbW/iPpYP5uu9Jkm6DrUl+X2jT/4Oh/dn/uiMhKHcDxHH
7Uu+L8TRjW9rRSfd1M/Bx1BlSexGHXTjztYO0/KGQl06TIf45WGj4NsiN3TYydDoWW9Y97ZX1EA6
LLsCQiNyvAppeRFCOgVVs5ZVmB0T09VjVMVvBJ+7peQJh2J9FMirZ+5t4xq+b1bZFt3/pVlmWyO4
xcFyiZaM2CkkelW49iCUWSP5U8wCXOZyZF9z4IuPoj+OT+j4RNE1vpsDvNKnFgLeaha9q+vLBZcJ
5zz/ZzmeiKvZtV/gi+t8322JE6o+C+kzIkk+DWrBBbOckGmk0buYzs4gT8I+gWxaLROGGMR3KQOd
xhDIs1U9cRBp5DcH7TyqBMYsFTiYRL7InAbKGeXKUdA/jjGB1xakCbv5HO9bKPGZ4Defj88b0K7c
Bip5KOnFUzk+PUCDlGMJixHY9dEEjYwmNzqOBWe3/CcvvuoIId6G0Um2zt7RinJy9PSXmrJulS3n
UoWlRCAVxhftueXkINISEb4NDg1yZb0gist5Ugt+CDb7NIfsv75IXCQDAk5vENc+hhZXcifPQ75P
1heedjJRTGQrgeCjH4bKm3ArzY0gkhwQxsLqEun4RPKH8WV2K9D4hVl4FhwFqPg9ZiYe1taXhJjM
VYsCsMft37/fVsrXr1vtpZC7cPeLsuERUnVjKC6UMg4JV55bNXg4KQRSIyJ1dIWVsZY3wgrcd82t
lS+dEux2nechGmb7NYm3B5LfQNCACKedAXmwWhlfLc5bM/a0T5zn9gq6VJDTiJM3PbiTJYBN8nhU
74sRKaH8MXG0KYxDRhR7Jq0eifthLIfnySMznpNPkIAuMamV2SWRzN2wIHnu0iuGndazlHhJeb4A
jXXqLy3kzK0XC2S/FicCT+gO8TfZP7kKbWCZUaw0u14z/ZUy0YFLjMv+TTq4f+yOxEAT2QqgjaRY
MsKV/9Ydaf2Rfv/lePuKvn9HrH7NWv/zg/zZ0cn4H6GisQzxF3r1+6wVGQ2zUxWP5F9T1T/BK/Ov
3FpGr6ZDBRMBsn5v6jDYY25rwkX7PxDaqDM69feEM3GGznSTV0EfK/IB/N7UDYk+5ZI2ivjHb1pp
acFyJRE0csecQJ/97XmM2WFtUgRgeKTvItZwshuPT3gdMU2M2yXDyimGULKyHq4MgTmz7yRII/UI
IagyzjSQr+J5EEPaUr974QWZL9PMeRKJawVep7lLjBwsVv54xwdnN7ROT6zZIYH1TY/lV28Kx84B
qwHLaXc6ljmwirHreemf5IZjrvZdXEteLh5uw3qC0k0tMiwl/JmvQ+HI16xwrN5mZyG/2StWWeeV
yhNgHa3rRyt4KIJ4ZxN6bGujkhRV7KDrQqeuPZmsjUfkoQa8Q7jhkLy8yxR8ZLGE+hSSv53E+KWG
KsmN00YxwluxLS77G4MvJpvRsVb9KScAZnxAmbtaL1hNE+73TtcrXavNNLlTY08vkJ+Vawtk/kKi
ydJYjNih+LKj+JcDFSmmPS/6qWc89nVZtG/xVf+6nNS35sV8G15q3ak2orzCfwn+K4HslEtTvSpv
/vEi+QSAY1iCrInwsf4rsp51lLNnuXcordRuE12eTfw9C+Q6RHQvh9fulbGKejAP8jI6ss10HBqe
6+fi+Sa85LmbhcpOzFxtmEfwEPDurXN5H5kubowdMaWct+Ug3scWT4hwxlx3+HeMSDPqz57YpCrW
vAwvD/xn72HHjBgnCONC9o5LhgZfJu0HhQpca8XGuwSbpGJ1+xXBmVUkcYWNsJKL9V0NrdtOKT1F
PiuPpyJdtaQaySsCIxvi8Ix5yiv5TKhzBDlb6zEPqx8WE8ek9ek1YE7Gdw+YjVhNTJ3ud0+4o6uc
S3QV8XdMOqd7zzxCY8t7YBJboDJt9u6ZG+mkQoF1BLfaxQ6myCBT4tVHueCQC4Q1Y1kGvIAH1gvz
S3UYozYpEIdHMQFDnjy+GDcMIqMSjHmdBjWFtiZip45WGaQY3SMRRsXBiMwFkAYyeXWvLPaqtWzN
gMex7h6vNlM8HG+khtiybMl6IReU56sETGM9A/sLBF24+Uz+jUEdXujMwNk5ma8PbhF7U+7xZrSR
4tpOukAbfWRxuTDfS5tcsgOBi3ndl8eWQpRYVmpqAe+MidxjVyBZemZ5+i3xuyQM8QjcvQ2MCGtY
YtsXUPQa5ui0VxgaMOSEsEWrjM1DFmoNTQ28L/dOu0KN2LoPpmBqWDCfjFyuuiDRn8gZxmLdZdZd
4wnFJsPAijaeWNeCKQ06BjwtZwMfQkOoWtxc9Y3bqm72goDLWXjBSxOzEMAKtipiMkgLIE03NFws
wfjxpKfXOy1O5zbKotF3WutH5pp3PdsEDQHBirFxyLuTlnt02KAcKVNJWsrseqne+c6rbe6hrM/b
Mqn2EfGjbxA2H71vWD48qQgdAWZI6XUUV/ptGxVrCcN7QmdBPMDBpiIgr7WhsMBMmTCggmeBdm7z
3rM6JCmv6fZW/000D4rDTDpwG+kR6jf0FXZkHbWdxXa7sr4UBnsjNoxzf0dSaiktK4Ooi5B0Nxap
ADpDHzaSrW13EF4ZX6OBMZdyhw3priNk8YGbvo+KBKNo3iFfbGlur46+lC5YZWK/YtXfU9IjQ1FZ
p9G2bhaFuq41T4o2vbyeeV/CejSCkng/NFOvOUotTwCoZvVd7AcBRfeAtTZzgFnzG0K0dQLYmFy4
AoR6CZKwy1eGrCyZe1KsliSRJE6Cu71mgIDh0cMlNO5gJreQ5qdq3IL3FPvgM1XuWTGcE6cTv3PA
N83HYW9Mlg/JlXDGxB+vXrCWRnA6vNwkvxYW01ZWPZY/3BJS30wQJZNglOBOIYnlCJ9U5b6Q2puQ
CgbEhNkqhZoQKvLCZDHfSe1dsTBS8XVUX0pjyRLN4/ntTUj2eEYBMME3BEdRFlCm40W6T47CgSbI
Qj2GPZHCzOQUr2gevIK4epuGiK7gWYZNsx3XwnLYYt/qE0vWdmHEEOAbiK1lmkJMNgKN5JnWnIGy
lLOZvDpyTdQUn9Ur4xuSTB/FaijxOV2Be+hGUMEcmO2FkKk5nFGCC9K72ZJs9lubv//tkv76DZI0
P2ffufnyx0/QUhsBKJ2sxT9IN//xfdZSltfyRdtGm3I1SzANbzrihfqgyN0b5+FQfeLE5ok79cnY
KAcpwBwQsCgNddp5pCwOLQSX6ddPgBJa4Pn7HLg2//bHzzcPrQS///FvNmr643L59XO7dbwRYhQB
6FaQ79tTihe1kw74lY0nfp08IpEe0CUs0nV22SF9Ks+Ig8XSM5hwQbkQbfOqnJsjfdMXY40FpJEh
8OzAXnte4Hkej+8snfXnJycuhK4Qg7wSm7PZ6mz+h8SVf/G28S47yJjbOShO9Advvszle4L0PRd2
SrwZ14Pu3+FMVaSpdtn6f7J3njtu43m6vpW9AQ6Yw1eRIpWlUimU6gtRkVGMYrz6fegdo90903PQ
Bxjg7J5FD2yP7SorUH/+wvs+L92k/ZTBuNEebt15BSyq1kkLL1xXu5byP7s/c6o83vIDCc3H9FhC
heog8PHI7UhyQKQFProa6cl4jamqvsHV0ONiKZwzBmqcx2v7al1Ic6cJrY5ia1vR1nSVi3Qh2+to
IUArCY9FGZJzDlzoXwb8WCl5UbihpOBzqJKVnEWHSnWiH7wThA/KRd6gKN6b1/b8OMevuL5WnTgx
ONhUZUT4Qd5J4GO6Ldes7uXxTVUXVXXWJZtNY/hUnDEMcSY0km10pA7PjBtBWMatL84d9Et/R3QN
Rd4DBuJpIpwkpa3IF+1Decl1hkIE0c6DRbLTmeEXH4o0660ZSVkyICrAfB/Sh1CSwOzKT9w0CgoQ
4iHpOUdbCM938o09X/LuO920A6xwXmc6e+NFeWnruZa4Wby5Fzvk4xgr84EO+/FYjVSYhLIQlKbN
agaQvJUsJO32K38u99JXf06f5HcITDAWp3OMJ6Pf6bfd+r15D/YZxdSXCKgwex0TxLszjRQ1pXFK
LpmeSQHT/KZYZK/xU7gSTVS7T4B2zSfYmYr1aUHA42DkfPtUt7RoPu/TndA0R0O0h41KnumYyD70
s7pL3q1F2s3U+5py2FfIKE9sLm7JnBfnVHm2VO6ITN9QJnF4nAEe8mvmqOukO9TFogYZ9W/p//6n
OpAm6euf7/nc6uvzC85KwjXwz2QN01f/1hkSLS3JpszczEJvy7btpxNpoqnLms7qTpO1SW/7a2eo
yMhtAZmwJdRZFf7aGcoGoWSmISmK8QO2+xdkDYBW/rExJBJEltlCTlQH9Q/bPrMYFH80pHFBS4dq
VEYkFnLtnttOQnK3sPx9jMsEAYOjDWgarhKSIcHHZXHoHseAYWANEH0VGnOudLG5jKgg4f6xV0je
ZWU/Zmdu6cZz8o0YjoUT4XjzGlHfuwLYSsCBNAPWqTNUzl7kx7q2njRtF3OH/YzTj/RJ9Zpx0Y2L
IkVQJa1qTSNL3gvEbc8JT03T4OuV2C8Rv4xpG1tuVLgZqvivZamx/HCmYPJ82ZbzevsA5vSOtYjs
+rBhBivI84K5Gg4qZU7HpmDi/upg3+Gm5mam26LKCWJrV6yv+eUl3QSmTXkb4V/nq/2D/irtjY05
juC54Na56hWVHM1Ngm9QQCFGNHv9nADry5cqid3SS73F1RkwyE2eembqI5ZNW9ZtbR0CGOQxxjeM
wH5yyJ5zxW3GVUF1bvUXTDzSVUzmMo/lsS6xsDNvX/qH8ovHqCS4PGzl6pKPzvz0qzs3LEJlyiRC
5q+lfgWHmbIIY6Juzuqv8mze6CKpe30cpJGLIIKNGqjjDBMXW8EBkxB+Zz/Zid22JDgcEcIKjS+G
dTM7kiIXey3rHSbQXvrMd+T/6FBfrgTN5B4v/rRDDN1pZ2gHZx0o1by6jtds+XAwaED2Qhg4T6IV
LR2Q4HQnZdu0eVZLKqJFxz9hXjCEVd5Den8EG9nH4BqtdXRqn63PII2UYwwaTpGSOjJVwel7+95z
3QjgBvRPyj/KFeFLqWfmCd1IW3p6O8fCcgqQjto5wks864EXE1jK8mYjMn43bTl0mulW/1J80y8K
wZYhOHNmWlxpGd2qI1c/UMXPcT5YXnIKDupH/MZF9UZTyPJhRzw72l1euwnKCzKCFYUG44PUzZl8
owJVRMzbM/WmH7rxJf9i0PLpH8z4Io1HP/z0b0VyUunnLSAO9XpCB+nW3tfxzeFnQgFccbEDRx2T
6QUd2sW0EJk/1jQH6qdV2SyzytgxIy+XXJxBMDEkdSvIy8KYVethT+coHnxWO8wXWNHVtxihdBcS
120u0STj+pFPaQO5kPENDTSD7FGbZXHo+eC3NI1MVupLCiUWjwxKlurp3q0MxatvMgBU7akLpo1e
l/NUBTcyU7epljiTypBmddXgrhfm8nDt2hl7guFkoRhEyvguE6PcHMJkd6+ulA1pOSOEBkpw4kBx
wUorFi+1Mm9bx9fZxURktIOFpqxGJio78dHfB9BzkWNvtX4ebIbSyT9EGJef1aJF78Kietj7i1bk
7ovaysZhxMg6hIMxOJ+iOB8zmBYu2tg+s+/X+7t2K69Tgs3c3+lHfcest1kwXxLv9G0L5YAS8am2
nFjfcO3GhBjDjMKpScQbw+RjBext3lLLng3pkwk4YBpPWAfX4Apn40rXmRMbSVU679GIIkpf8LPm
4GBIY6bKHCbH6KZcsAYsSQy3agYM82aNucEtS0YkIACBwVFBo5DC2RDsc16MyB4ebJnY72Zz7btk
5zVcpe++vIBocZ8+xdJTXyTTTts98ZGcqSVn2Ve6IZq68vT38ptXUtvHS4JyVK+ety/aHvs4zrRL
C8QKohsC25d62hDI3rAm7bX2b3E5M6fX69ggHb2QXq3CNr6xguOJ2/DzKlT0M+NEZQnkEHz1vFwo
JNtodIl0r2QUt3dU/iPEEApddR5JXvJNaacThqGt236Hxmy4L4OrJhJ1vmoll/RnK7oY8vMYrXm/
7uAyEXpU2FaxCaKpp5D7jL5BsOYmn45ZUTss394eMD4IOE5dlY7tNOyKq7FLo3nJeGHVn7RNyMu7
xUORO7Uxi7/ue4rc4R2IpkJYHehkSnxr66+Tj9576LN253/c90k5kSVRcpezM4LwluhUkCREzbPV
hNHA51ZYoDarl0BKSt8r2YJZxlqXidxuNoY+F48Gp5dywq2y4OLkmVaG5rBZYI/jaXx6RQVaw0lT
nOAqSNdMXHNGaqfHhSVVLwDReTTbghEZTl6A9Iw2UUp0WB1Wst+DgXkmqrLg1nlfKm3z73Gf/78H
2fo/6FQNkeLmz6u6A4SA6p9XdD++8reKTiFGA0u2TBmGsep3FZ3KmkDTRdzlPwxXv8lUp7gvcgkM
i8QDxaIK+ynfQvGla5DxdAn1qzr5sf5CPUdp+A/1HAQ+HZYW/nWL2hKh2K+D/kqVI0HydezhAbCM
eoUdk3jUTk/RTtE6z17zGQ6jOyRJ+lZ039/fz1BSvDS1s9eOSfzAzPOg+5uspMNd9si2vruV+UpP
5r+qHj5DuqsmXlYE+W4FlYWxS59nJYwiGbGz2xoAi8zA5MoO608ZU7jkqDqqLi9PPWqHCmP7tkem
aoSvSbTUYB9RAQoE6IiJx3Fyl7xgp1lvbZA6CstHnGAon8qtLGx0WVibrCRJS1TT8GRCc2bZ1s8L
rJuwGnA3bnGR1+Zz0DFCu5nDwqQO05vGK47x1NLtq+wqwfPI0mNmQFh/OHHKBLn2WHJYkIi7/pAO
25bBL2QkpAV3a2UE57RZRKXpkM2Zy+9R8eELyiLU39PacDq29dQCtvaMnDRXPCtgKrZBGYxjkqEo
ybQZhizQ4wJtYqWgqFfMhd6QsWgivwcc1SQrY9A/0aGN09tEurD+4Tf6NhSwn2m0zr3LHuY+CjNN
i7ZZvrzPiSum2uW0oTybKq8z2KlOfca+f0crmsPQhsbR7KiNAkLG6rheCXjg8s2d8eHrSOayFW+j
aEdeYH6uIBAhfxIAg3ott8Z2RbUA/W+a+Npm/B6zatGzo64jODnXETDZyGXZwBk2+d/k2rKBy0GG
lm3ZfBk77nc4ezS7CdYS30NfDiStLYgmHJfD/UIabnyxfPu+zdKnDFEMswQVMqK1p2pnvj8wSr8X
sBQxoGtzRWxuY9A/KwVX8HMDoNfnEC5f1P6N25i/Eq7M0moqF9Yh0RYLfIUmwF+26hLXXO6NxL3P
Uatl7zGvdEw4Q1x6qAQA7vMhYFV/Rvbxbu3S62N4V/2F/Hn3ao9hb7FP93eP8OsjLjBlV62t5pBi
lZm+i6OTRco0eYJyaY7FH5JBLEHAotZYt209044MsjuF4rTOXWRm1qv2ityqB7mwGQ4kNKBjWhNB
F30K5HMUe23VbIZo9qBYwqZfKhdhHBZGvGzKbRcLcx0jV3X3pHhlDVumpDyPBp2NQclJnUnd/hIQ
HFe6XTdHO9xBQVbMQ/eRjUsQC8Syy0T1FbnzKK6RF5NCNFI2aAywqhOqCmFurqXRk0Xn/sMWGDpH
Ju/+Z3EiqSQu9hVXIGCAI9lIITSG6qMguN3NdlicQNz7+6hBWwEsIjrN+mTRGItQ8lqb1QNxDWwW
vZqPIiT3vRQvlZUyMPzr7fByay+G18G93ozT4JIx5rDHKzfstS2EAGRZ6gt5CQi8HMRA7oN0dv4s
h2PJswc6ww3c9XHfO8JlitjgM4piz7m//AgseEHNgT3HE946tHXkRCBB3LARMeqjujeKibGu7wOf
f2oEAU3RdGCvAzvfSdfdBwgnmrNhn60Vaju7QU9O0UXkJE0bRrgfWhyy11svhocNc/6b4jO1Vaxm
rv9g8z/b6OQ0EJ8lHB4DgjpeDeEVKTk5wKHBZ212II1QOPN3R+AAoML6Z/DI/EKu55Z/SJkkF6ca
xPIxY9MabUt/xUZNB/rDLsrU3h/NOa7cMWKrcta0zhGyg5DtKhx1KsnBH1bpsoGAM2CMC9lC3DNL
GIteu+jQYI68T92RBMzDScGT42b/eLROy2jzFV9dzXAZ/+dYvzWHGM1LeWOKGW/UYWlRzd1pLTFM
kYroBN8ArLHkVumc8wwI4rkyD6JMl42ahvNC2Layp3SgKcZ+1dWBLYjLeyZ7RemeK7v1yjh0WezS
ZDUnhCOIHmxkb6FFVuP09S0KdkZ1LyYDBeW7IEhiBnYOWBZoBFD6Nc3adIsRruLgqh+DW270wS3y
9QjiSp2L4Ru/uKtfZThn/5d+sQ1mAvioXjTacoHevbNTXlP/YJzKLF+ob7msLgRlPIQSOn0dkYu8
qOOOO8w5lZ9lTVspVs+Y4nsYsFsE5wRhWmRJS1l5rwm8kpQG80Th/Vumbv/tKi+UD/+q8nKirIs+
P6Pf6S3+yyE0feEvhZelGqKOZELEDCRR+vw2Spss67/o438bpeF1R2WBq8iUNaxA0wDsZ+mlT+FU
QFCh41LRTQXbXyi9JJ153R80FoooaRMmCHyqqavTqO0XmGmEd+TRm3hMuqC55mO5rzqZPQcIMVVL
X5WWMIBAjsl39pVKJg6wDpvvRiatlDZYiHeR4puA9jDLMFcOA3mZjT23aEShZdhKTjdiliW9tWDd
2NOySuVHkFbDvCrG11Dzl4qRETIXBu93odoPqIH9wIp2+ZiSUtTUzGo6ekGWj0JuhGtJY3RnGn3j
NCMTAL2l0+0ibi211u1bYuWYQZA8o1kfMR+WvNAyt9OEaxCEOyloakdQHsyxTeiSUOmch88WQ40Q
gBpxN9MLzqdU8lEjI3oaU+u5lO9Q/DKkiIwhP0UpfAvF4BSxT6mHAlrrZKbn4xfJ1SqKekD0lJ1i
QGlSZqOnNdKHyQGa6AnBQGGN8LK6Nfe6nxFE915Vw+0eWdtcb3NXqcSNHKmIAZo29NQE/UE/0SiU
iKy8UmhqNqQiiRdZtdMyRmFFUWIyjYYbG5JLkUkssaz4IPLUafEtbNsJ2KOgZfVTWvkLc16a+iQh
pKRSWR6b3BEDmTXvXbBya2cEAq4HJjdZyvRCUAI0X7p/leSRxtgs3pQ2Y51C79hr94UsxNxhfU8V
Qm6LLDXFXsGs1NLVAgLqGl1zQsEkdSHRY9f/4bTqAHImY+q2OXGJmfCqpehwetmglBZlaO6C3kN2
ii/J8CAao1yGYfec8VYncriLWxBKjei/C3rxmmkJoCgBKnujhqQ2WOMqlhP8leOwVVUBiOukEYFP
AzL8KsgSeV/5PVhlYyXPxsZ4MiJz8eiN3i6jAOfRg4vlLpCC+L9H4WQhMsR/eRTuvroirx7/wc/1
r+qzH6fhj6/9eRrqf1OwI0miihno78D1n6eh/jddnZDK/PhHxMcP8ge7BoUoP8hj0xn622loER7I
Yaib9I5YHP/SaahMirLfK84Am6G047Q2dUuT/3AaAvlRui6QioV/R9Haj2V47uNJtjDW9b6S+nIv
jkJ30uWH3QZUui27QEW/NBKG9BC7dbIXVKQ3qWFnATkMJr4BXaj6dxKvlUWvFJukZAgZUWlWu9Ig
36cJEOsk8sl4JOjK42hhGY+db+m7LlE9X8cIaMLZsgxXz7sX6c6c79EyBY60MPRaBLaCXF1C40to
hjlNI3UfKif2j1oZbVUGLnFq7uQReZD+ntX9PIrvz0mjn8oWR00qkfHa1He3CeRAt4vhsSxGFeUT
fmWryLZaknqNLs47qIFGJVBNycdyWEuAokS5Rc/doyIRgBI5LSF4O6kDbfywIFJjxlFaskhLL4HT
Dh3ETQP63XyEBBdJyywx11aJBAYAOF5tEpZAQtYFCl6WK4qKQmfomNNjE4XJgFZ7MIRtpYAtDOmc
SfRRRn7Wa8SpsYeQdDPUA+SxBg7040VgUxlExFXow0JC4eL3bGrNAjCwmo8XBRixUSWS1wgSNi6L
c7QREtRHhvzy6Opz1mUh+j+19bGBjL4pOCw/d0Vp0GQ8rCZzshjep6KX4t4P7gWweuvYGJxYfQPx
PovO/3ua/DAkGnys/nyktXi7F/801GH6st8OEjaJJrLQn5T438oq/W+qBqCQVAVL08TJQv2L8VqS
2UJajMAYNv0odn45SHAVYtVW/ysN9K8ZEtUpt/OPB4mqaJPtmjKNZOrfl1WmliitJVbFwsrFldqI
JiNRAx3gw6xZcSAakseHRsBBWO+LolvHWtl8tUH1qQcENxBh0pnwfqvYamaCFKeHcBRU+kY1RHqa
6vpTpeqpZ0pTFHSPSLB+IAPwo661SUJ4DxpJvxhShs+qlEm2bBm2kiVhiHhwVPmzFA1q25CcHdFJ
Hs859RzxmIKEHIMiKWtxKENcjju46TosbgAd1tC4vN5Q1yHxJNo6YtCeqiCbmzsDsy8NmY9E6zSE
N96veRi224kSJ0TPWY2wRGRZ2NyC9j7X1JuG5iUVAfk+FkGkIV48tOGzQaPeMuRp38z7kdIsxIqS
1NdWfkrF91hc6cMuiWksIcqMTwkbmDrJSbdZCtRg+fgRFodGZd3LlEnrP2ux5IGCmbM+69xy86ba
dFLynFh6gVVzQMqrVdugpd+tvuJHcek4RXVdJ+Z0OliLGC8KIcmXPO49nbM31tLjGCarug6As3FA
69NJrRfS891PbcZVX3H8YhXRYtQVZpLVRo1hnmnTod9Nx/+d+0DG/UBUwPsUny13CpU7BhjLZrqB
6C0YiumWUk43F8LB6/3Aecj4DKlunCI7jAWMPVml391Avq+HQGKeiUP//5Oj5s+U8zLdGxQxAl9M
xt7/UjlPS/35h/Nmks3/w3f4efSYf1PwMkNjhe8wVSq/jNL5Iws6qsjAnKbqh0f65zCd8gapgmnq
P0TzP+bsvx09ukaQhCVScvywVv+VGkadkuR/f/L8/pFPDd8vDR0Mx9q4GxpM4+xS9Ky2dcc8y6+p
Un7KQHzQ7R1z9HtG9mapzaqK3qMaWLH5JTYDmALHNw8qGHVUPafRInhPaHaxD1PPQEk9zDXFGwTV
vQve8NjeWWxnKva+AvE5LGYmNtBmYDq4ZbeplOLfs+H576ru+bMrmXsVxw+OdpW0FY37zJ/fOUHS
Bv/BnKX6RxPIP3yXn1fz5N03NRY5uvrzbvmzIqfsVmSu2b+PIGS2Mj+vZi50gMJgHf++AcK58fNq
BlWsyf83ownR+sfZBA/bgDrA5wZagPWHtRBh91ZMePwAFfwBQ2fIpAXxyoSpoJRJnoIns2Pw7EKv
9CEOn+oIKxk03Rn7gugIH8efl5GdnpBeR5fe30qQMw370dgYSusdghr6SPkBui0GwdRuzG/fM+Gi
+9v+A/9aQ7Dqkt3RUsBkCFXpjhxw1l0yLMekB73xW2yTXoTD4Duy5sUk9pGCTFaguRGZswf04H6+
YKtUj0vunDHygnQzBvN8XCLGkeNFCVKOn/itZNhPALv7nFvcaCyR3AFf37WTmwGnh8Ddbl7PC5T7
ebaWoLmh1XArGR+CUyG5Owz5pj4nA8aF7T14Gqfhzd0V7jDaHCKvRTpeGJelbQSwWOZl72Arx7kp
mnNLXSJJbl75c1ZeY4t+ewq4NTBosu/C1m+5bKvp10PQoy0rADu8+UDyNuMS3w2vAw4Z5IGXvnaw
oRSUA4QS+/MiIBuOl1gi3wGX5yq/oM0Pb6goeQFZqtAp8YAOcrah6fBzF70TAqZH7TyW4UnAIn4Y
VsY+JLOFcfYWTKGQkyosf1UnsbQDgwRSB52NOJ9kQ29Y6AnN26rdKV81O2KfZJvfH9fMgdpnMC05
ZNjcQW/a8WsiSRWScyKYDKBKBTvMZtFZ/8TqUnxm1jJkNbC+32d7K7GRFoEoYB10IezthD10XpM/
q71NTSFPSnIIWk7O1lFaY2IJzlbpjVhFptQMhF8oTpE6Xmkiwu+0Qnkyk6sl+/k+81LTkYTngVzj
ZlMRiHF49M6UtTywoWSkTwqrOmXKoMYpRidDuBTAoiNhJpoG9wRaNcqxCWBjTwoZSURPEqXo5r1A
tfkuDKEfFxpAzB8Ns7Bd+pZs9GfUMMI5q9y75EDaqwXXeO0HBvqu4B/YgJBsw1IjkTdctxCTF0Mz
H5olfvMYlrZqsb+Z99ml0U7BuvpEs4CFIw4uAu+9tJDfku6oXkLz+GrqswDd0JnXPFPmqr6r8Bak
+8yF/rtHuvVjwRXNm3PxrKNHRV0drbjSKt6vV43spE0fvBKqwLNgy5YCxtAbh5Vknl5OGTKcWHTG
wumYQ4Ddf0ZYpiwgLEzJIrVX7JVF8xq+aBvJCdaIiAXtq9+0wNb0FfCIF+2Doq/+Hru1IiD54fW6
6aorYT2Wv/IOZwcwBH+Vbcrv6C0WDzKw7Q/xO0C5wieRi/7TwNy76cpDP7odZwxX8WMp4dEPoHH0
rZ0jfkaBA20vIe2EH5hpmYT34poiRq2D/bjU4/VS7k5zsZ6rHybdKB+Pp6RyiA9uV+j8e/jIKdg9
AcbNSsa+YuIcRllOBFGKgqS6AFx8IHL09D2Xrpy6aMFaMk0qp12l5OSmF9JIX0pomM0MC0Z3qJoL
g8f0nVA3xEYCa2B0G4Ntoi56bSo223vfn2Rhsid8T+ZOxa4/2Edyzg026x4WGWyzwT4x4YiWpbm/
gvEu6yVX2PjWq4AKneodNThswzgmrhuBAmrnB8nliJCKSVKGk47lOymLk2rI8NJLtOW7l5vAWGIz
ZTknUgrPY/bCOjwVJ1aW1n058TFxlA5HwbKrAtSyKy4hPMJw/OZfLiCPOCyseHAI8i8fcueF1wdJ
UceVDg3VWI8s+1K3O4VvOrqZU9DM7nu9tcP1XdwhSuq/QXhU+OJPJKnqhJtwKhzCHUPA5EUiLZZo
aKwQe+3tzCKZHGLIpGj7uVecUPGz9xpX7HQQkKXNhbVuTCglTmtYeHfHgvHSztRqTtp1a63vL4/v
iSz/rbU8Xmaxk3It/NbqWfPRpa6yDcWtv9BYQ3Jnutvo1sy99RqIh+pCBITCxbpE0RN9trBbAryL
MwGFUIrX2A2bjWp6vMls+XzjDfMYCO8qmBUi6ZvkXmXI0anFzvJLdVExRebOBylRBOLyDIKb+RIe
b7fJ+nAlDHNGkqtN5sW2Ilwe10ngFeuKds8Vjlm8F3b6Tb1xCQyb/DO5iSflHLyY78Xrc0WQeAFN
dhVKL2jtzdaFREiqBiYOzlMA50j/OAjhn9xfwOXpNgkqnebJ1mkhY7GKJzgp20naLAufnaStjUi1
67I8o6/osRTtzXiRVstK/sq2ZD6b+hthtvquf01Xmb4r6lccFGq0r3LE7vLRPzJVMo/m/KLdOiQM
T4/ALiB6fHX5QjgUrwJ0sOVCXCsxuSY77VPmDI1tfixI64DzcRuawwM4ICme4ntjPiFBI1j4ShQr
oYet2/Jk2NW3brluIT5ARrmhhnoa6il4lufG4yCbeXgnm+RuEBviaZ8jSTxs+08iKHb0c1OsSz7F
6Vqn5goesbZJwuHDYqyayOGywz/VM64ircSOhYvUOIzf0Ftcmyt6eesmg87ZJURfeywRinMIU/C5
/dKRZz23b7wVuKrUdRe5FZk1XG1XLcA5gebAVS23I+H6OYkw4dmZMBdlW+VjgSbvlR48KmZvgziz
2JInDgE2/DexD+WdyY3lc8IRpuAazfnDnWKNRrd3FNf0dE/1ZA9xdPuRf0Mf118rxQ5Dx3zCCj8P
D8ZLRjCStRcx7b9ULOErh44Ax26o2OC/nOZN2QRrg+x2WmeabWiJO2673M+RzTDMuO+qU/9suMWB
Zhuqv8RfuwzEV5fH5i04WvtAftKfDO6A8GDIuqWWA3YpPyn5/iGsohqnojMRBRg6cjP/5NJQTvoW
lNqbpLjZnGAE9icrFX/P4nFEqiiSlCwt9OntidGlVoTfzer1t78L9j5jgJtw+vws4a12ABmtZ149
EovLhfWpcHs81ySi1SDPHLnFOYi0jt9T4g+MDoeqXTKPBN3ZS+t6TZZAbGxqf11ew7OxpPD0lKW4
U7fmefBIyl7zZG7WobsKuTvki+493Wo88qWynN6Fb7wU23gLWN3R5/+Wrv9/Wkcl07sYFohxA3Lj
NOL/847q1HwkU8Lzr1uNH8OBP36L39opbBFQzdjdyrQuk6X9t3aKcSUzATJe/g5D+9lNTQGVpG2Y
OsGSuPFlhoU/uynsFprBypK1xN+/6i9se0mp5Nn9cTqgSOw3tSkOU2QJ8/vpQPFIRvR8Gep1OFO9
+aBxrxHFvpXGs8Sx1ZCmqtdfD26KITO2iDWvRMVCtvcUqmTIX4kTcVeiibpziDyQrles07SumtU5
zBRmDWJ/jCJG+Me4Rdl2GZAvZjBt+4+O+7ZeYcrErVvLCz4QLBIEVC8PPGktMJicUMN+5DshM6If
IZlZ/s4xo0mXIb5m3TWULzqPx+jJfObuFRxHaWKFnPP+KA7v+fDOwd49DmaPZQOH+52YBZGnI0dI
Vupdh8p/WMTDzog2kzwbADhRdSuaBcyiN9yZtr+S7Sn5W8Bo6TUXCbpSewxvKhSyZF7RMaxECT4z
4RFHnKBo5mNul2/DoT/6Li+ESAp2j6FkEUbQpeVTL+/1zVjZ6qlWEKljaCwW3PQQznlflPiJsHgs
igmANuP56xe9m2vrxkvd+ku/5MdsT5sin6VF8FpuCzf+xInRbJPS1dblynCNReaI40tIJNayUSaR
Vct9pgZjTaAGqpS1T0OxKq13dveMHwtPaw9psPEtDf2dF2qLkocS+Ox/0SGO+15HRpQsJIBDOV56
JDy2NauWE2GMrfBRP0wMuciuFulj9tWu8y2eiy1t3AzJ0+EBC0B3DpM181FehZIGN0NidiJaxO5Z
IaNv5N+f0CGz2tpp5IaaIaFoz918gs71DrX1aE8ldlSseWfiZFPicwkjl2hFVbpRQFWy42oL7C5B
Oi+fGm9MNpFK0iaRjRaqO2dLZXVso7lgzK0DEfIOKvhoDWSULhwDXWigJGN262rv6TO5iO/C7sFt
uJhr8pusHbp8A20LUhRhg511IRTwC9EdcVk/2q8HwBQgK8WsQgS5GORrE+0seSlaR34PmADkIky6
3P7gAE32EQ3iFFBT7RUhtb4pTGTqtiXa1drY5ay07frNauDAkYmW1YvkTV2Bv3/Qe3/8uPgCPmhY
gt/ELQ2rn5MQanBRiGfePYSKTDFmwovi8s5ENiFKwVGnE8b2f5FDO37P1pGnLYjRgOMw81fQubyI
Au2We19Ys+/bBP0gyKlohdfytEf/9FJs/GH+Tgtqv1Brc3PH+LJhRDCDw759yd+KjeRiwcd6BNkc
Rwwp0iCrR4eD4jtsZ1thdqq9ZM5EgTcQxqKDFspmO79Yo8idgSkkr2kGzrl3JrRyDCEZ2QjHyo63
22FifzG31jPvec6Eo5vTrEFanP5xwaX3X/GvgfahV+UxwExzEqRRzvTXunkzF1cIV5mR967kSs5w
CQ+MferjsEN9JnyEcxHlkxvsTdDcCgRl9LvPZuDW4w10AslMQA95q4cNWSB5t8jLc8z1S+2DQBX7
UtctmXuq6vMDIAZ02qeQ6ESdP5kr2lbmrhy58GiLdJtYl16a58YmJr3GDLhrj+86ZpuIZzG+cxlZ
82RrYgv2y4d7b7ddj0kKd1LU2Nk9s/FF5QJWH3WnVg8Xt3Wm7kW85D7Y9Df1ZUMvMNqaz8vfr0UA
QdRhFEmw3BG7PmGEMfd0dPiu6ScRxS67ieP2Fu86WsaMWYDyHUgH/lcUX2F1iaxlTYzLzlpZK2mO
Dy48ZPIe9RynwL5YwaCPQCi6IkCBWbWqshWuYO2sBW66aERXbYkymABY6grgSVyug/tZ3iiRnftL
eUMZ2ns9UYVP+iJd6AxzgIWc75jDtbeaH63HhTblQZEtuoEwG7AKARrO7E4EZleu0zWHyKahMHa0
hBXTrBVtq1wLl8JaG+O56Tx+L6Zpf6sowDFX+zJDI3Avr2FlN9aCPqXC1J/ZIqJjfs2qDN9DZ0vv
vJND4xAnpEBH623yxRp1GgYRjtwv5VMHjJPP7m08amD6gWnQjUZParUajzSxxlmUPiFE3veyviwb
/DGv1n1RXR8Ws5qSEXmzlI7ygWEJm+oP/TPlFjQX6fRn+q16B0oHMoKhEJ/H4BXMLtaulhblGQDl
OzudfibfOFqLa/ZeqR7n8XgU3oS3EYj7Whm2QTDnxUowmUBTW+UaKklQM8h0K3q2KVjilgOyy893
wGPqlnOoFBDV4MshBfK+bG4QEKu1Ts5j7og3fF4G3ivwfRhZeDsszqb4GuJA5MB5AMYs2wWER25K
6s3/fEAvmIOjgABQRXtacvUQ05oDzQNdgq9oIh/eibNtcKfh1PdQNAeb7iBcRlJgGZ4RV4HrA3s5
P9LP+2ggZmgYmVrlzkjuMAAIPmavNRaqLwaUTIPij/Qj/mCKKWdOczRZRRD4ieIIMjK+p4BH7tXH
kNSlkb53HdWXBlYAmuS1SlSjbjI/mL1z2EvjmlFMlK0M2IbAVkAeG17PQOnjsVdqD37oU4H3B3uh
7nE4csQehCPicPMQ5gsfX80B2gfzu+SLDSjuRS+OhZ3m9d+Py8QGUGEJtGg854+VtMPn7LWr4sJ8
hFBbQBDIfIsFpElla9FXt7OPa2szUOE/HusW59OL6mjz6wQWAIkwxxJ9za5HLrjJHhacOoJdlg3S
DURSc0J+E5ypEy0l2Kr7/2TvPJacx64t/S49FirgzaAHTYKg9yYzOUGkhfceT98fSqZKpZZuaHAH
N1pKRbn8mUkSxDn77L3Wt/iNmd2fQdBInPAob+a5OOs+Z8qm/invhCPY8dlfkF1S36OrvK2/sVHV
y7KfgHkgkWZgAOz24m41bPq4854JR8zmyicTDcOcPZWONB1Gp8WR4CSOvkJ+u+gP0kN5RF9El17z
MwfKnbhrLzTDeSWncQFOYIHkmKzO83WTXH8SIhXoaNi6482lxc7cwlG1m3V4gTxBZN8BGsHKnRFX
R1LM6LByLPq7vBr3oq1ML95WFu07TkYQl4FdnOgLxbP55k4s63aCvtV7FLIbdcujFu/dOpzxWMS4
M+OBvXIeOcirHXM272z09evs6h46IgBSLGH+BogTqtxux3I5LoiD0fl6YVI8H5+43BZY6xckXQD1
K5x4MynZASkd+AHxnuUApwUR6Pms+uhexH7XzdBJvsTDcsg2OIP1C1T15dWfrYgqPZ+/OooMW1v7
2EPpbpyaF33RbaoNex/7Gx+2ub+s36iVFXbX8Uow9mwL/W2HKJ0RHVxyOG++NXsdbX0enia/S25b
IHjjfXynnzIA1LkF+rJ8ircG3+EqPdvsdTbn3fXVXTSzs7L++XHn+XyjLEy8G7wnGpvXZ7oouBbl
7P1eXjIus7wlr4O3LCC3g97KnLUUqiFv6EqgdsJmS8wGd+5KvF1/1HI+5RDghMbQOpNImZj+7A+v
YW6uoOCtrlPyBG4RbaO+Blw9kltuJMWhgGa/etMeLZ2skieQ2CXRa7OSsImaJ3UM7OA1OekpwtC5
1/HWy/SECGUEaWpW83KZL/lXnX8icd5w0D0FTrhK1jyHzMkWCUXkciQ2ofggPVEFdTzM+W/+vktX
2Hq4DBKU1h/9rN2aVfWVHC27RSylXjjF9EdhFbzDIzpAkVwUH/H9p9uSw7OkbtxPAQ/WWvhKromT
EfGN36g/0k/nzM6FWBa0cFg+T8pJI57y0mMlZO37ka7iplqY+yk0g71hbxFKjKBzncAa4rJD2aOg
UdYUR9at45bpZl9kMtlbz36UNheOOmf55/iNL5NUMv64efGOPs/G4uzAb+e3fYF3wNqokJWrH3D5
Tbca4WpEoYSLjo/BD5UsaR2ZHXP7KvNwBULUUebRG60sGswz3vt5e2Yt35pblAoLOsoLHK/1Y1xO
9TsOkeAGHqWdDQ7m4ke3kxYQl5L5Q3euIrEa93z21s/pZ8L7mB06MCNTwIc5gxizjDc0rD7Kb3FL
J9A7qlhmDxmfSHICrun8PV9O1Mr6XN85cOpb9aW4xgtw9Xfxo/6OLGfEBHEbNjRAeO+KlzzjIqT3
dEnn60WlbIAYkdvjiVhguqUn65ZtxQPdkD3XEfuhP5NJcLLFZ2lLRHYox2rTH5UvFLSn4KPzuN4k
lGy7bf1mLsa3/phtKwzWvFnmRcAddO+7KXs5vAPgOE15HpTlL+fpMvtbCqV5QlhOv1D5NNAxXKFZ
3fDJzknOMXkjeRHcDoUzrIsvzlAVFmxS4zfZCZpWc6NTOgvLeU9BRT78nI/evjiyGj2ZaGQEl3D5
cCLZ/V76xp/QTG5j2JwOVJOC9Ph2f5ftev7OmlWt6VtxBadU+oi+1zI4eo7xVnE/cuIR1tzNJB/y
IhhtzdkGynt6hkVnEueSE9KC1X9FK3wlb1NuM28OMoA1mht/coIuiC9De7Nsdu3CPGpnBkJQTzvn
U75ijBGvbDpEs/9KlUUw7T/Eq7JvYCxjauE1vmas3caychJ+/C3eBswgjsZcjZwTY02wtZQi2NWN
JZNGR1qOyxijTOegROLDBFXYYVLV/lS2B5RaXo8YWiD5uA6n2RODrx0hVRdviTkeUt4BvDc/Qtsn
O2Ycfnyus1UKLxvT+lL6cfH50I1bDqfslRiolGfT8jp6DXwuSxD05emVv7P+s5ErZ2/30m4UIitm
zS59L3YTUEcXHN2aSfT1Z5hssnWx7nbpgf0ONlJxK98hXxMvOwudmDBmDnGGbX4iuB4X1dqz1iEl
wE3csdOBUQKy1LQzwK/eqXCik7xTt+Nj4CnE53d1BkUWQHM+F9hHg7d+P27qpewk68GpD1wL4kfZ
DrU5d3F0Ki/mdtznT5raqN1nMaTfeUdEovcGmI2wc/YUhEKzO3fizue21M4Mhhq7XSAZt2lh2LSw
k2O5BPWwpMu5lR3vFD8YY55pUmiQCiZwUoNjCRUUceorizaFuvYhE60DCmcY5uzBbzCWGDevKEGr
VyxOM/dKtpetLU0KgJ31rF6HL5lMtBQcU/4ihrDVmOTMUiIl8RoVtnXXr7iAmMuvkWrDsp0uNPvD
TnqapDnYJhd6OPbn7jQexKsO5g1geE4f3aZwnchH4jXFF9WdKLVgd02uunkED3Ud7TBIQSZ+JXWT
/tL0XEC0gTXaEw3Cb4gYbL3++kf6zVSJ6bd8C68HMvdnSvUUz0KsXc1OoP7YvCvTe+aYnB+6t147
JO5bGT6arR6/5uFjal8V+qYeXqV6T8tJ1t9k5VVkkO8yI1A/9Opd8J+JTESH+pSBGCfmm0YbzRIC
jugfTbTHwR/gi+rAFFXBraWxwMNGpm8+faxcj2ZMApcBRK7R+kaTEFiBI5k91Sx9MwruQXmOp5wz
zn96wGkd1MNtyL//9//6L9zVKGv+VfuXDNZPPyYd4/f9X+lXDev0wN+avpN8RlZ/56H+a9PX/GUy
18DSUcW/GKX/pqExfrHgu2omvFQDCuukI/td11cnZpsGsmQpqEjVf0cRpmiTTuYPkjBFgs1jQpPF
yv1HMSqyzlLry7ZflaOyadr8kgfNoRg8u8bxrDCEDmVW4IgjqXd3MzSowzLts42m1dc+EVYCtJAg
065BFHPWtZaZdQ09qgAOFwIxP71OwzDy3muGlqJSMvxISQUAIIK/uOpVW2pJuKyfCbw89EZOEDx9
g2TY2piHgWKHZuAkinaJrK1Lo0PR7o1Mu7kDNJf2yyBIv5RgmKeiRmxltawZKVd5dDZoVNRGsO87
jiTjZyj030WPwVvzd1kHhmvoDir9oNLq5iWc9FZYClZzyMOW2C5RcoRCW1pd91CrcatF5CCl3kGR
+J114NGWCq1x2cbgvbUu4QiuRuHCa7qF24HrC4UsWwdyWO9ahfBaTz2Jhci+H9EgdotbkhgvUUKe
hPrdKrU5wxkwFyR/qak0AbpzNbzUeNELSVuYvB9iTUc5bHau8lPQbkxz4zK10AfxqDSbsdc+FF93
3MD8NpHLd+p5IJYpaD/EIIJf2jYfvUX/to+TRUKjTw/cg0K2oBhR9MRJecxaYn7cgLh2BLqZlbx1
RXfW4nIZhMpnKZ9LNqGhM+e6ml3iGojjt4XbqyYfQWfoHFNsBaI77w3hgb8Luk3hGBUVrHQpNBGN
cGgHg0E3AGtmeykTGKoWh+8I42ZjJhtBHJ4yUZeWpx5jDpa5mFxS6mE5lR6JWu6zoVh41bhQ5Pju
6+I2wZ/omch6EO2iEJ6b7qdXngKZfxuyhC5P6ZKzGe8VtuZA71c9CU+qf4pM4yTWX5n17fr6Hck1
p9A23Nf4yWZhTQlET25s231o6t+tMCykJiTVBD6nGYx7k5hn9JEPn1OB7NXLJP8Ke4nxcLBpVUHZ
iI2M3jEFVINlaZH1eOjlzziqYQFwDUP3u7PY6PLe9e3AjDRIPlFbb4WAdO80z9cpXriPQvHGcy3K
+bKxZLLQFVRHYpcZ9Ox8a1kAJI7M8UWXSQvHlZUVo4196pwEIijz0X+JTfPY5PSMKlQ5KORQMFTI
w6J4FyXlhVSyre+xw7rGPWuad0GjC6dyqMLp9OKjOp8LLclUkqmc9CoFbJ/3N7PRySlov5uyXkq+
TE9VFtaNUULCd5l1y9VYAVbo6XcECcz0pqsWreI7gM9z0OuRPlEro54ySFIvmUDE/OgezCjbexbD
5MCoLlan7uRKhyPbvTZtBqjFaq/ccbxuRai5lckgi6NhB8Tr1LryR6FbS0HDC2NEjTzPOz7qvl+0
8yTq+73VKl9BGzxzTWCCLwioQSzv3tFl74WaWYFnV173jU2NHouIn8WF/SXl/dkroEaL0U20KCXq
Cf2iQCNMq0PUa8dR8MjzJo12kI5NxS0UefFe8CrYR31M2487M5ciqtgcpb2vjruiQh0iGEDyLS9n
HeTz4o4KGSUuE+GkmOiYZGUw2GtfamF8/kn1al0p5WykhNGdZIQtQ9i5xsRZjXx7hARLiHU5+1Nl
IvNuQ0BmujKeG9q4CTHrg3z5U1GLwiinFj+BfnGN6CBsMGBPvzgfYcObi6C3/n9xr/2/pbNMYS02
PfZemHOy+K9F4EgRgqoOGLr8kY7HvPYff9Bfdn5TRAerMu0l/EpXpqnu38a9fIugaL4F2eSvVrff
5r0S0nRZVBGpm+DwGNL+tvNLIvB0BOS/hgb+e+5eU/6jDeXXp04FYaoyQ19jctD8Xgyee24sM3Ez
Vj3YgQ7KY5IeXE4QblpCShDpK7RT2qhw9lQnb6/D1KSftacoXxK/A1IZBtDJicsjGkKSf/YSzCK7
O2joQ5qFogKkgwCwVKq3nqALGBFe89UV0hGgtMbEgAhdg368V88E66LSf7NARSceB/N7mz+H5quZ
m+MyJWGqtSW7SoNFSt4L/mBmzDsGo1puB6Sv0D6yXlsalmhPKfo5br0zMGveJX+BPC851O4s6O10
tOsPt12r3satj8K55uR+z1/D/Gy021B66E/3btVzs7wYxUqM45vQISUT+2tmgdYcTrFPY5p2Qu3g
D5p1QOCzmJFrT38RuUZAQOoErUgD23KdHu2g/pGby9JkWSARRzGKu1Bu4BISGoX9dNeWt9yN4IoE
85G80uBD+TLkF0n+7mByrDR1oS/h/86mr2J2fBI5w5ANa+9smn4xjTNmz9cn1Jun8zzuj8ej8/p4
fd2+7kFn8AULp7f3x/3T2Tt888ggVFwW/lzPPgHkN+VMPZv70djwKrt8Z3obQdv3q+xulS8G/iGX
6/TRAqS2QZ67xlqOJ2B3Q+d2eKGvrNChCbcIT23ponMGDx1AA77m5MUnYS+sUZx9CWPcMhNDfMsk
yySRN/+sBifUXovuGv/42FuY/c7zh7Z0oe92jmwxKiYLJ56Ln9LGbYaNWMUL3C7z5NyF6LCjTa59
ttQ6X+G1zRm1eesoOnFSdC2SrVREbaKKwynYqPWGg7f8iSCxeZUgmAXCWrNOcDOyauPBVVYRTj/0
/pDSGgHDdXcNaHN2Zu0DAijMkrhs+qqpQwmTDWsJ0FaeMK+v+teUfVOL+YgAPa9bQt08GIyw/Mgq
gTgW6+whbTqPRfOUeRcB9TcD7YD/IueFzS9rNy1Ask0vLsWjqK9KholqR4MHtPdGP5UiFdCMD6lw
KO4IAkHbKy9uPmP4YGlP3zyXFoas9TC+oolkmLYF16/PiSlLlhzE7762BPddwkej1mgzMubk96mQ
9CJuqFWROb521E9Iwotw23kblRElLFYZoFyCugCCINHViPKmuxoXU3US43erq3FXvkejN++8L8t4
i5nwiceC/UreR0tGNkDIp5lNfYhpxwigYuSzxPPFqQUct4pWWY0O/ZJS1GyL75FG+uQiswtM9XOx
OWbpBuG4kGC9dnJizFFFbwhYUe7Si8wWXzmpUx7rY7Q6Su4SYLYq4Y/CMYridZZD2gH53EKtR0GG
9J7BZ7tE2sv0RhzUGUQiGW3kTLLH3fDQ443h24gJFGISZunANHxV9XMy2YhDst1uRV0CL3JEC3sy
bVDaTMqYe3lL7aKuhzc9dZbe3jgIxCtJ2/Ta3dMjLv473jdWw3rWf4wfFfpQkrTPTGK7OZIKcuZg
gCjGTHLnF4NswXbtxq/0bgXGYrSh2lOmnnyfESHxBfrZNB4ww5XmAV5xancgIRdTxOp0XZbCkeAC
DgdL+cbqy3r4M457PICdAxmlBFBP/532DKHp2h4JBisMyshoL9GgrU4+0YHejNEemWVVSO8VtTa1
cwRa7iAG38iEo4IU+WVvLjqASGpKxLP5TheOTzM0Frm7AmSKLKx7d6NfKHs6K6N4C3jeOze5pwVD
fxf6ZLpXAPfG66QwZ5pFG1kNFol8SIIlQW3bcMXMBaDUYRxubZxMmHFL3uTRWp59+jW57rSWYJMP
7zKWB/ds6kupp5bfKaRmfKnpK0pY87N+5O+pzziozbc+uXixMyikY+wBQ48LVdzpq8xmtrxoaaGq
L/VefqG5nF2TK2cbuZ7lNGGIBoATzRT0jb4ufWPw0eiNYCeaiAmtOU365XisP5uBRb6DqrIIEsQj
raPvvcd4HM7DuT/2J/GgrEeAK+pl+qpQjtIoRo9HUnv30m0nIcPADGMRHGPvGnDhTOhUU/O1Wamb
Ar68bV50xCR8Fm7v+cGwfip3Dt7h2e/68IPOH5QmGnP13Kr3o3oyN4qTc1A0p3EHOkSevyd+VC0/
mMEjqTrcel/Cl/VVE2o32LmKMorJK4DF5k2U3pP6MNKonbsc3DrSUyHksO403GMyUIclclCPm8/q
ZrnQ3a3x1SzWKj7qWIAUzwrMHjiSsNCJNAkJ2O61BTU+HnFHw5MhPLtXY5sxrhFXefDtGtUVXazQ
NIvW/8mHW1EyQTL2Eh8qjWUlZXiDLhNxq8G5kkFIuWHqIpaLskJg+QxYtcUv3dgnSMkxjZHfgLVF
WRBQcjN2hCshPxPYgFvhST3SDawGjPDyfTqeXD6tEBh98J5jzsOt7twRuMGqZ6ItrsGnjf89pfD/
VGXkf9EVo5z9V12xa/3+85OV/9gU+/VxvzXFqHwB+klwAinC/544CIkQFaZIGazrhMn+3lhGu0wz
8HsZlmJRQf9WGmMsU2E/YISjHpcmvPS/IYXEi/0PTTE6cr9668xf/WWU7r8vjVtFykQ/DGE1I1Qu
ypLkhEImJFtcRYN27EEyGYQayDn50y4jxSYc6Imwl5cyyYL5j6GMi4bip4xGQttcu2xLztnjRpcE
YM3nEMVZQXlTGvjP6JDELsUt7OgocSxUx2rlLU0/nOXeqarZlD3AVfSHx8hwSu1b0vYGopnBk7em
AsorE1wHCg7ECPQHzeioOoYazaTBHTuRi+JbCzea0D9lBat1UaGhIzqozGFhe94qhCBaJ+ZO979K
jJ9qmO9Co+YGFU9hyHauGcjxS5ZLmlJO5QGUUpsPpTMvucA3ojbgGBCo1wDQXk44Sde0T1ORyXRJ
mnmodPTyCw7A4IEcT4+Mo5Ydy8h3TNopyoDAJDaGta7ivBClkmEFs/VWjDdBx8bMebsMWQkUBmSu
8NoWrYNwd9+K7jJStK2HejzJ3EWG0aaKipXmVyu5CneyAMGL0RRPfKkl4jwvaPLnjNAtz5pnmr4v
WPhdWVu0AkqcpERwqGehhc5xU1eOWln7QfsoO3TxNW0fA9waxZnCstkb0crXu+sQEcaBaz0aWRVd
7ST1dzg+OLJqAaB9jIAkl4lFwg4ktT+mmi4FQlKqytiItTrzBv+aGHjqdAP77dQrYcdQFEw7SH+w
pSW08GQN/lu+4rZZ+INo90YAB9K6ZiU46EK6VsKzdN9kNH21b256/EFDW1Bt9bcQ2EaQHIQssQ3g
4CFQ7pROrDrEx0yeMnRoXlrBsq5JGrcCAjPJxOjbm9KnTq5QwYuWo7jNZWjqd1NN7ByFeqLy3PA7
Kti/POiXRndQiL1L2A7N4xC1e6kF3Vonaz/NnWKABjXJ/5V3ZfL/J8oyhDhuYrOzRmub8qGXWcaT
tD/KnUjD1MVopjtRvpcoe9JM4cTwxgGP9IRmpvjbsFP2LfafxFUXVQ0Hr+vnvvhUpteG5DGqGJ/g
YWT6a1b3gjtr1B7D4M5hqRNPVMe2WHHz0HHUU8Y9U11mwGAeifcZgIgaFtFT8qaH16yhcW1Be2jZ
vR+ImTREYtt/2uFd4sZXKnkT45pwjRR9ZmNIJ3Wo1VWXdvm2TWuJY4EuV7vCaB8SZtlTk1JOSeqk
OybUua7xiRkuWQctVbHC0WXAtN/itkD7VFA1luowl/obPU9DwMBkiruuQc4nU4KO6i2DVahYNJd7
9miyWLKUARD2Cd8gPBqYYQ7TsCsTW+qh/mnytgyzVRt4DCkxKPTLhhCosGKq3KooI7w1f4w+0+AY
cEd9EqTSDGmmpNhGJqC8JNV28O20+m4zuolCZTcNtXMhOarGQacYAZCXm8Flkln2u9KobpY2zAUP
sqisbiJNe9BwO2sCFU/dOaqkLseOTjDPOlcIX5bFEbmpz4lO4rVFRbQWQ+lNcen/SwqSJZ2+dDhi
mGPuqLqtQZEXfrqWtYLocglF4VrpPWRQZKYNSVAtA11LZv5YdtSp4F5cEKq9vIFhcxoq/8W1+lNa
oZlUauHRqiRfGtkliMdLHGeQPvVFwx/0G81OOmIvrHLfR94xzp4GHXmlDV7qrNgHFFV9ygdaUaOt
obYXQ8by5lmuPisHpEon2U/XnUz7UCjwRyGNzFLUkPpgayjMRvngJvtSbndm6+08edwa5iMpEVpB
lQ8o5hulevo9FpfY0ng/8J3kyYDSkRJJw3HV6uQ0ucqiiKFCCjVnabN5iIW3StzmyG+9y+OIygP2
dVnQGY/6VOBDiRxQ0VfROE1r8bp2prmMBQQ+XnNyO4URjOru/1tGhP/zAH8SNcE/9378n/jjO8HR
+3fmjz8P/6YH/rXOoSyhzyiCjKPbDqLqtxagYf5iKhAfKH7o4/1t7scDsJ/AUIEM8+vk77cSx/jF
kGWiDqHQKKaK7//fKXGYI/5DiQPnBv+8CgRHl1SZJ/H7EgfxYqGXOWaLtggXkd9gUUUfVRjDtpN9
SKYaeQ6wpVhlhijWkNXX8qKnpXmvarXjNlWHfRzQONQD/dJ6BNCJGroWuWIalBd4Hc02ObJ2RRj9
+sDrN0JCOCyHsCz2NmE9wP93wzJRb6rRcstHAu6DPtNvroe+xTL9t8CUbdHyNs3AAKrUNn0Q72sT
DXzSNdsqiPMObIza9yQ5oyBXmfj0gi/M2nFEq5fWb3lIlENcFyxj0j6Uk2gpJsmKY3fu5EL1FrsM
YtQ4AlJTjNYqF7wNbVkYra7bLE3NE+BAKWTCxiHBW91boFcIML30wVr6Echth64Mil6YqBBns35j
5DndBUlBrB+gP8qyBwuF3RfitWjEvUdRIYnBTpPCZTekm7Bh9R0LAuhJbIgL9Ll9HL8UUfKo0mY/
kDGijuMw7/uMPXPwi21ZCYSXRyiCBCY0ljuK0DYSLdu4o+5aK7mJqa58jbNnFyBuMERNwLHvkzfe
6QtPNl+GoluVMcjnpjbA3xXiQqjQDOrgUuvR/TTG7lkb0SUSWtgCmlHt4ZjE9p9krTPKOsP1oo3F
e6drT9fTnmrXfo+1uGxdsmg1pJkCTYZqhPgRi4h3fNm6V0F/aRs2DpHSAI2M8abo7luSWdu2VH9y
31p0kU6wQzqhfeSohwhQ7CwXJXMaDV9ZTfCd3xXmvMoQZkuttknN4p4H2V0MBZHkREZQUqTdY9P4
aLzAaRvjY6BJWacURr3WIOIQOTwnHfVVMfykukgcRG6depBlRuZ9jpWKot2jxRYzdK76T1UgXjfv
lGQWuTRqu7hD+a1RUwYEJARapa2SunmVG3cZWOp/GKl/XglN1pR/voTuvnuQJH+A6/z2wL8uodYv
KgdFUYVAov3lPPhX/QTf0n8H7Pr9UZHF0tJEidJD/iPMi2/pMMAg6lioIaaM2n/jqChPi/Xf6SdM
Enihwek6CEJ+ozits79D6sARG4UwdrWV0F0tebSx+jKI0zB9uemWzFULqX/t7kWtnY0lXZpZUszD
LzFZ6OSn76t5asvlzjsUaLo7bx8bJGC/G8f2TSCcoyaHJErcWewtk4DeGaWBjLoWZ7h/JlULieMH
5VuW0r0l6BM0IOX5e+6znNj1bfQ+stSGfqJSMA4vuOXK09i++liuw+Ag+O0hZLn8iFmmVIU2yc7Y
CmAU8FKY3556g1KfjOsIj8KeRAuyMRGzds23bFCcu6ssfVC5akf8OaK+DQ45PifSQqRtptoK6q5B
Tj4Z3BNHqHBPxS9ijmqDI/LM+8Zap9DmpJU1S8CiiHAxBPphBvShCekPB9y3ObsgMNOVQx7c0nBD
KCItMQ6SUjA/ybAK8MsFR7E91yuF9rOp6SegoPMWwN+QvnkA+o21i6vLPfgvKKTGM3CL8VDPTu1s
eeF//exyoQW4CHaQvenMx7OX0+fpkxBKHGwoGjmlO+AAafG2Hy0RQO3Wtc2Te0ro+8bX8HjrPrOS
w/MDNnyHFQ/FLbL7HgXYCw4TsM1e/jYSFONiGUyLpUSc1AoJYHwRhb2VH3zhiq95VzeOXm/8BvWv
m+/q4qJzmlu5BJq+UOd37AooVPSKpE7lvQpDB+U++WrZ0VIcNbel98ZcA01dBjf5Wm/FdfdqnadI
QfgBBJ9/SDgYiS4Q3jL3mPe2V+6Rn6kQvuFCYLGe+UA5rFn3GkHjvRWv7qt0Rl7IyViRsIfRMXaD
BYBcsVn6grUQ8VC6K/CzDdvafyrISQVmTAPXf778Xd/j7+QfpGO/Pui3AbLI2qKRo/Y3tOlflj4G
yBIjYkOjToQfSCzGbyWk8YvCqkcLDL7ZnzFjv82PZU0G5Az37C+ttX9j5bP0P8LEWPkoYPmJgKgl
RZUnQtPvVr5qREVVVbm+IkMjb+sre+ejwtqX2upivGXiHAiQ/MDFSeaPv7A+3c7u+y2By+ltrzn6
HKdphGbkkB8NpzjEt+LR9y+kEkPgKMFFTH2RgVSHYD6FLnab+jO1LhwXOZEJMIfRvZM8jMIWJTk1
RzOXs4dxbUDx/HjZCZ4AgxQGnuKSmekh2Y4n+aBeRFiFl7abku49AoDcbZVtImnBcTn4IN0oIokg
TWfpZ7HAEeAFa91atG/SMdyhAtuNDrouvuBD6Qt/pCizyXjVnIKE4dvwXq4Vh3RxMg+tlUUlvC+t
L8BCi97RYUcpTA3at8yYubUzxSrBKC0d/jIyUxjfgg/1AuVEII+MkZYTG19hgBXR5LeP7lPZCR9J
t0iZqV7bK2ZCrbIxEbo//knFkFHv9cOwydeWOm/JUmUi5ogb9gkX56vpmJndmc74RjPNw4JM6Nvi
A2z0mxuv2puWOO0trNYK4UsKztueTO58qc/pMbgP44Odavxq9uOu7w7tF0d/3h9m0tLsVsylWXlk
dlPP+3ONbHcFsJ+/xy+q7bUL/zXbWPHSUleMwdC6MtYf8EQ/AmOFFBx06kusPLtmgR+tYXTrMYhx
8HORjJcE19x1gmFN0jIMIBBeA0O1DvfV5JKNGHjqb75TzKONtiJJ+G6sun2zZBQ0SzYVHpF9hrM1
dNRNeGLW9/BWdJ54qjJRAhjJ9HhNLhFXmsHPNPuBfMIaD7KK0vXYvri42KDA0o0KyPicJXcotZtm
qdjyg7zbreFYTn8V9wW/u4HXJGLUmhPlu6tP1YXP85w+gdN+MUPW37ElkKaExGr2JAvbSVaK/azm
4y3YGi3uW5/Htdcq3PNpTrbK7Anr6IAxV8dgRJDIvLtIYITmWbkbgStZTmz7GoZf95E60RYbHB67
hbLLHXUB/or+h00nEZ/4PP5qDu0aKVOPOJ1BuuJgZhZto3OIn3GDn6o7Jt9y+BCKpXse2byRTURo
/rY1dKtxxt5cf4jkYUg2tueJwXXCap7siW9iZ65Bck5uuvTX/9PpIaWmw3FcE/4wUbF03gPCY2VE
jaS5zQvCi7N5KUx/Zebb+d+VPq/81RQrPdqk4WyTM40NCzEaHz58xNpK1eziDPUlt49JvBi+afHA
DqVPNhCrdgQTDkX8mu3RFzjepv8Q6UDS0zm4/rvBNlq6hwjC+M07pe/9T8/kCW8X8vxd/K4SqKDM
FwrXyFwzMkUv1c9fmmpRwMVKFqK3sMj04d2EZxKs0+yh9Meg21rDijSNmf8AXKSYh17bWs+InhxD
2E09rjN5x5bt5nthnLg9ovVetvcx2tQKjmd5x2a/D985N9rCnjQU/1J3tqW9JsVZh8NFX/Bk4chz
ITRFazM9ZsaKmgcJoEFjbFwnhNyXV/ziZvwmIc2g24bWojJWIgoR0se6xaAtfbgvJV/JcQp/9coN
Z5t7Rn7HKyJ9Rgp36E3C9GxKW6QQ1TFJHjISIsWY7PZpHrehkY/fc2jpa357wtHfov6xUOibK/Gl
aTZ+skzgSeV25X/6P2J/cPttoR9buAkQ46e2FBO9bwvdQmP7qAWqiZwT792L+CrJt1TeSK2wIdOL
mrjwYzuRZ2W0Emisyv5FBOMQbZJ64xHhF236ca0ba/PK4lbaVbmiIzauvXIdp9v0p6GZlxOJtOk3
svTIq11VksO2AWsFiiIENUfBXVMyqcIzpJPaspZh4QgfCVchWrvHejKdHU3GwFNRZ2F1vFJ1ZksB
J9MMBhmpJtnaiwBSz5ArPomY9HqcuWG5RM2oHZMIByUS/XnohHwDLV8RWQdTvRdv3ZWhAGyoYav0
bCtY6fE94W9o3k2GqSnH6Bbreb5nAI/2R7rVjC5l78J/JLvAEHajtAkJsSuJM98ku8VLT4g96+FK
I/OPf7YpAhtmEPgHYRs1SKRJclumSLNKsoeDg3If44db4BcvFrHxIGBO5s3lVYw7pt+QEJpP+Zhi
ItFfUF7lTrPlzV3U3baBmvR/2Tuv5daxLcv+Sv0AsuFNR0VFFCw9KVISKb0wZAEQ3hHm63vg1M3O
k5n33o58qIiu7sqUjqNIkRS599przTnm+NiYzJmceqd/3DEs+AAG5euhtPawe2rQRm2+l57G4lIP
cJPIctgT3aMjtq2XrepZzYoo9KNa1RS8jOIJT8TIL8uLkJ8vdIZJxM7nqrdt1Lr38KP2y26ZiW/h
WSB3JbkMQfZRmCsLwbY3nkrjnFd+vhojW3rKV08IAwAhXP3sm6iT7Nuo3LhbE7InKEdJ2qAV7eIj
6TURiYpQyv2uPZFEMDK9tovQFfOZogRQaaOWzO4cClc0zrY8bLIQi1n01KEubw3ZMwy3g/GRPtcB
BkQlWakmni83/mow68SHfGesZN9asXQUjbuqDkCV7GQ8ZUjjZ0Mrg0F/jsGu7fbYHiUi9+rViuNR
FFpbafTG2cz0WGZvQn8uoY0NyWns9oL0KIv2QLxi6LUiLxHVNRFqZO/3dFdI8Z4uoJ9r3SZ9EDFj
Eiamov9dmFrQraUBDkMCUfm+RNNoA6SHeu4U5T5adJgLb5JP+zhdpl+qtgrfr4b//KlhFc3sC0rp
3LtmjZ/Ks9nGTwVgQvkubKA/Aso7hdJ/zpT8/77G8N8XjJLGosIFIn4OtwZl9z8nA41NkTf/wvac
f9U/1/gzHuhPt/NrpwPaqgUCiPm1psmMy5mz/9rpgLaqqcRxWMqclGzMIQe/6kXNXywyjrGBSJIu
YxXhWr/W+1xEhIxoippI35jL/kqnA/3pHzod813ntkyYQ1CKuJ9/qPe1PEYPSfCIuTIETPiQ2ajN
XxT1md/vGQ7eRYfJEBi/l7QHOHm3eJbKzIQ7W8vOIM1LPOaAAx8lDcLKXJ/WzZ4aTPls4QGITkfo
12sMwa+AImT39vfqIXU+X+lB4HIlR+FNHV1wjuPD3iyPOu/1cdhe012rLUpxk9erGzAi5IlAxxie
l0/mTng0CHHlnPsifqePgztHtdNj8OAuqL0tmb6MdOclIpvTjqylhawoWdZLJovRPTAuOrZ19bFV
n1OVU40Jtax6rvnKu40oYPCrOcjJbeZ9ZQeejLA7tdg18+nbl1f31J8u1OCW5OYbQ37OIxfzTIRD
0Kz9utpykRqRh47hs10J8VPxnWvHlpVYD4jhy95oHEFktaw3EeZRe0RTZ86NHNRAq+tIEILHd+y+
Qd1Ka4ZrN2kkh5AGMVo75GJx790qj53NROQE6AStIJWoV1JG3QL5vhDvCwZJ/RAo+ULKF8AcaMzU
FOhyLLtqrSKrPZi0Emhd5BUShyATPpvrl1Cv2/AlHzawJbTR1Ze9NucBp+NxnlYKl07fzMIz7PLR
c8UIUV1dRRf8A9ijeKg9A01n+qJXi/a2Gu9rTV3X47KnbhcCAvumY3SeDB8FUxmo3aLu0Dqs+itr
FDj4lxijXEGXid5ahIrAo3cPIKQGvjQeUAiYiiefEHfSYpdDd2xhL9AFBztJxZBmLMLZl5J+C7dV
J/h154rvCVvFubefaMsgtkJ+GaDd5f8Q/3uxl88gLJ0bfmh9Tb5tYHwayx7/expcvTR4iFapx9kU
lgHz526f+eWKyuqH5xkbAybb75tzQneApTHpAu0h2XS+8pC/Z9eFibd+LJbtU7WvDpEJ3nBwJw6x
yGsBdeauMXkWYNGdAtEDPGDkD1hUQAxoB+UlqWgL+cW5uD1a3dZQdhKvYhkDLigiaCKzBqx4r951
2m1B3qleT2eslEP7KUv3JpbcCtvNg9UI3EVteI1HmuaE3SxixqcNGIqXSF9L1HnC9tYe9X2BYnd8
RVEooTSYqEkf1JEYS06hEhk/fumoa/KdDUd/jTbNajxKwwUmi4hOlcPTupv5M04Ems463KKFhriW
Kivy1V0UDC/GZjr1q+s2JOTQpduUbsQATkv5iq0FRdum1jfaY/Ke8WhCOMnI7GA8CwtdDRDOVdg7
MtpxRzF5uFr4Tg5jiVrDFTEt3+zPbE7znJl4woYTvrLk1L9tcFXyF3JTFhaEveIsq0Gor4r34r28
L3jyov+coeh/VYXY398hTRxG2Bx08nuwO9CY+mfdLyd6w4iZpuPvd8e/cxu/7Y7g80UR9QX9Jsv8
/e5IMCxNXh35F3Fo8yjzp92RAatpWiJpG/P2+PPuODfI8GXotOpIF/pLu6PEJviH7fHHfZ/nqbrE
98G88fvtcar7LlSMq7QgebZbjatn60RjDOT4Db84Upyg3PTQMyaHPpcrmw4squR4+8QgicvPbhqA
NRktDevcBegq9pIvOmpw92E+A9Xq2WCeNR/pMR2JOTGbQ7kCHo49eCd7+SGiH9AHOV01UoLskWtC
4bOlywgjM9rQ3tqNTrSUlpyJD9qS0xxJgXboiyyC4Sla5Q+QCALsTbo/e//RuUMDyL3aRp3hQJyF
CCA5Lx8bK7jabyXo0ZXyLK9PD9YjLjL/+e7WQHYhdCLKTm3FJ11yRz6qW24aTzvhxnRvG8AWzqdo
wMwgc4wkAH8MUJxkbP5A1NjfO/IMDewlE7Q9jUcgnYpvgGAbdDrzbc8IMTAeu8weeWjAOV6hba5L
l2GmY23AMtjK3lqMR4QvLvQNT1t2nJ0YWXi0EIJigPsde7DK/WxLpYLb2h42t4NxubtQyxxa8Hin
AIqR9wjR45l/W1FJo1tmf/qmAEH0P9/ZZqba0HFkNuuaK8lVzmDjfFxbtrLu5kLDUxY5LLlzT4qI
GzldQL4tZcfoFfaWcxyGfEJ2bU7JV6fDKX9kQ6G2wC9AgdOvHrrFJ6gngKrb1n2OgosEH+05xciP
8OTM9b1nJHEu94xnhqhj9ZXOCQ/4IX94brxXTpHBJ/74Bcd3u3+ofdzqF80tFqVrnBCprdUVbMF3
w+WbpBsQq67+wLAdGiv4NlLRwblqbr9CpNX6nHEf+hVuz+HDepkhAtF6FTo5NBHWbkd0iKLkRdva
Jxha9icK8nPKN113zwx0GeX8KNmYNnPXqcdYjK3TM4/BDV31qHumd+Upx8pzpovrJvYl3Xz2780i
BqyheCegJxd1260ejJf8ias/qUTiRE6BKChZibzUuesY5zFxyvSBnRG+bRJTVvjaQkf0ws+6XMzo
ufLED0Gn+UQowKsiOJVD7kSz7Z/MkoOux1fh6FAn3p4TcVpOqi2wMYDioJx5p10o2cznsh3Q2cpO
OJI/jNtpeq5IpK2OOBC6gFYq/v6CH/SFMOKzsb4mLnMX9/aBNr4PmgduBAJmWXvmG4myx5CGQzN/
oEWk4X2Q0aw1y2ZyanFnXcKF+V3swnI9ybZFMt5RpMvJBhya7l1gSH5SoQc+3pftQfNl0y0V9O7L
ilY5kHinAa/G+fKRvhrBiXzDp5q2ScUbOnk3D/fSE5xGWkcox++LZqe0XoKjovWnTf7ZPqrqI+29
6EXKnPpRKmlZ5gf6ooPNm8Q2vLujukAjfXgw9kHfwETbfE1B9yI/WjD8cNw6PGG6CzbsMXr/Shx1
2a6/6KLbnXsY7PHzXNrBx0zWOLf2GcT0B4YPWtPd4mw4lG1UKd4Nygdp2YssiJ+SLfR9d7C/vjBU
u18f6TyT4+65B9Um91fazW+3Cd/GEbwxziEaAxzKIQA5uHaWSoAsHmzW7blya+96yvm+417lq+AI
gRThhewxaV1i43LpYdFjYCoBhcVazRiawTl8DCC5DpuUM3/DJT0EnWIPQ8WDsuAWj5OTbe4OoTte
5Eme6NOwDazg7tkQJNZYoZwv1e78u2M88flAu4o+VBh8BfO9gUsEZiRFes939ednbFrQIF18NCA5
Yip0nkLuTgiVG4QOzzq3B/xkpqPAS9kahC4rQbEUXXlmUgHjmqDB3T0oEShRPBnIFV4Dj4AJmF+7
CWrVE+eTH4+udnajPaNdnjl2ndAqA2KRcPLuVQo6maoLcy4NJBLjvDq8M6d1kPjzBtIW7V58EpW1
CI6Nqyvv41MSEWRhj+mBr4qSF8ImEc2V0kebPUL0l51s1X+p5SYtF1MdYF5QCPlmdWaS6DLEJBR9
gAMOyumVaE9HZ7pZP2HAabbRPtsCDq1O4Sz68yJRWkz9nC/NOumbm8S5uspRX5INZcfezB6tGdrm
nLpshgI0d3iVXDexcyzmF0Zq86SSMWEfNsN3ssTNky8oVjfaFvIrPBlb8Jb7xvb3VTC/zG/u8XAm
PxTHy+jnTIbpnM0oN26HIdAJFS1QEfIW9M+Zoznf/Gb6llY6L/KZVMPXEL+8iTfhoxYYW16T/urK
2F6DIYY5RkWvTVMKoKKSf2Akm91Wgj37KkiLZuccP+c0nVJ+jaHXkJxAPID9IV8/3vexfZiHG/2W
EG9p3QUy1l778cdHbHPpb7/MX7vd+7H9/r5/xzY4f/74eH+tbD5+/MLv2AYNoDnVpwif/4vZvLHL
z+ph7Bl7i+iOX95e5g94TvzHrzl/+NvnmWflZZPbGz5z3slnfvnxyTN35j/Gdl5IuQPr7mYfsk3c
zLQVerM48bTURboY7/DMKdegl/zh6oTCUrwukceb4wWK0GWUfAWUfb7u6uXtTnOAWV9B2xE7af3S
HsadEoPukuOgLJakjUoEe09vlvkZc2vxox4DKWCnnhXO332zv89ZgRfCMqpum+vsk0eZ9iSYJve6
MbGGIU82nI6GJIEWLzoN23RtMFh56V5qODep5IFRBMOSl6RabDQEUDSxj+3a8gAKvmu766O+PCIB
RiWAGkF9ETnJn+WWmNgceS4Ettrtr+26ASB0A+ZeVpKXigs4fqq5BBnHGRrqQiAlsh1NXm8AgeoC
wArW7FVP8m3vtuKyK8xlBDbhxUrFE3N68gA8TaokN93xtw51klm96Oju8QFBlm+Ismgxo420tNU9
vU7ORnEdOWW4GJOHW7GpQ6w6NFYSkmDwTwEQIyaEr9OUM4PCGJf9VXpi9G/uLLoVK66nFyvlxdoY
j9aiWwmg0RMbCiTHRvb1mTg0b9hsKZNd+NVJXpx4hLDNuL3qzFVNNYRI5UjKuXkHobWlNc1PHdw/
aH+JXuZKRywBp9J8NIbAMrybinbMp9n9fW2m4HZ9Dk+pucHbD34tAka9Kqu5oa0yuSVjwVOSoNMZ
7+KHBQTiI4+lcBwOrX+BvLardhdYsevPtba39ne33bC/BiJFsTw6z+F3fMYX9QQx36OUuLvpI0PO
jUiWC/ZZoISrywy+NexxhSGMEvEyPih2tGRb9yjqlY/sGd+cPxeblisdLsNGXwGf5SuENcUaz7nL
kdU3sdpCOO4Ag8GVU7faSTu1vnFSA/EhWpLhQ5nrx2/Qa2G09esrZVG1aFY1QDjTWySnz+c18Dz/
nQVqv3+9u8kbBa2jUL8PPvfNQ9ZxNIPwyMtuEy1Hp94w+A0usjNPBJugcdS5Tg1Eyr5m9fCQB70t
UjfH6bwiGB+40YCdvXQwM50sor8EgSh7tz6Ld5lpImNpjMmKK9QgBpig2nptj99w9BNxaXIIAVCv
r5HAwKC/lithYOwaYUA8G+KlKF3t+myC4FIILL5lTNmQLSU7K6HPFC3EIlmOGsqbW7QlK6IhrCV0
GEQUDFfS9Q/UWayQTGCL+MwYNzdc15ZydwgiWjSO9vTj5Pk/Pob/GX4Vh/+A3TQ/pA4fRTnWcRi1
f/jrvz0WGR//Ol/nf3/N76/xb/9vndbJsJNRl6iIiZHIadI/TcH79+ZPoKMfoPs/3sJvZ3VVhVqv
/qpw5ij8Wydbo41Mo3tWzFlYtn47q8+aPW5xPqwrczrfT2d1LpoJSsastVNEwvv+Sidbnu1lv9Ps
/XjwGMVm3QqMhj+C7mszH29N3A6LOwbOO94pDd29hw71VH7Qa3dUUwjS8u53/B5aYgIZ4GOsOoho
AENzHA2ZPxQcdMLSw+PNbfCRgH0uV3m0uFM3MTOHJzYbox3d8JsFtv4l6xp7vYilnYgbO9wn4Ll5
+4EU/SwviP0UCNl36EEeA78CqcCL/NpkwXNhlN95d24ewh6viUsIB+8b7F+8U5Vy2SFzi3Bs6V/J
uC2pwyVY6NOziXO3nM8vMQF/vNWR5USlH072FUuEDthf5BBiUyd9kFU+16tgxE4WTUJCeV4PxLCA
7+1eFMLHl/oyyjw8N0KbwTcCuw3tPHV7fLmYDEK21D64afilngTQ+hHSFVtqF/d2aYmCW/WcXWEy
mOvyk3QwlMBYwHGcP/XpUn3TVCj5e9jlsypD3g2iH+fPhuhWlHEa6epMZCVPTkgTbpBvYFPtOZma
2L1xJ+FH51yULOr9sFah7Kd0USDzOfVemQn0mpOexi0JoBmnHeEivtUviLkrJ9MdnUonuCPHhtyN
a+Wx1GEbVyCuFPdavcRoekjAEkTnqmYfRiwRJ/o+triLR/1N4lDcE4IyTyjNxElIQqvTzRUZpWGe
I1hJHM7N0VWzbnUnt8asLTcyT7zO7Mn0xttwus1wSZWWguyl4bJ5r2MWQU6ccgTFSkPVES3FUmJU
aXrh1/AkhRhnGUlaDxZEPflJn1wr8YTC6eZ4U16540NWuvdkfW8sr5xWItztbQjO7/bN9DSZ0Jir
56QO9Mzp5UPboCo/JajFS2YwFKaf4msWvmuPilnh0HK6gxzen407jVKyCmTCiLJrIGWnmDP7tBGb
hVGuq3JBYEmIXPTuYxaiyAkF96TSaMl9szqrNQPLTkNeVJz/e43+iUT39zuqLFOKLGpzOxVvo6T9
0zWahL9/+ff4T9PGP93Cb2v03Ps0CN1VUSuiMfx5jWZ1lshU5PurivFTO5XEEXR+JDiygquzNPG3
dqrxCyujSudTstBkz+bcvyAuZK745yWaZrKhyzrdXgavM7zmJ3FhIihJpvYargXadYT0bjNxn8kM
6aHtflrxcQa4MQiPTdzx/Rvgl9YKTJRWhDxy0HIpU4x6aZmBYQb30b/ylm+88G2kFBmJkcpIECfe
Lc9f+qgPumlZTQtCEG8mR9WFgXfR7b+LdoOHym3Vz0hYMawzse01JgBzItMc67Zph3Wv+QoRvfTL
mkXeLIfIEx1RXMbpIjkOspseVMHrJy8pAlEObuhb8kM/xR7jUlLCa1ISI+pJKsDJmyK3hLjKl8sM
+FBW0EGVRztqL6QW8WDidNVxvgKprnotAXGXnHSgJvBJY/X8d+Rl1pW17j1Zv/ucanvaXjeWGrRl
aM/C28oXYhbM22qT2kHjfuAUduQJjkZ8FjDppq2MHfRd75kyVktDbxy9WkbPkUT/woxfJ2EztmiA
8k/p4QYl7QFYNgiY9IRkPVnlRCecKIlL2nrh6TH1H5V2ne/zalVyJqJNF61qIAPgATjtQwTDucFv
PISF/4gBr4ljO3tQRPuROBP7hlRyRItHdiFnAbc90+tRFtIcBnBb39OVFSC+4OiEbvq6N2rQrcK0
QAcN+S8LA0ReReRqCMGtXclyTAOqZAxIiOfmyiBsGpFUevlzGAYc3J/hhEKnhR9PXwIRBO5Y0Cq8
DDi0P7d0grR8zb8ATdX4pb9oDwMz29vNkXpAaCh7RmMGyIZtyjOijYQ20R9ApwSD8EN5bcXHAm3G
jw+Q90nvhPRPorgLrn1QgV0ZxbV0lI4VSBAIiGQMSNmCVIE7AXk1J0MiAIHc1IvymwfAvNy+PY+w
E0YnBmaCf5vj1wMmyVbzNbo5ExNh8iEG2TFg4CYWn2ch3AJvvPIOSFZSbcsfzCLRu6E7Y3x3r30o
q5qwGaLbZrh6tx4bUgwnacmjgqTA92JHZfTHUzqtqA9WsJ/5fhwQ2GbVNkAgWChOT2pq6kSZm9GQ
5xXCnJ45La9jiOJvTYbgfeRnBUzIrj6rT9oe/T65tA/3xJ5QUsWrMH9Issc0XlnjYyxuohX0vCfF
2mgYM0XCughTwZvcudrtU+gXWv4ukSfgdJy4Bbc4jSJRHtfWViijCsIpbycIcMBirGrRiUSBs01b
K33w9LsL5wKfgisTynd3p+oiNjCj96F1blJp0cBHEoM2dGXeNk+IltBQxfW6kgy7ACL9oA/v0e2d
GBJ5IVtrpAqkkhX9R6wGdfcoik5SuAMgwRzIhmN96kew3Cjibp5xXwK4U0uvOZcoEtL7S/OeaYGE
p209Iou8WuRZooTAeWbOUe6+dvcU67lEQKmpLi2Bolhg4erWnJeZcUo3ryaVoCwQ8k4uEgpwHwZ0
PhWANSbU4bq4GV59XYi7+EydYWz+ewf+aQf+P1EvVKyb/1jMf35ron9gZjLma/5t0zWlX3SkOOy2
msgm+kO2/6uiX/5FYbM3kd3M6qLfSXz0X/hakcv+dp76adfVf5njv0gr039wNNir/8KuK81+1N8d
jKDLmbqOwMzgg7noHyT9pVRlTTcOAtGkWfssy3del5ow1u/qcG/oTPNq73Nz3SfgmPN6X87wLcW6
3leSkh2yKRYwiwtXhYVQq0g3UFWp/RqHm/FwkyiYqUbaZd8REJbkNV7qLIu1Ly3kH6syex6MEg1o
bHxJBdMIpWxo6psY3OWE1S4Xm71eooErAKaW9qRM6rPZR7SFb1G2n0Q5ca1Kkm3TKFuOVXM07ngV
0LeKaN8TfOXYxX1ZbE/ivX8x+2SEL0rXsUnCzteGCqF9VTHpzA3ZFaYCc5XxUdzi81Wn6ZHXOgju
9laCT29yBiNSI7ArTVlDkqxB+EZ37aqDmoCwG4fdzUBsGMXFvunUJfZ2rPUKOdVOWJUVNnJrTVdv
2uoW+vKuVkIvi4TJ1fQIgbOFDhfdhZWYnpnowZ1m2CjTbrpVxKePFkTtrP/sh/AgTaTX1saTXuV3
91Za32XfQo6Qr1d36pkOjqIEhkRadMPNswblJN7S5zyFJtETtnkt76gkBxYtsyWlREGmwtp/SkUx
XCSFInptUzFerAuUKHrcCKuyEVTz7T9lNfmvog6cZ/+4smdwDaU6nYV/tlgEb3H+1dxRP3z9Wf3w
h1v5qVo3rL8RIUVEgr8r1g2+N+vJ3ww/vzVUsJjLEHYMoDhzrf4zRNrEBEl++696Qjokf2HdMLTf
V+ssTLgs6erMqkVWMY4Gv6/WVWzLsdazQQqndNpdH+QVPDeT4/bcNLROchA+V4zZL+6WWWz/2gfE
aNPe151peX3mbybDVhrdMNHQONAiuH7zxqddwRm/xDJ5q7fqbWl8XEbU9g/YgeQNBjUyjz+QVzDN
8+pNshvp2C/inR4oamTLCIYfBex3VboS2pV13VqUNKjvikO6VLgT43dIs3pi7KD4VrOMq4MF8y0B
5cbGKyhOubzRhJFJWBN2zW5y70vDx1fozBLCeE2Txp8ecWxsCNf24kW8UIkIZC7L5XNy4PwYRk8m
qQWhNG3lWiVO1AVdSABumM9MMIGMQ2lmbwEH4w8aRpWlcadmANSCAI6aCfHdtjsK4UJ4sfKjorpj
vmzOOn3fKmjerzv6VNYQ6JLXXAm78k2yVRkTk0KDuJeQjKdRckRoc6adnCJSHyobp4DuVJWXTa/X
ZDpjDNnMssR83dd4ArXWa1E88keVB6hxdugKikmuzyJSGWvG7WKD1sKlArYzMtVvh+T2bE34RUk0
wfJz/26bdXXfirCfmT5vFchmMEgEpil3ObU1uvw3RvCzFyh5AC45Fn4tUkVvyu7A+E7whOPAhPa2
K4SvPj+iU+QWYvYHBivpoTTx4btyKrqj4ZVQrp/ZZTR1m4I7BL73ZYKlExYDHgBfs14SRNuGLSM3
wy1ChpsZLlD120wuaLp3zVG1zmW/zgmEyw93ye2QCZrBfOk5651JW2lEjJVBeEe4GICDYc5j2HFQ
oZ1DjijYGfBxQm8EtJpeuDXbgp7XAaDTBKH0tkZS2a65l90QtPx0mCq3O0Rr+vWovoz8iGgeLev3
sAaVdE6mC5RAnqRE3TUxvhqxhRdJ8xvCOqI9QXqaNycZ9bt1f67zZd34SoXuD92M8njvjhEjTg7I
F2sHrWm6Onr0BnOvwsFeaButd6nHxTg7WeOxVvctL/jLWNRLvYHUqfjFDnAIAxGm0NCdeAv6r5wx
CM/pPBkc4x0ljmW/SvYtDJiq4f1yLKehCboJ2/dR3MbFOhVWLaPVDzSrcW0bZ0QFni+xtc+xwOxg
brqsI6+YHLx/OGXyR8smj1HgjW/t6YfGR24faRNv3x8rBSdba3/lvOaS8CggF4SkSIxJ8VTOSlRU
POQXO8aOfhwb6vVxQh81x3q6A2kXcaCKa/nHR4tQVVvN+lFcg3b/oituJiyVwpPbrdCRtHJUNCYL
WJ3T5jucZNDlkn+9LnOQFxKTWCmXlvQxKTIAHnqqsS9SNx/8/mHai683i7CqN+BQbv9ZMobP/ZAs
ZJ+Nn8LAG1sC116myZPrx5QG5We/6R6vqIm1Rx1SIHN2CD+1ESgTyxTv1kXZewl33oeBR0eRQTpQ
mw5Ln5js04d6wGu11lkfsnwrr9PVUE027cTRrB2Bg3Pt5CRaP+kGokbOyIzWrEdik+lzIm2YsBX0
T93zcCEbEccFei/piVOKdCjW0LizEK2JPW7QF6vOi1i9NOlGH9eOoazMcE2GHg1e45M+sgfcSxnc
iPS0A2fEaN25zQFaoyZvtea5Z5pLM2EzWPQX4DlAv/T6ZYvZb5EprplRXbkpk9RjB/OM9DAakxz/
hqf71yg4wFT1dyskx93TXzmiWQPL2KHU32VhU6H5qWA31ouOXqpCRVdw1dceU5w/MLP3kT9FPvxO
gv/i+hEXyWoIipP1gvvj3BGRKKzqVf6qgpeXpicYk9qTyXsfnAk1oz28aAc53YoLRkzq+3gaPCJr
lvTR0TR52aEhkYxgJKb+gw17Pk8170at1vjWsJTdYZeRNkffe52S03NUxdEf1MHVEPBFtJqwalxu
cmQnIj/z0/W7kpZDNrrppXOk2DWur7Rr7S5yQtRUjU/EFWuSRLprtYXdE0VPMhKIbySrFuRD6zEy
NvJd5WzJ0z6ETscGMFRvjEpzppwjNiVsaMjIidK+6+89vh9ttnze7wsZ4StYsWiRF/PxsWYuny9U
WESJL1UH84Ae+z48MVHjYRKY3nFkXN6WBGbiKPS4S/pDyH08Z6ijaXhsESAnDC42CKMBdKIRRxJ4
+28Sxn8ALWQKpn98evz3siwyIjCK4ed68Ldr/loEmvNhj8OjqVsSYMSfq0DrF1Ge/R+oYyEnYvv+
rQqcU6JlAkN0lK5/u9avBhFsJVyNKpALZhCj/FeqQHmW4P7+9IjcnEkihSbtZJKk/9CzFdoJkAcf
C7W5vQ8tqFo9VapAmHuRuNlxllUL4OInS+v3Ivz7oS3eVCLarigNJFqlRftlXEPoyPV5iMSnVtR3
4hT6qpIuJvGWuXSsCUM0FN7DVz2Iy+hQIDpS0RNRms4CuARZ7B09d5mIvRMX5dNdo0mD2VTRJ0+Y
OHiWNUr8sXClDqUT8SWqWnz22e2zMUhckunItOmVONso3ylW+yqW3blLWkdhEUvy6SxV+MqudbNO
jN1wyx/0IjxPnM79tAtrQp0A20qV0xpQeZPrVm2untLLy1LB9h0XkHYKmq0SRU+lUuhiUc/kNhzt
SifbcMyPkxFtTbkLwgzVADO+LrruJqHdI+Y/130blG21ikcdpAQ2C6FnN67wHRrNTk2syzVrCatF
4tKwrelCv7+X2TYCrNx0utuPmn8vMA6DCBRQZdUqiiZTXBpVfIx75S3Vei/uc68oYKvlNUviWJN9
MkEd0TY1Msf0zmhRy1D0mJO+E5Lp2FWoWvoofFAL7OMFqX15SQxozN0Mexy+YhFxGiXQgoebS3BZ
NXhMAwieuMVZaqTvRY1cf1R0y63k6DMctKNoEMpYqnYVgjwp8mtQTwJON2pMhH5xSRM91o7x1J2a
SiXjCqqAQSYnJXvcVM54Td+kpHgWc93LKRzvKcaA2PCzge0t6ok+1TuIGTQFdVArdi/QqojEo3m7
ueI94uDbvqn9QO0xoE/IzIWRIeuM+kM+9CEyJKqGMYSBImeLPunWbRX6Aj6Ta3U73gzKvinF5BTn
48WsdcWPCipv3qkb8zrslIFUlasaP5i1+JJOoz9a7bq0MmigN6/r862ZigE8zc2tkZ9QL4xLpW+L
KMiGkclzdo8gJNzuuzS8+4bBy3QUikDRkZGB1VsWk/ncU9YPNfcQ5MhOLFjIZWVYNRJ65WIUNqr8
NgivslWhPyX/ijqxwSpa0YGNu8kTJ8lvuwepzL7uLZSuqQYhkus7QOdrudMvHWG03ezjDxUaroDt
rOvtIVPI1tDy8HGS69dGmTUivT9eb76REb+oV9K6vMvqy//XLYN5uMZarkioICARqRzp//EOsf36
wDARf/y9rsHfuaFfNwzW9zkiyjDV/zA//M5RCC9X+RN/zviFeAkTFwdzPwuXH8qJ3zYLWoJsPZaO
YAIayF/1S8w9gd8HT+ESIXvCmDcn408ijOF+vcddmPXk5rit8k27QDZcQTsKeAaYtEMyqkoOVUsL
Y5xAaC/5MjnpBLk3pSBfzwi/7wRlR14nHHBYZMJZUz/7ZHHNvFhnbpMszII3aXNhVJcJXlU50eFG
Qk6PZFp4U2cNtaOO9kDEYIFSc7bYcUtDO1v3+BfxtoSH0WRudGhlexvHTvaWvEkwy1fhTtjP7Qbz
G9CGVx90yOvMcMierx/vG+1yfSg3w8XcmqDDZ2x4Vq97+OHZtxkvTXNHadVr9pU1CI3WSgNsdPXF
wWMEMYRuEbFYrc3ByyDIjV57ub6qQbqM3640XGmQZI5+fxPz77u5vE877t4w7aSLsR8uE8gGUkwl
ToFYqwglCA1iTd351wsnpMt0mSUf2VNW/fC4f6UYvyvvKl5iJnJWgWrEvZ2k+qwJ67pYjuYGZINC
TrohzZdmdwYV70vBfEA4Eb7ydCBbr3KypRxaqTgHxX0c+hGO6LsT4z+PHfVZQyeLdS1z8pcod3yS
ujKMBJeKoGj4GeoaBoElH+/ootHAsMQ7tFYNPN9AUUj5eTGTZSMt6c2A56yO9aE/ils6D6sIV2fp
tiekLGzP01KMF6AoGHmmRC24sXLRIuppcXP7oDI2nPf0Q9x25BgPQA8+q1X3QOYzcBFtraxv7s2d
1v+LvTNbbhVL0/YVqQIQkw6bGc2zbJ0QtiwLECBATOLq+8HZ+WdWZlV15EFF/B3dtau8a9uWxLDW
x1rv9w7pYbIVZEvGkcruPGwmFiWRRDYU/2EoWYF3k4BISw39Ppewcm/z0eH5RnAgXnd4FEARhp9O
y1nCsMos5CvpTHFvJiwEvsvv16W+4NJMdnh9s+4TvORMjc1R6Khw7yIc6Nm2VdRSwih+nKoqLCsu
EX4jpYMLgr5TAps2nJjaYTWvMTzJ9+1be8m+lfP4PDrSYGzfg3lyEjGLsrWtGMzEannPDz2rqmZP
qPwNe5XgWsRLtTjLxbnKbZyqgCrozdatQfsR5fnjwrokxkfHa/zh0kdW/J69N+tm9zxXuxck+I4l
EWwi8XaWOtIdDOUzPQu00DeK12GMAi0K7J2GNiRKP0GBWaDOM8IbNgzzWP7My2l6v/IdFWdgk98h
shjisVNjOMK1aA3JfvFBwlX5HJ8YXzVbXSjGIQ8iI9/hSQMZvT5Em+KKWxgeLXpjM4r5xTt4j2Qr
zbqCQpgZL+AtrGQ6s74q2JGg9GDNmc/ZYA3eJOvbZN6gApaIFsGW+E5cHdYfm0hbP7HFFYxWNUWY
KwGmtBYp5CLzwRE9oXvPSFtAXAvzE76BzZFNui+sLLGIgHor04KYcgTR9Lmoa6s40NvFwqP55NDI
p2GddzMAfdi+ynT00azCgr4QlB4OwTczvkJ7ZZd7yk/92EeGm8qo+HE5TDi5AXriVwc/tfF98UCq
KJ9lMsU+1Xdua/WZXrVyF73cPMDmzcwF4wHYVuzUMR19qOrKUlhP4E6i5CJdr7aT2nmin8D2shyU
uSRpyiQcSF4+E5cpcFVliTJ01ZX0ru/lL5S4y+KtDGyV1FWWw5vqG4SPdePjPWw/tJAGtHTRd8Sk
wnhHYIuzUuGLka+cxQQRr1kkOAM9yed8rhNorijXbhc9sgt2zheYY2K5zHoOVIKAbVdEuc/ADOrG
bHQrrfy4coTbrJQWabESrIiVZfY8duFbjzWGeIzE5cBfKpbgFYhmc/EM6w5Od2/fIquq573gdfW2
GXHD7OzpCLr/rN1hetIZeTm0/3Uo1Apq4dTs8qM8xhdXOoY6xDZpT1JNz1nGaIoilevusuA1T0J0
eEWHp3Sk3T2Cyi7BhpglOpIhwUgeSxb7fe9HyiXLrhhewnkY0mtb3RWntMvbRkHYu2jzvULQLGL3
75aA7GdoR8VGp91ecpVPfC2QvxJ1hPHGQTpNyHffYOCB/cOIJvi5xpgY+JjnIrt1JBRGdUhhtO3G
aJN2yaajv+3tkH7v5FkLNwGJxbk6d4fuqjJlPuHXgroIsyfahkNPkvvuvgJHAnLprq8MWw/g4XRH
JHDE5oeKsRRgz69QBl7fYV4rPvLx2J28J4vwELqtl4Anu+0uJp88HDTR5lMz1N6g8Z2gNxP9GrE0
hO8DNu+EIwPyesDR3s25WdUFe4At9DYrM4vPfg2PsRZ59hkYX9HV7kFf4fh/4crhUQfWtV8taSxa
PHOcxPVGCoLl+0qawXTDedYWK4jWSLoIcO4XzTLdYQbvib60eG3i+WDYJWzAKF0Co8/SKXSZKfz2
4zPkOxV++iDiEWoMGEQnRCHW6Cucs2YOliDnFbagpaugC0R//R5OczfkqjmRhQADIynF6g84R+O4
va1ZU2x0QwLs7422JmeJfa4RXF6OemG1rq/UWboLyD0MDf0t/6Bhqn3IaDwSD0gINVbgqxCbq023
fCJ8e/ARwmwE4z03v78ZbCg1B72cukRDYFIRkfikvuCQoAUH/xKsFDc/TlzZ4WlufAQG2dxE6uo7
AVQsW7Y+x4rciYLugS6aOBnydz8NlwGsF30VfsiX9XLXm0g8+LcRvX8IFjlTU4k9HcYGc9XJl72t
k4HgP/bdEU27VS5EyYHzTfjGVJ5xMYTZd3y3pM8EdiRG3qCa63CDwJI7TLdj9J4cFBoY6E5v3B7G
Bdgv7jjkxwwkwoI942e0kz4zOCGsTDozd8mktkQ7XxJTb46Ph5gMmcyGgoU3ATnwH8hRl1PR7o/P
PZEy23oHG2WE6atFXDjTDgXcNVmwc7ytXqf88Hgnz54hvNbIc/8qYOerOTRXA/uaMLToA0cvMGft
guWWjQrdYg6a9HK+4cg/KHeEVePsYKE5nUHxhcThNm48La/xJjyP3nnj9vT8zA7JGYN8Or5LmjuZ
bHD61X0pd8eKNpBoJof4uqkDLgijCZdPI3srLyFuT1Mq4OhLe4cpjDKWPE0SHlsv3kgkclM3Ttlm
iO/GeoAPXug21MuRk56eM767wmUodV572uq6Y2LE4OItcyqvIIJcSgjG6YqSkV0DfOVg6m/CdeYX
LSdssCRF+bEfOTMJSXK4LufaSj9PvPSTFQlULlRkLp63CSJOYUPXzUDgy8Sfhnaxi20B/RwFwFXt
0mJpmFtDID3HXw9NKeDH54mylH528TLA/xIZrrYm+CD9mdrcbC5VAa48dMC+vcFTwYvv7EUt9CcT
fIKX6ATi+dgobAmH4/14TJyCsYG7lZ5G8+RN3I0cMUPwaRK6ofjCduT0u3oanTDiQCOKzqLwihn8
acYRpY4Qn2U7Hfgx0kLaVE49pWVoKDmPRJPCc/8cvwOMvjo7qywsAJn7L/TJ1K2U1R/WJbklucEC
pp+TzkaO4j9mqJanFYqK/q2ww7mKmwHOBzthGbv81BMQbg8tD1ItXYFrWJsshYb6UuXzaDR4Y426
aXIjvMYmhSJt0JMVp2DbwkC64wu4fLCcGBjh+Fn4ILLgrS8vv95W6vIrWUjMimT63KVOQSU56Z94
RGBqwGnGJB9RCLF2NqJVtbjvqkWCPwTbnCGXiCvNbdERgzMlmBym8p4vxkwvHK79ZkvpO2kj4g2M
+AwabkyO5ZZNj033y3meIEJ90iVJTDoMWJmgMXHFta45DwSlKKvGvjz2pBM+KU83dVQO6v6WoR0+
Cp5+mGDSKLLwISLFbrC2Y5mOruXIsEGENnHUaf/FTXh46mL0Vc9GlIfRXFoWPCbuTmYPnkpUHnSX
6IkseMu0MKQlI6EmBxg5y6ew5dWShpKIGxlw+jcHa5Gx0U6pljZMNE98V+gfQbMY2mXq9jHT5pr/
moWbdqZxL2vktIhG8YTYR5h3geNPJwac0VU5H+2CxWtLRcHId6fa0J290Sy/KOsGx1yatDwqAPJ9
FSy8sUtihFv0UGWwBZIP6HWMcJNk9JNXBN7Z8/h8esj9zS+UScwmuhgO1l5APgaHoOyF5WimSaaO
1thNZ68tJk4MRh2mzdP8tyAo/1OFLv8dhWsMm+mfQyy7mtyi5P4nBF4bXvYroKL+DRMKjCZgYgyU
6d8j8JC0xnj96xp4L6jO8KNfTSj4EVapE0ETIXcNHInfQBX4W7wVeZ8YS/+8419B4JWBnvV3kIoo
Do5PcKZlHf2MMAD0vyNN132Q1pNeeHiFLjdovaIbQRLhKP+O5VzQLk3UjGZ1leCN04sRWfYQsAJq
3k3B1IgV4KMLnKpPvZFYXOMnW6zqNnnY2P2P3EmQk4x4jyf7iRKhwGjq8uMRJ9W0FNt6rrz0fjnS
1DsTUiXBmXy3ZlU+YFKEQhlXh1Ec9sSMTO5NPpVatX24YtRKk7ks3xIvGavnNiqPaoYt8gP3FxnK
5FiuwEjGfW5neMCJcX+nG9fE1vjWrcuuYF0RdWypCnmY3Dc83rLxG5lAmReookN6SiatVeU20Tyt
L1Td+bfMo///yEv/zQyB8/+vZsh/XC60qS5/niI/r/t1iigkcQ3AIl8UuI+DwOtX7Zf6N4lOE3Ck
JGs/k+S3KaLTv2J6EFI7/on4wlzlN9xRlnVF0XVBG2uwjP5StBdmaX+cIwIzTVMVTF/G8CwH3PX3
c4SPaSZpDqQlFPdu/+zLYvaUkzNgemBpNbuY0b1kUatP7paijGQzuQVPzEEjMC511OuO2kvN/AFr
puuxF06V+1saq+I2z8mkyat6DB+jEnAhLbPWbCdjqO69SDizDj+9lIsJGXoqhJMy0T29qvS50tf3
WdIFObIneYr3HGt8tUWFJuPhJYdWfCO52rrHN3xibpIazNsCvCh/Epc0kp+53wfEH8ghSuWXMMqc
ItegGgpoXpUXe0Il7lQi3fsHHThNC8FPkW+Qz11qra7hzvy8lZtnGrGigP64b8PgO031N1omkQUY
7LVPoLRXwfLiCQPjLurz5vHSvWYSj2mUkVOet3d9I4QvxYpfNTTlTr/piik1zSS0Sa4qEWsK4chO
FLF5Gqqu02Br2gngQVn0JAu99Ps4XgUvOUoQBsQ3iYIBmSFzXk1bNR9ijddqNIl5VqqN7L7EyW6S
sSfOX08s4HORfeekJHa7jyTUTtKhJ8hBCAB9ile9TfpJyU5IwfqXXuUIt2jFLgJ2vEIa4gKqi+xh
2+ojFvRTHd4x0A3i1osmD8w55crvuM2W0GJFTZFj1SuOj60C2/7VxwSxxsJJrp/aZtT24+P/ktry
zyVMSEXpTfMIVDXhX3Y5To/HV/Jxv/7+GfyjM0Wj9Hdv8WutoVsBW1ocKNBjehUDnfnXWsOPMEXE
30nis6FOUoZ+fRyjVCJABxEpuqLhffnR72oNRErEpwJuiz/6pr9AixT/QIv846GjZvr7WlNFj7ZP
R7B8JBhOIPIvo1/phXM3BhXCqgNxzZZ8Xz9UTmG/NLg3NjIEkdk4MWlQxvdBgWTUxKYS4IDSqMTe
Tlg+2Bpn3yPkhB106iz4UKTiPaV5TC9DVlv8E7Vg2ksqcvgqnCKkGRXBRkTMWd2qxbPDtK7AHceH
EtOdBR+TijvbvTGSDAupBgEAaePevopTk9kKsDzuBHPiAm43OIHvoxcaFAPH4JDlbercKtKnTKQh
9cPAglkxyu9A3qI2ARSHOCwnTnlsJbiO1u2LUALmaqfN7mAPCKUgbgI1L8VpfkR+Izzt+IOw1ot8
0TZB6T1Ki1gsiN/6CoTGF6hiQYn3N2ENeTSFW6Nh66P4d+JGu8k8E/Cocej6KDAH2ciEVLvxXnjN
gFlsdu3l8i7gcmAFIWrZhcaiffyMWImv7iNceIST3duqo7wO3VLwrO72v2W58M+mNJJE+Ccyy19N
4RH6r9YMcNj/PJ//9Prf5rMkqVi7abqmEIE1rG9/m89jQZSY03+/tIbiLLKgRi0u6L8Iw//fXIbi
LCuSQGuRTuuPjPGvzGVJ+HO/UoBHA89ZQaLL5w3aid8truWu1oQukgUvRawL5qQN0QPBy+tGDlks
OFNlKAMH+3NDEQcOXq1ZSWirwqIaH5Pq7dZ+hDmeQMGiDD8ex1AiXdcRqm01QeYXbUOs1WJfeNl0
NJEB3lSgcStFj00QNH3OcA/FsmEdgUTMQsLYI9vGVE3FRR1eHYoxHIgvOhgau8saFZmRQkU9adJS
+WrYE5dmg1hZM8e1UcGDpgMZor324xd1B0s0Mz3EeMspM9muF2OcWiQbsGCCG1T2Ve4hi1R7hNNE
1byueFR65BijBz8B85/G3r7knN9oKNUWC3KMX7aDD0xlC9hOg3BEZoVXpPF8m4tutyECcIeeDAmW
OcFXEuBgPTbfsY8R/MZciiCcLwMHmOP8EjjXwFptByso5VS4hOYZmocFRrssMK1v7YkBZwiHNVrE
5mdvRGisMfIXjbGX2ueHwf7dDL8gb5p7iqcDOGUWXDkNdnmypjEpm3Bp0Iun7mDfQorDol1LfuDg
ysInXqA9ErKNAZzTTYlUoLd2c++41OHj2ZuKq0znvemur70XvE+2KXkD2L3yCSYcO5PaOr3bGFZx
RRNLPb4+8i/k6hiEHIPp66PCYRZeumit8KPbJQ4Kc/MTIYn/Ofjaq/vGWKOkB7wC46VInYq3+FSx
7FxDpNGtwcdI2tHUPqhrdR2SthB+4+Z/IN0G9CqGQ53sbnZTcTVwHzBvdkKguk/YJPxomhL3TbaG
4Eq7asY+bZl6NdT8mQoujrfmtHNqk6E2z/z6m4PcgWfZma9jdA0At3ke6istrevIhMcdOpFLC7E5
IWA5kPmTn25X/NQTuhRcB8zSFb/H0p8tJKkNj0O9kOkWHqDjQ0PfYQcVriZbCNwkStgB7jt41RNc
w/nhDuXdNrpFi58uXuuCAjokUJorZVaYOBYM94uuDd1O0Obd6DDe5Lb8xT1c3A/3w7Xx4OKoa0zE
DqSrPsxoiBYif3fG+xq3aYH776q1kz24IOx8cBojWxWLx6EC8T/J77qFuZCXebVDWKY7MQXGhJob
KJeW4WfkTmzajFj3vVen0fLh9hgLQhEwIo+ME0QI9498rm7IhGRwdla2JifEbLGhE72HiyNaZK5V
i6N3H4tw151Cc0wGAnfrHFqPhia3WUFfx50+WtDeO9ywuGJy09G+272h+wgfZzSu8DqDk4TPD0xx
I/fErcolG8Y3av1pau/JenWfLqifzUsWnJa/R0FlixasUPwK680eHz2sFB/QvyVTwrRGhPkNc90T
vcxSiQ4h1aS63I0jbruIG1Qscz4dLJr2XD/j82UTJW4NCSCJtReYUpHhT7Di+oRioFioVP3qTXJV
t3fuy/tSM47a1xGHwdm5xKkqX0ETWzEk3mKMdF6wJya7YIOjqy0tiFjnGpZ7fVrO2+O5XOPBfNFm
tL1NJ6ZbSInpGb2Bj2XD272E4uc/8OuS23mUO4/rSIPoaohA7d2RUkAj+L5JN4WJtIpQCl01lZlU
4LR0TAKHNQD9bMbgfdo8fIXWcXF3ZaUA5iR98JvUjCdzucL4P10o4mcy2eTZ2wuRsIzR7iy7m8+c
bF+IZ3bGKb0WVW7k3Vb4opEenshDSbpVYxJaVeEh0RAVAVnWKXOzBD/RDLyL9daFkB7M48CMQZ8V
KANWRJnBrPGETEBf38n2JFQUnu8nFyy6W49Den5e8XlfPFv/cV/ezoVMSsHjQZiFrb/nD6+kJEPQ
A13EHW9kjmjGxnb12XhkWYVO3A/9YbkRSIGlS0qPFaXzMf2SWTD1cCGIADSqbeo8CToJEMI65bL2
k222HLq9oEgGBGwRorwzztfVEZLDfd/RoDJYDRaKLUxcyWkEj4UhvL1b6jwqHD88VohZZ03qLQvA
R2CM8BTBD5mUYuBbqyitDEdEeBrT7rv/ZjGoQprYhrSiTT5PpVHWwW1Bgpze8Xtai7pZMXmXfADO
V6w55Yu+6l/GeHjyWWiiERegR1YL63mZC6ucbR6PTvHlvToChjca/k/TkhGmGFJhjbBv7mzwpYIC
j5cnhPHO4ftx6YiuJF6JASF+sBi61LnHlhfPpbn6lvrpvH4jeIIf1zx9QkwGldStgJrHX/XLCj54
6mpQJxfPqfpIVxC5cT6C6G225XaUxEvyFtER9LuY/DMjbk0ZhQVdexgoP8Yvbf0tUcIZFPFsCFl7
nN6XyRKpI9KZb52a/RG9k+UxFT+0ozwPZhp2fAkGYqRTI0cnxMHolsqRW6o6r7nsjDDe5A70docs
imWKU+oEAykOgB+Zk1xHiKrpiKwBUpDoUBP6ZtG51N9itv8YUkouASAlMSWvk/T0bnTHuMaYEybO
JJuh9kbIfhI4OVYkK+EyodEDV4ZnZEEgOIueC7pxxELo5xHdP7Hg61LiOXQTpkxAFbKe2N3BcGiM
gtUNUU0rRIgo08vSaKb4JyjMjN2T3lg2MGOy2fOd+wSDoX6Hw6B+0efwtUX7Fi4LGB3GCH4PTpWK
o01va5wBMEMPl0PiCrJTdPLY1S70uzOOPXkFrYJGldJ4LWZnRWDdG+cBeYIH1+LJymAxgVky/gB4
n7wHuf19x5w+h/GDC9lN9rLikN3tKZ2K0CArzbnRn+EX+F7rjV+Nm8MrlZJN1XoZBSUgwpdagPGv
WbV2nQIW+DreKtpUPunUF+oNDEx6rrTfJ3t5gsV2bGkZVQ47uXqZ3N0iXQi9FU6V57lp/VT2mtdU
fs0Rht1WSJqwUG3NYFtigv2s18+C5zHqkqG9BXc4j2mfCUuGZEHyJWuMbMnXmqCm63ivtG6lmLQ3
WiRxHj3IFlHL0IDE0qi6ec8TkFI9GzrfX/HIi2M3iPZFPnjy0x/TMrNmkYUVjTjTc1uRT+1nog+m
RVzGJ205OE18pXNC4sun5keBFcFC9qrOvWEzJtr0jkoUMzzUWJ6RAw7tQ/u/Rsf1d1r1f7wvQ4M6
FkBcCcmkAaBJwBr/vNuxrsvLNUn+sQj1j2/z2/YM/qeMwzVv/l/AyW/bM/okKAk0dTgEPLx+g1sm
fxMRvUPxHJoSv4A0v8It/GiIkiCB+NeAu7+wRaNrwg7s9+2PX66ApgnApAIiXK7A73do0j2tJflZ
yF7XV9BCY6xAwC3wCF4db88tZiRw68qI+Cy4br3qxkS4ZPSMRUwrK1QDk1ODhbBI27pdxdgxjgTM
R5DtJBAZXl4Y+T1/BDci546qYHWB3xTePd6piSsnNtBsMs1JmJ+JkJ6i82i0CfNFEaDx2SqThSDu
VYxExjxP79Mb5NIEbBKl3iJ4rGV19kqmKkylMfkzhqjPugARZrltCcR5bFKP6amiH2WheWTN6oEV
bVL4NAEY6wdzWsII+NmZGjpyBD8IpBI3HLBRM34noC708VOlMa7sbuFqBOHMKWNPL6db7HFxb8Ql
7O6OTy2KftZ1EwcGnpfvslW6Sax8peoNuIoFfYpKrebb57m/2SVLYi9NjRVLnnpsiPkgDiywlm48
0GeBSAIcsdivTczAwUEnpA9PYkBg1zebPdXYvcm2qFoKPW+CTon0LHMV3luJUNdR7GySnlXMSSr4
nRhyItSDIUoOWow27DrmKTJ9XDABUnEmePlpLBjx6ImsqfC6EuesDNqG1hr38JJK5zRFq0tREmDn
lssx17jza9EiIuJJPA+PFIyHXyTePVmvfIgQQW7yRcR1h/1XnJJei9MJG9oGpmc2gjWs8tyZN3jf
tpO9QJ18vVKX4IZ+puPYXdb2614cW4FFZ0GUNbt7ZeS0Imluo/mzVqwEXkQjbuDF49H29gWHoVuN
ZtnbZGxzIynLaKyUfXTS9o8ZKwKICaFq5q+pgq75ZWqbttnIcOfQUy5w3oq3iFS/k2WB61Gu4Dy0
UKNtl41dIHXYbsd6fI5CJ48Egj9nCjuZyHrdjhlLzbHOmvKx6NOjGp4bty6nDdlNGiMBbgUVenIV
F4KrYeUKoQJF7M2WF3eSMthyqOzeMlIVZZ4qzUytdwm3pX9vttUS0+HOyWS6i4UpZca/BRP/n9q3
/sfl/CcoiNSeHzkVuirgqH9ezheX+fUj+yNuTq/s79/gt0JOo1ij00Rd/sml/z3OhusWeLmA8RgQ
+QCp/4qbEyc0AOm6qIvg6jgK/YabA8NNSB2dAAz+Emj/V+o4LpR/KOQ/SUN4RNITVMU/C8nisBvH
yiMUvfQD6j5+o339gpdVHAkIsIDGovLCxjFfA3jnwvD19a2LVEV1Bmc/vrUkXpoC8QoopUfxPId9
UiLnJMsUOlfoHvAyJRHeWtQ/v9XaOSa8e2zDCKr7QIJc4M89Ha1SUIanNM3GR5UkL41QHq07gc7x
a9K0d5Knx0cEr/MdrndjZH6XOMFmPDYj4Hnc9Hnb+aT0SRIY2SipeQVWHRT0MsR4w8dCDBlDWezT
9rDgP8pFJ/vygziCRWO9ZT5L8VvIisqGzt6wlcMEpMG5lswkWMeR/oaTcmpFy86iggI9cE1erEtV
nktuN/7uwBS1R2NydBH7oCfWYTIrbCksMVV+Iq7eSjhVcVij1duAWwA+im/DZy9kWDcO4oLMj5Zn
zXhbcHZEAHEiDzyyQN4GQABtxaM9PF8yLsGOEpDb+AAsSQ9wlyBq4tvVeCBo2w4sDYKP+2DjukcX
jt/TNNwVhwCgkEqCz/qWXwBTCaxrZ3RePxthrnzbEHwofoJX4WV9vfyENmNwACIEoxqte7wLfDjC
5mh727C1xSO98TqQE/LnsB3zgeJWBPRh6E165yF1uxnZL1DTjdEWrwML3MrYl0BMq5XOP2Knm422
6QID8SWX2CL42cLo6rS96hZQmnOzNWC05XDEgJtWyJ8U5A0BLP/v+jBZAsxUCzEghz+8ElKZeU1d
YIpF58U7EJM9Rwd8sX9yFDfjejuDzyxCkJ8UvQh7NnzP8FLDqmVBpCoYl3yl+5xZhYmnMv/rjU8C
MH4Amod5xcPMiJ2HWa1SO19FU4AXZPh2e0ihoxvD4XLqhVssCgzWfD7OHyBJwKFVuasXifM4h2ws
NzyC9hV80E2+Aya0n25hnkcceQTSBJRq7PkgALhDyx3VKryCzc/A2p+HT0dSZix6wwVNXuXGdL0V
jWgK3rry+dIb4xNASboZjPu5wz0nHtnpNMFlHZTavU3Tc3EA1DWeB6Av2PVjAGRNBEBKLAmb+wWf
Vrg5rEqOnywAG688o+AaJU7GjYPGX3OswxUcz0CsTqRGmskqJ4IS7rsJxMSpuICOEvjrJr0O+CvN
Im77zVhtIxsMCyUGb/xwkx2mB4dh1IRc62HMgjIN4OJo2Z30Nf8EgeUeD0Z3+pqhEhpw+StywFPz
driAJobWCoUJAAtYCjYBJBJEsPyw/pkQMvJwg/dwFayHt5gs3cd8zwbe+kR24HMMjHYAVbdhyGhU
NMDErmIAgQQAGkfTx5m3vQ5ZkztkBogO4lUNxMwLp0A1JAZEm4cbc+uIa5w+TO4zhdJOnHiXugCw
/WyyxSfscSUvuIOejms3hMgZ6M/tzBUk/vKUctbxLjrjsH96XEHxTxIQ7pBgoHLAQIp4PFyvwxiP
LeYl5xoxiQ+AS4PVOegy6vGlvNa25UzyW66Lxz/9yOXEGO7EINwX5Uz9ui1o6Ks+6PpWWF+vjE4b
g4OZi7TdRIXCVIEnweynEWn4/YAGS3vWLebdZcWmz1E0YpSIbQGBC4RYrl9fmXdRtpd2jQG1FU0M
5YklhWaPSzOZcfAYBDhDAgBZFBR+0i+4nm46X48XVCcS6sxuQAJW77yKQnY/TozrpTEvFyATohgu
Wy7uFN60yVqHywRzk5BGIOnPq7SXLWzmFiRNzEviMCaYyF9r0B77SW8RRnUwz0/DSfXb7CStI0Is
VJBkTotCZ+GdxxjBTE5eD6WumYHUSe/DReaybrAzN2Tm3oieEjDvUEY6b7IMV0Dt5LUT10CZYpQb
ogmRE+v4d/ouZBxjHI6VDOefzx6mapUel5G6MlkO91DbDp/eL/U9jlK44w4Jrzd/eMNT6qOJ2ZX2
GuHGQgTtpnPKAaCZse5g3qfkuEbb5eAGfEAKZ1a2OKXJyx9ETMO5i/hH9iakcMHK7GX+IbxNPzQX
Axv3vbUIOpt/pO51PRpzzEj57PzUcGNuc8z1bcJxls93ZamlXNeH+WT63RfDmCbRmcr7AMfGBJLB
Olle0a7464Sy0zHDdG6PtGc3YTGy3ZF9yTzw7fmNRAyeVJ7MNJOZBQya3uU+895D2buuQc7cBF9/
oAvuPzHHdHKeVuaN+a5q5fa2N+bDXdxnhkvSnLPmZpnb0Flji2WWTBQMN43GPD3m2JYjk8kY7TQE
mMK94ey3YDdmTyUcbm9qupmxdtcAP/7IjlxpHczp5OSzicmdcJPZac5D35b9a7dpTDJ9MegcHiL0
iIbzBmBnhCGdc4drzPbmzrjGr3DPneBT7u56PadL1hh8CsW5tqauan1cyB1BOzR7D413uP86b8D/
+GO/jB31y+hNBCdOY8/xBqSheHzg/0lVHM6M68JtH/IblqcbjyfDX5LugFELPxsNx8EwWhPpcFnf
zfnjwpb2u7DIsCKjhP5Yw1/JjNpnMqxscYmf5RfxGpwF8zPjrYfpCHDKr84JODWG8A2slTYAgsBy
nERpX1SmdeSGn+XsMjFf65vLBLkttneTZdqYYuBmp0ajGxItGu6RvKcHc7rcFvHp+Y6wyoJJBY9i
2EUKuzjgOuj722J4NHeGSspKb8/HM7ojJ7pKzuGdrGokEu8nEMPHcKbKojfXPUEriMtImrnoBt9U
mQYEeTBKKAe/3FVudGH4w3BB5mF+vYyl4oKu8Ue9qFxf/uZFSBjJiC7tnvCZYZB1BPmmBE8T3sJu
b4MXrX1VfeqZTpHsMUAiOUIC3vyIiKJ4VCwguNf+BBT+ZUFc5CIqBHPHpsqQweDndtC4LKQVccck
Org8xc6Y6Q8PZpYgCvNjUJOB9s5y0kmorB0mPhwIo3eo18jwZzeaIUwmBs8CCdhyzIqFB0LnyS23
87YZuiVPGlrUO6p6GltYeM+G+o97gUc9W3C0twNV1A2cC09F44oq3KKlAcA7POKJyhHd2hmicbh/
/ogZwT3iysTHnkvKzZmLG2mlzvG8RXPL4Fv+xO/c7DH6Fa4kV5gLrzCs8Bsn++Zn/BiGsnwRhc3k
ozFy7U7bNT7YBE9mDE7ycsoZKliv93h0x3TUhiez6nNlfehr8WmI8YhZdrlDtgnjuSIalB7gVVsq
W81GkAYfjN09ASjg1nTWyFrmsHkkL1HLcXO4Xtln5mVULlDrryFsqL3UbxXt68k5mg/BPkwPgYdR
bMlWxy2NTJJBtgiWp9hxd9iWIb3KjWt0GNnUvPsDEdVeGK7qaHk/NCJ2PzzCh0YU6y6WGX452N3O
aHaDhnAgP89e1rYsnEguwy/wYSqAMwo918SJhk49U8sKjhFrOFr4djSt3YqOMk9WlK3l6r6529rn
0812z21hPvG/enCCBMjbQwbqLyJH8KKhfvEMGybQMHl6D+mXfT8H7YJVlI3i9mcVlq8yFq3D+obj
8lnscIEodDzyKDpU6SdJTc3PfOpsejjOu/zW2RN3qF5En1uFdWImuJeAQawxRmT7sp6Yd2rkcExD
l3+YTesho0lnSPk9YUsj+kr0e5yPJ5OvMk4dNB3BUkwISEuiIPjFMR+Y7l8W2zx/OIOhN4z1GRlK
ovlBb4XKM3zDffq9TeA74XWsrXmO4sTPDKYdzu+ySmbyPg1lKprvxG+6LzJN8qHxpU15oJgf5ED5
D1+cPun5IzozQtjTfC71wJDm42O1pAeDhbuBQaWDDSuP6ruP772yOD3MC/wqasepnU8/WNLwE1RV
K30/oV5BiEjN4YkjowMbUoR0yidLR8bdsNKGFsZeg8tsD0v6oWu7b4zPh/E5VO91Y1xfrM5fh3T6
WRiKsRrW7ZwI1X1YXBIGY/KLA8NhYu5/Nkl8FzcJFsln3VqTe27yrGJ5wto3NffDe0YGVRA0lAQk
8nrt2jk15hXfMV7EK+5uRfedhxmDefgW2fK4QP9s8LiB+95Yrxtve2IF6M5P22244p05cvZIEYvl
LZ1t+8Lfl+HRoO+HGzXihkVDK/+yvvQuywuK74p0sC3ndp0PF+VUMylrR1vU1pUkJNYXWHYb74mx
VtwDf53eeZDzBOOxJQ43+xjtTx+PPXff/n7Nk+2cgKqZYBX+LzV6qEPD/eD1FClLWd5NaVhjMAiv
DSWfFeiW/wKR8ZN1xYxk2SIuha/wG5LpQlsMS6jXWsPMmgPnkWRp9p1V/H+NOooQ6/EnVZnuv2Rm
jkjkTL1smdszjJRNZc43ffwCFzKOgQQ3skoZruWwYBuKvrSe2Ly5yBJgCO2K/NOwOuaRa5w47lXx
Nt6wh+++UyZH5JdDqTSGzK/SHpYrja0a4ylxFWbyn+yd547kVpatX2ioS28GFwPciCAZ3qb/Q6Sl
955Pfz+Wulql0nQ3NEAD00CjJJWkyMiKjCDP2Wfvtb61vH8dV48StQDzu/lixNlHwNZK2poLExCL
266AO0evIP95ZF572R4ZP7kMVXkTQWjzfm6rV/OdPh/r3PwAsY/H+Z4h+slyDTjc9abkR2A5ee1X
4t7Yzh/BvNSDzFpwHtiH7HzzIn6mll2hVFl50Xx0PaSH+VTE6d6b59R2Q00zUBqIvLXsm0uuOcRC
rAKAuHgTcBbbKi+QzbRA4bSgpFNYXNo9TsfFfN9Hi2dao46y/VZ0UFpobnDsOSqyndjpPt9zSZ0C
BDKlv9LvuPGWfu4gXJlPOcUaEVXtlHvRIS9i7T36S8Nc8qO8+h/DV5+T0mS5bFfJUXRGJ9/n+ULQ
V9LFODC1XgK5Y3ZOOcDcsnfEd2mruL1jMvvX7DmpLXQ1e96pujUgbh5pbI9FkjLWFmzxeT5CsL88
clu9Ud8jXDGuFm5vWztWOwpZjYrg7M57ThJxqQEZ3Ht78pUp78XN/IM32/kW7R1AfuM7+mfFjZmm
I+tEPsV7NNO7XfWEu8PhfdxWO1okO2V95VA3n7xnlRK9jhNJeZwhiLUq3f4lcxTns0LhMYcLAQKk
4Ody7TaoQliRqIvn83jL6Z9GzE20e5te0DbYIGV1AIQtoSytatakboe4hWUj5tRlcI/7e+vQsSpS
LL22q8ZOHszTfBIblmdKfwbz+dN8+hDXqO75NVcGGuewcdXQy0daugqOzQOnMj5/lxQ6FnDv+Gse
X3VBOiZt4339Tg4eVVjOEj3Y40oh6i6xIRK4KGXuO1dm4Uj3E0vYOwXawTwLRzo7x26dvcX3Kge2
js7LnKxKe8nh39hMUcDZnBSOvHpjOb5PXHX5OVojkCX0anz8ops/D0lx42MmFt/mhEw8tqvsxT/N
AYPJ5Stcpc79Kz/NXFjyOiHpKd/WKWnZb9rN9BB+MCzn/4yr1/lqf2cZmrdo1vO3YXHmXtT5KOEU
Xu6903xGU1ecYOb3cU48hP5E94hmANXSwjtzAkEgpNmF7e3dx8omho4vKdZUb9zBvLv8BL3TsttM
Lu+D7W96zgUSr7TAuTfXyOaifM7xCaONvTzGe5XtyHO+3cPrGYtHrc9+9gaqefEy92LZXXgbWfrn
raN2wCwSesiBotxUCzh8zzJLS3zOrnDZV898M7ZIc+ECKF9T+BM/+IRKf6VdkE/czNuzzMPzCtY7
DME2c1HJGQ8MvTMZqzmCNj9P9sh0uvafU/pbhS23n8qzBP6U9hwTKO5paM8M9GvBXJXIDusG8gO8
RxZFUsxiaSHDD604draoUbovjTZVC3hClWnJ4DLtrIfe7J04X/cjWoZuPVJw5tZz3z/opQtU1egv
vkHJme/x/JLR05Pj/YiFuR/YoVVm+aM7digvCMJSj7FQOHwlIocI8yROcssJQarggwdZET4LPabM
VUD1V0Hx42GO9wf89bI2G9NF81KkbwLmQLLq+Q57XXRl7AkkyQmOd4+ZEpV4bZ01D7MHlEcqFVIP
TiDGsvAYkJNeNc+EEnXeutS2JYrFdj0WRO2OhuM/jlgU3YTAdfJ19E0S7nV1FxDfPa5N0r4qexxr
WyrXBnZwDnP4uNpNFDyIDPX6fUMvQXgaKSPGa2ss0K5oG3VcZayzw54Pxqt2lfeZCB+Rm9Iy5nMy
yJBXwrPCjymBXyhJmI85FrSOiIgxW3eDC/iN4DqJplHk5uQ82qgLMPmXoWPQXJYgJNhBb5PWXnxW
hNvDJ0DcgahC3BXE/ErtyhgtW/VZuDk5hRNsw1Nw6fD5A0nAqY9H1GpnQ3bAaj56eKvD+lb04AwY
eSUxTnvxsWPHgiRDL8LJb5MKJJPW+TKHg+AWW4t7h84lTYKHBoJFt7WEo8CpOkTCMFeiDe+bM8kH
kSgjbghukmO+6k/GJ96bYVi0yIGA4c1IBf5ZcbP6IH9J7lvq3hK3r6dsPI1PkEkdGGDEKvM20T+J
71AjomxObhj6OeuB3RsRFk2krSLfdfF6aq5W+R7UzljSIWCau0Xzy5RaneM7STKuF3E9YNv/6Hxj
0agWoJlZEsJtd5XEXTiy7YUosQCB/ntQ9491F6jB0TaQlUiIuCIpf1cP/9+jHlFG/PGbfB/WMVsT
YT5aui7qKrk6WOO+qy54SLVQPci4tjCy/Ki6MH5RDGxz2EB1WWQqxxzvu+qCh5BoiESmixD3mfH9
Gc8pmv+fhnU/vXR1ZoP/oIuvG6Z4Td1J64Bwi47cjukshCsfDkiCtsCCrHww0MVr/a7HqrmYUCax
PLULA0/4gayb0tZWABOXt076mIDGnLF5ShuFTE+m/MceivTVumu7j2nOWDtN2nJKr114joatlO3h
AEwwduqTNKNBWpZ80sTdQMHAt+vLXSS4KDWbAV05Ozfhri8qpQd8C/rZnXVJ+01SSEtZuFasePED
4CsAzFtk2MJVas+DdWeio5+F4721fLHqtSxvTfniz8b9pZws7qCby9OSQFUWKeqbfbVXmdFhvr+v
g3CXE6zOVFK9Sc2CvGkFBDr5NY6lgrLet6rN1KJIL1m0aRH2QcxZKViCaJNx1JDDtQHGBaEJCxF+
oBevPbRCuta+cmszcfBut5xQ65hEc21V6ecp+Zi2gwStZTUKH2O31uiKK/kKEqKF7P0l9w7pJjKe
fDLERGWvEccoAZN89Fjb8DfGG9A04KV87Rolt9K3bV/cpv0BKFgOHJHp0rSqIVPc/K2OeQe8Vef3
AE/WjPmsWQ5oHVBjeCYrTKesWK9Z6CrEAjCTDtY5IQMceSfF3dSeaiYpaU+MqAmXFpFkGN7BcvEh
HsRvsvkcsvFq1YvQHfL0yRyp1IdNRHpavfOOtXhFVqcpoJEeSPyRoNX2Kw8xSbzGbRRwNM9tL3lS
ckfnCBDCZVMRtneOXGxJ6VFhp81KNfRBubYudbdu1qnoTMPGi8nCkXfKuA2SlTCCSO7ZFVHDZ5tG
ueneQqX3OL2GwXHqiZgLzv9eNX9YNf+R6Vj9u57AZfUa+j8KG37F4s5P+r5AWr+gSkCrAHMWNiH2
ob8ukKb4i2ogOdNV2LamBhf3NzUDBkH0BXgAWVRFFeXa7xZIWLq4l+Edisjp/twCKf+sZsBriJlQ
1OYwBosct9lY9MMCqcaxPwYRTFElgpEn5pzB5Rqtk15qoyviEE5L1M95gCB4yLxiEwM7BcdcImVQ
VXo2yXhvjepXa+X4CwRF2ZSDhJejTI+GUHBGsLTnbBQfVOTliCngtcpOX0EuQzet5hXqfh2Ne9Ay
nw4zN4zyd9MD/ilAv+0p/NS0OFoq7YTKiKhnjZxBsiAcyiHSV2PQnlpvOEXxQGhrszcFi+64Rq+r
LL90s8DdSxK63l1LI9mJ/p0Rcv8oHMLLtFsoU7nLzGJOh7z41OthW6x8gKi2oMH0bqO9lIRfSttu
LTFHIEs9atQZyIyYnkPKqj2U3aLPmrMw5rBMEuFZyQODdy4khdhi2SckUdL6t06p1n7Z3YZRdkMf
bdcQK5fWmkE31nCaergeM5C/Saxl5qEtVzva7HF7CHEBSwAJ+/x9KumJa8quo5hL2uiQZCP0HEsl
8A22v3orOpDsZSLBqPHIWWvC6pJY3jkXQ1T8RYuGI0eKnngYnxooYuYIAaRtPWC20Px0Mqs0WHY+
wmejoeVVYoJW1QbEbWK8VUP3lHY62gx6KROLl5ZTcwbJ9FZ5OrqOhofGToBQmRREdgluLDbLWh8h
qFTdqoqEd1Om1hR05WFSMhLdPNr+JG96WbetoS56JV1461Lp9Nv8ilEpvJJBsatAfVeSwrVKg3Oi
Bywm7gg/5vhw8HxtmfvDh1pNeC3r3lhGUooq2nsehwLuXuZ6GbbsjhfL8KVNt6PIhx1E5tbys8jt
RZkS34uZDsTTR2QKO4zBMTj8rnhsCxLc0EImQXNRi3ZtkhSX95QBqHbCwHCg22MXUosXMW3vijIZ
2RghOE6i8NnKRvActBQPA9Bi1y/p5ctm+qr2er1KJaO/6uZUL3ov4mSTEMYwYBBKPfmSW2NxgEp9
ynODIWg0lQtlVOuNkRYIFvTUW1YRwKRWaOHUqwMvRMmSSxp1VYjBPmMeOxoPpAB5y9qH0tZqpLRV
uy6uL14+OeEAdnAwS/OfI2D+1yNMqGh2/7aMbfWa/UGR/Jf1nuf9tt6TdjMDISh9WaWpX/9aEFu/
aJIlI4CWEbjhUf1hvdd/mRd6BUu4io/zZwgLDlJq5L+Kl/+EfI3q+g8FsWXAgcGTDq/CkFVexI/r
fVgreSFgIF1Xvic7WdM0om2BTNh6TX72o4gBWJUeGxGLBGTIzBdPQx/sJZETba3boRK79ejbJlCq
nBvTj57lrlhlfpsjB/0yinZbRPSRCxqhYeT6XrHvOHjKYQFwcmORh5eZe84EpJ9MW5R8TJPPQkqj
OK343vTZleehu4vV0Qm82tXq2LGUbm9UJOV606NH7yOJcLP00SaqRLcCn5DqydkjU6DKnCFOnFF+
l+LCnRSn1Kxjp3NvI2pO8bcg0yD4VxmRPUjEEjQdfS/W7lrD4WZiAjCwKbGqGyRb6fh46BkpdJ/L
ZYf/gCwbjsBC+yZWiJ0rGWDvqyzEBPrlg+4GFXODavgqWhiQusQqWbhiN8cnI7auh1MTYBsDmx5H
RAG3EB+YpabBQ022J6CNIIgRf/TGthUD+J372Js5GML9GBjMBOH1oVoO5eg4GBqVI9KK4tWC5BdJ
RPiErzkrg69Ij4lx1qTnfJQWjV7sU5LR5T6xRShrbZHSfpbe5MykdERHVk9XrtuvGHlcFvpMYeYO
Q8BHogDEGl6IUXby7pCO0lYstGvp16cp6t5KaZ9UCJQk/7UlYKGJ+p2UY/gJyMexps9+zE9TqoOU
h+ihCssxYfw6iG+GTBuoJrKlb9eJDmLN2Gaxuqym9NQFxTGP2ydfEx6DVrxpAqEwXsTpjBll3Sto
qwMuEr4h3xhf1HTzlauUjFsjCp2q6Vd1Oj5k1eCmQfRmFYlbdynigFq511Vs9VzZa27VVY/NLtSg
aU4BWqAWQ50xG3Ky5NyMUNBkJpyWRk97SCuCjpBJDp77Tymh//XWS+Pvyn7Xr1UV1nn21lb/TY08
P/f7mkmngIguyUClK1H0zgvjb00EAnvJQldVy/gDlUf9yxIrU29/7x+YvxDwoGgm5vq/SIT/xHLJ
n/LzcqlYGt59kEG6zGJpzMvpD+VxK2SxRTo50SeZD/1v4x+xOzSCO90CV6x2U/CuaNhytWXVXhqv
WeJp6jx8t10NFuLZNCPcB5+GeCzksyGXTj/gT62LHRrii8/QXKs4IzKD6x4a5Zj7JzMwNrG1I6ul
eQDOTkcYOZXXHTxhbXBMx3p9o1xuyotPADlx5WCosgqqZ7yQbmNKRXMaxTv5RcgWL6S0yov2dSjG
Zeh1R0GjAXypb2OV2lXs4Mbn4mcwIK3I8EWui4IWHa8BtdoVpJXjkX0GLMBCCKTLPlzHSAl2tch4
lBDhUL6WeQQlV1gVlbbIp40wOApsEOz7Yb+S0fvJTG6ntTwuE2XZUJppeO2wvtb7vt7rBcHrLVRC
Dq9+DF+dg7QsrPWIGIHEbZDsmSU5tDAM5OiSNWvva6yRsjXmJtIeLHPtyTveDCBJQXynxsMiMzgt
v1TTXkifgnwT0TSZcCPErG1pdEyHLRtZGbzntYck1i+J4loY6WGq7wTvJDETkdqlgkAJV/RHE792
3XY8NjQtMXQOOJ9d7BEVDm81eZ/GB7U66ThRGdjVGmok2qYEKkjbNK/n5kkES8S8F9JPIdyU2WrY
aGmyksx3uWYoL/MeacV7DYF2DrhiyDfU60Rdt4THWqZDnbgNpWQjC2heTDycn6kcrUyTqy50ZBVX
LBhtvT14ZBlcWwy5AXaI8pSl943+EDLJ09L7LHNgnhtOWpM46bmmv4wZcpF8QObqEiR2V7l5DLUJ
IYV0afPTc6Qfu+qKtzL0wA65KgSTssm3ZUks1T5RhM9Ei1zB7St0hSnDDsBmi+rVKI5FvRhwe2Mg
kSE1Di2efvyDTfUgieu6fB7Mp6wDO7Xs73wNsd0AfLf6zGpELxlq8PogISkj1Etea+xu6orwspqK
Ir3mLOfMWoQNIpdWWPAxRuYzkVpkhI3E8oX+B0SoPZFKWaFtm3kKTCqcuMmUuynEyYNhVIGniimG
9CA1BjJTfNYQ21J1H3XXsCjWQYs3pd33dO4DgTfx2jbKMuPtDOOLJN9MbYuNsFCOarox+m3eozYI
X8RxP5K31zvhicGZMIcM0S/P0c3QwIlv6rSKb/SVTOSQNuG9GtfYrjs0nwHT4+kdYOekw01Qwd19
Gvk1Zc/pYUzWZMpsJe8cnqcLuVtrLKvSxeSMyKg6O01b/eSHbntOYBQ4croLpwOoV9JPt7zt06va
bvVmHXCEzsqjJh2y5JaUn37/oKruV9A9j+YlM21h1a8G9P3f3qWufLAA8DB1VfaxcOjSVZfvzHcM
zhhoxWoVYeOlD4XQ1NwY2NFiJgNSuZy+pK8QI2/XcBSp7qAP03UlQYTUzrWe96dseK1nOf+tlGd9
3EnwL124LMhDhyqG6j/aDdFqJJEJBawfk+p8abIbLf9+IW3SXZG+CqwT/95yRREynMUG9LePKIfX
7LWuX+s/tqTm533fbkFMqT/6a+i+f99ujV80LJpQq2gK/dSzh1hj4vfBf8PGo5DY+eOeCzuLdNj/
icHGkuht/WyUBN0jwdXjzMNR6GejpC/lQxxKaMksd0Dqp+2FRcRKZTd3FUKvxo5LYsg34zJ/yB+M
95GlFVYNMNwvSP+N9pmKpxhN8TZA/kgABBpW1Lf5Ld41ErXuSgbxqy/ldnUnvYXBOmVyh6iDRsS0
ksh9RLRq0gZzUnqx/WH8jJ78Hfs0WIrM1cfFjM0YbpmDHnHX7Yq3up+VvbOI/Nw/Bw/o6sZq1kir
J82gkrUDCwwUwt7+kPRf0Ul5K1BTj/vW39Q6k7e1ml9HAR1TvjbQSGOGp53d+7di+DRCZ1I/aNsk
z/XRTNYVqx8wrOKEBaNWVAIAlySNSuZ9qkDUrt+q8qCdlGfPZooJrTg4kETBru4ygNjkbC/Kmgeq
bsPMAsIwcwkdSST/k3Tw/K3eBffRwbwCFn4mn3NmH0P5tjbJQYMaew0+5y/QzsJdCrCDMmHbE80H
0X6pO6XDWLlwignR23DvPc4oYDALt/Q2m8s/M2gW074dP4KE1gtOiAKLPbAF/rXTmVHuIujn6BWK
WVQ0jPmmLo7RXZhBoli1JVCxIVi1IsGmZ/FLBkvGAeZsPVV38rLZME822Bb3xTmMGoym2glOu8VZ
bwE7yEQx/8kfUd23lVssqR4qivuKfvtD4ruT9m6E31zgmNIl+uzbPt9KZ3OrcFKFrP+h3I1X/V5+
wXsorGEpaeD6hD0/TRav2EJf+PuC9cmtlibwbekgo+sAZYBGTVwpZ1JJU9NpBsMpa7znyLUCKOM8
mx+QQKcoO/nohiqnIlP56Fekb8E7GoaDrhGDRRinnXCU9VMaautKJtl6EwqPmMkM6xR/yVfhg6lx
357z5DYEVzN6VGDNh+WSDupAwTYZa7ZKki4mDqgv7cXaQXA+ldveLTDY6CsGvBD+F6CXTGYf9y28
GtHhh57IFYQELOg2HUKOuxBVXkkUtP1dotsxFqMHUmYhNBCkIa1mvkqyEl9bHw2yLG2Kbiu/QlGO
XiXjo331pY2Ykjmreoibx3t5fPVBjLxFE+m06oOMgiXcNeeXdC3dsRvOBJWG4pkriBQLvi/yzq2y
zpz28DZyd7rtZ3aa26q80jl3I6nthIPrEXLM5HhA6iJvE64Z8MgS5uny5Jc7z4A3t5zPvlQShjme
kmk1u1q6Eh6P8DmZnMNlunMuhpvXOOb1c4lJ1SrlVjcSJzibaJDmAFlZWPAYWzNUmmhJZ0/vUTCa
SIo7G1kKcArufrwKD+VTfxZK067gW2MuKKM50adHJZ5KB875FHuKgRzDnRXKoFPyzzwubUl+FRE/
yCTC9XeM75dpfzFYr1rLzvsLAzJqQLJoUQcQfkAj/zWuNvrgqLeKXbYXz6mFXr1fCfpTQGUeaMR1
nqzR7ugVdM64o1BpMts313516MtLR3QBmqpO3AAqQb5ENUBnNyZhuH1KEO5VF8joAFeW2aN4Hp9p
lSAGX/ObDJYcw0Y0r3eWSHTFOiKi20Klxhla/aiiJf/tkwL8fEYohMlauc42Av/g3VW7tl8Wb8Ub
UiaMN8Y2us4vqXOxAWY9VsTiJMb3DWGPY0sSKwSeVwWd7RONgqM801sEN+yghD4ODxV18/wUiB/g
p+QV7zxyOyAdJcIqkVDdb9qsIuPiIKmo+PQS1NCkm1U2H5NkIvHCzWVjKuCn4TqvIIJxuZ0b42kc
LFAZmzn2oqUkOyKzVXihpfHuwdxnzUnW8RnFULLu06WFdQMxHksN4ogFCeun8jYcjHbF9GFFYglK
LfozD9ZLkH9k3M7FeDLST1FwKumiFUsxWcI8hvhfby3cMrVdsfypxQH4mLYQVjHL/iKi+ntU1G6Z
S1fK6gk5m3oiflk+ZWv4PLXTxRhf2odh/tTwQwQbUVunKAZpfmdAevRNye3kmsJS3+m6q5TfPNLL
13ydbYWv+o4/EZnJJ4VrJzu+5YyU4dlgD2W9GNVy2X/kK2IID1yZH+1S1e/o7Yv5tkamVC8TaGva
HPJRXeqPAqX6kvekrg5+4AbNe619Qd4J0fONtiW58FuSNVKVlXbmQoFHAs+/Xyqnccvhs7Gucrrx
0o1f8JYdQYpkLnPXhDueDYsjRWQn3QaQe9IDBJla2+QISc5tu42/duO4ZKHPNtFdGm8PInB7PkIm
VWgL371dfOpell0m0wYj2Sqxx6Jw6Yc6Cor05M7yA5D2BHVAJ7n9R6AzE6EXiL1nn+04ZqNpNO/o
iJGLkz3ye/I2ICniWODc+UzCofibGpFIDXJ/+dZs5VvHeJx8oaVdzNcWS6SD28uyq7ui2eT5DcQR
twcYBIvQ6RV/eZktBXwqBE26xt5n89/oMPD5mBJXy+9j3S4/xvZBfWMgoBdrUVqYWNy3+rpkRZ8D
EDe8IYsEykDAG8KqedDFLfOq24g7kThaqFX9FoKBfrLuv/E5mcM9qsYhF9F1n7Gsbb21O5689b+r
7rnq/jYV/dtV9znvg9fm9w73b4OBb8/7rerWNRrvhjz3k2bz+m9Vt/kLo88Z7Mp8CV+5xYz2u619
JsVKsIehQn+HTn7vdFHGS5CWybv/RqOUtT+llDF/7nSR1EfvjSYX02aK7lnJ82OnS8oEU01LiYyx
8dZSYudF79ZJwHH8XunvzPAx8mYuIo0NfYC4GiBIjxgrEiTQPLde8yhEnuvH7zLLWk2cT+FbNnKk
VWbdMWCGqafRcsIcDj5IvAVZfNJDTCyCBaRrTA6VUXTxQfc9Tp1ZTXdFVr0tU7WbJ8vd48TIjq28
RKdveKXdlgxTk5RYYZNQHTNjqFhrvKQ0MzeNzMJUSrQ9ChEtbRLf+Tku3gJLe51H9NFMNL/SdIqL
bCdk3oc4KaeyKY+xTDZ2Q/EnWeNJF+O7XIY0UkkHBnPuRK3eeOSL+tOEDDTwFQrXDvYY4zUUIZXl
39eCIC9LDaxL1IUvXqd8ZDH1XBiUrA19x1arDtgmJrKxk4xZqyHxXf3XKk/3ShDt45gBiiUxWu90
MFgaZUsWNxjIyC/NQd7qQ7Axe5XxOb61LgGuxvzjXJSsjqn8Vsu8GjrtArMbY9krgZOxkttGmKIw
LtTsHHpINrOMUGWZabbWjeiAQuYrSvdZCyoUweGuK1RhyxO2eTkmq4aIuSEbGTia10b4yKMClJmw
bmRhJ0z1vRx3e8tsN2Xbr/QSpSRkgdoDBjx+aFqxVZChcoQk1Qm7RzzszPKFXn9HMFMsaU4BnzSa
YDUF9EgxYhfx22TIvJXdXCK1gkDXQmy7lC+sH5IKMGNc2L0Wr4b02lY63sTkISqnjRWU8aI0FVdS
uoui02e0kqsF59QXJ7JsKP+kwzScW2/c9gKHiTH5mhRxO8TmMpSIvp5yf+3LwUFDrVPI/lHyhlvS
cMUG4pro0EVr9F+jgftI966yrDn+QPYjqaxJpj1XSf1uVhhEPH3pkXWSG6EdkwKLoBeqjML5EP63
RBTcEIAwjgKMoVy9A35hBQO6jm+8QnBtpCuTgCmr7ewEeZoiP0YhDnvUE81IABsfHp9WSaKdJM8R
gWBBw+ScdIRip+AQ6ZrqsKoaM3CSWBoWBVc7yY3xMq90t+E7meN0tEZ9OzbRLjZ117fKO9EvNgHb
bYMabWj9s8QJsW2z02ghbedsahIpFHZQDEvuqkB004IVoNdO3QDEtZ26TcXoUKo1DrHma9kWAZw2
5Jtyb9parWysQqWeVBhkcbrIGyJjLE6JY3gOhfak+dHdlCifmjWtYyGmBmISNdZXkbH4JOMbi7Gj
xCrKellDHC8CYC3wYij8sCFaMssCD2eazbKqaODGCkhaFd01mNt2rP45UJf/fSObv4VrkRV+iYxE
CCsgB+TvNpHCjyRvgvD3G9qvvPCfvslve5tqMvS2yMmWRIRMP3WUDCjHYJNniRO71A97myYx2TZV
k2bPjE7+raPE3mZaKrshc3IySAzzz+xtivX7lhJ/AFsbr8GURIM7lX3293tbOGRGlcdTv4awvVTW
iXMH6ZOYDngR80BG4Hg3Lk0wpSdrcThxd/Jl0gosP3hXAvUWp1POl57esUDMv07C4r26S681TofA
Vo0dMkvhyRNsfkd/NNpoFu1cd9g9hSeFLAX67bdAWPSXeot6XVno9yRaaYvhLB8eGCexiZLOho3h
ml77V9E+8O/eVgEHDJhw2A97fiP68td/8thAujTDhzvRbo/mVuJl6jaH95ITNp5RwpA4Ifu2aJC/
t1YPUmWzau+kj/BN+2AqjaARjStgPv1amjSWZ7jejvAl2kOoWElNOgr7fJevp/N0zm1q9oZVa8Ga
BQyvF5fo68kCRXkqBMcqhBbqVtzqDOXVLasRUdZQtFqErUZzoc0AGxI2lmZtiyc12hrdjQzZwdAd
oWd6VVFSyx/+WNwxHlwmU+vIORlrk7o0ha+mp67FcRKLT1a9S9NkYRHsDbmYZPDL4JGXuhSf1CdO
ccFRP4mn+rlDZU/fBffWOkNHFZqEoQaPPdrbhtbaQr4DyZCHLvyvQD0UyUq9mSfhRe9vAlHoLGTh
gg48q08y2QVdAGUbVO/pvskf4p6gNJYoenbrrHrLsiNzkgl8y9aTOKrPf0ENE0ierokC5adg0lOF
+LbUcjVA8pIRbVLec4zGc69iW54gec7PAjZoZ5BuP+l0sDkS3Sq9mGRDAfXE/nHWrtZVOELEOHQ7
5LIDHcGjdIxaB5xyru/B8GNWFUY0EcvZYSDRVIicCtvMjiuBPD7IXUvP9h2Sy9czMCJ2sAHysEg4
W45DAAPWynCTbdm4EsdxJmer0YQDUDh0rLjsucD0+l4rWIsZpdFi2ou9QwEm624GGgEQQANR0TYt
J4KUeOlhTZCn/hLZE8YVgj8eO07zCJRxvfobaoLs0L9xwjuQ+mVy/SgL+opvc5xgjrtqXRzaXUR0
m257r8areFdRZgbyJi5X7bQ3grVKo8hqpN2U5XabWwuhPwRMu+ajIVxSfpX/HMPA/75N4B+JWueW
+98+zvy/JPn0CfQe/zhFmJ/4fc23fkHyL0PcIjXn90InhK2yBRqLw4k5Z+LoLLe/nWc44OikP8mG
+GtO918n98weLESyZOxYc2o4Stk/MbnHK8Ca/jve4pzxA/aLxAwOXTgRfr/mt5Ee6UJO4w3NYghY
VZb2qllUW0kLRtaxXtqw/7zlysDqm1NZ5GZyTRKlfjCnRt1ms3xSEoRqY8Wo8gVTIN10UvnvOJe8
gyrU8A4kgmpHIwrQeBf1ui/y4i1PqMmjnCaxJDWEkJpivwn95kOrAvNT1qJPUwhqu8yLqLwEen4y
YxQpVWiEN8Rn+ZPV+bfGlIZzSp7NGvXoVvOC+NAF2UbDYUF7tASshF611KeXKa1e0j4FZMRnsSoQ
ni4iv2ZOoMVaA1AnamntBlI4xMtSbKMSiSZLa1D5heRkdax/JV2drKwu6xdlKN/SXgFX4Sn9ieKv
svXUsl57KUnO8VCftKQ1jyl8wVUyVF++X82irkZb67rxGYfCxhK03SRHJgPC6j3yo8JJOAAh76Iz
HgP0jYJoVs/m5oIUsG0kMH9A1Lr2jLEgh5tmSROBTEbXU7VXujHYj4NxdKdMtFB+IfMSM8RFuoTY
KZcFPBrgB6dJVZdjgVC4KlxVbK61ohymTDmWrWx7Bq05tWyPWe8xiodgPYrxsk84yZrCyRIJ2miB
iFc0NoVY4vAhdGsrlcASJeSg5PlDKcjsYz2zI0MaiRYVZVtXUnrquYn0ItbQTNXN/TTW6qWokxxo
4wS1oZFFqCqjKjz7seFd89JkVCIlwSlT9PcMUZ0ojA9ChngiSaedFAmi01lsJ1VmLf9jCCsrmeZL
tuhM9Vob/d6ygq3vp7pTj81JLZPjEKIriLtaspMo2SQGseJdryGe6zhEi9XRqod82Q6C5bRWeBC6
mKo9VoHA9R2noI6ZN3JZwXoodZpRdUUqkow3RDbZ36I+e4gM0R6kJn/6toD8n/fhP/3PnDnD6OdZ
/e12fc+LsQr9oPnpP//rLk/56//Oz/nr1/z+Gf/1L7eSGtLfHcee87LNUUD9YSH99rzvC6lO94el
UqJy/oanZbX8Po7VafFwctXkX+P3flc7w0g0FdLK0CfN8qgfa2fcU3O3iDX428r8Z9ZR7edllJw+
7FvU7SoJQkyGf1pGez7tJlRDki+l0HggHetNHgi0qQda50In/3/2zmy5cSzLsr/SP4A0zCBeMRKc
SVHi8AITKQoDAYLEQAD8+lrwLLfwiMjM7iizMuuuTguFu8tdojiA9557zt5rh5aoIH/sWrnwo1ez
7uOCaYchXCHBaJoGiOX1imF73xXqzduNYW10i4lPDSuBUtRIpXMUJrgDqwxFU6hdAeD2vb6Vwh4I
YjJrI3ClzwzlRCIGajekjbSLJsrfmzbexNcELROaEaVhKtSWtXXXKucZTkz1RihaN01a7PMmA5ga
wQRsk8eTaVCk+DGu+I6Ik4QiTX+NHCWDHBI1Azj0m+Zd45QPeTTRpZvp/vt98KNB+q9tMrsky5LP
vDr9IyWg8atbBh001QR6O5WNw6Tv+et7AdEyTdK/M0F/f45UhveOyPU0XKvy786RMh4bERsNmOcf
B9O/UlNwYvxDUUGAJbevqCNREXXed39QT9+LPhNFPYGuCSszchTsDmjoiMPoIeZPYBGzFMPM7UlU
yOxYQbrnFFTgvUtPnn1fFf0uchvGuwwwK/euuqHo81HdpqqfGM4VQznzlp7oBDvKHQSAqG1pAyl2
/lE2vrGUzkgdbPP8gGUx6WaKwwRUDgRjQY4NETA5iTzjp+68TP+xqBb5Rti3ZLqc6i0Bl1PozG7Y
Wtg9OGVdJ69hlm56xmuRq5gpirFqfugQ1Tl3CZRIUfjRK6mDV4KP5yk8dFWMTWMg6D8fdAmtm8Q4
W2MMG5OHHNHXde+mIysubWKBdILbKlu9ci8+9EfMNk691VA6WIA2chflXPkVHlIgJO2qHHcMMeat
X3rT1z5n5H+C+0TeYVSIiHc3PTI+UYrsBErxmzSt5gVkqXpI3VCGnB+czmMcdta+La1v4NOFlS+A
he4L92ju98fE8pbH44AshQiNlu4JlxQ6vHWcww/FzGft9zKBPbUDAHFID8H27JeBsASa7ByxmPON
A0pCnZDzMgGj6tQzdTLynzOFBw5X4lpZEVN0gKT427edl38YxPPij/TYprlbknNfLTHLR4ghgV1L
pDViWxRtwfzUwzc857q+e/E434lkeke1x3BbwY8aaW/EZEihHQE9fimoT+2kDzITVyS1qBX148dE
fK1l0wWiqcdBgFo6B3PvFc0mhKZWvj5CA5Ry5gu6v6yXYjJ5fun23UMt5iRQ0TTN2iWz7JtFT8CZ
ApBO4cxIO+AgJ6ub5GqbiIijGM2DBcqBUZbbchHKluhx4Nb36tk83sFW4PIEhII6s+Loz/n2qzg/
S7QEwYheqez3X8JFm4tBN1HmAAyoD+yYC5O+78gST+EiXuuLx1J6Z3YqcQbU5AkhEKPzj2AI/Q2o
XA2KSLUWg7RCAdEAZwnANT8RUYE3AF0GesXT3Z0vcOwGwgOEntkMDIy/81ezmTubweDgL9zJ5Hux
G1gtKzB4sx2Mh93MtXzLD6xg588s97LyzztG1/x55rruj2/1Z6uZeNYITFpVM4PbN2jDbEDTrDnN
gv7ZafNukgTaPDSBw6Aw4ASfAQJhELiIbJ5WistufVDmxlqZIHlJOHBX5Ev0jjh7P3w2M2H9cmVP
shdElkCH4Vm39THDapz6YEZy9wHPd+S8JmxX0C629zFI9PQ7RWJCKgLqpu3Qh+UaMyxUHxq/MhgO
sRxAxZZ5v9gqoQo1rA0dm0QyCzuvVBmrEsrESyf0jrQA5H59To3CHz331Vd9c6rEQSDoMaogKHM0
qcmQplFvTqGUoZp9AAE11ugSntP6JIC/o3XGOGInSS4Lwy1d6spbTA8M1bJAoDuMVclOjn3yVT/c
kCu7zD0SauKQLM+JdsonCrjgKcE78biidf2w+8vr7sQYq2XPhKc5yi0Fj1qj7+5vhRrZ+TqgMyIf
Mmnz0HfhCE5IhTeZ7HWCMzzo8LRuPKTQRCtppx65kXaq5pWPbgTVSH5s3hVWjw63ytsgLlHGD4J3
2jmmB+sk8ba4e8bUnMZ7Mj3ozHit/4qt55sOQLjc6zC03oXdi6wKzTJPI0YKL+v5dTuQwWoigiWE
CfknnHFo9FdrhA8332qjxRXDBAFjuh2DOsetxVLzjga1I5SkJ0OIiRHLpsO9Ix6GK8PTMZ7P+SWG
eiSiBJ8ZSZBKW+H29YDayZITBjWxTfAkgYM1y2cKQKVlho9pB7czcTMwXNR9FETlWL47T9XjCmD5
lHyEB/PrHDu1uM0bBkP244CAoeOhgrt8Wc2XznDhwC/ZGKOa8dHaL6922glPlh85qS04a3r6doMy
iDgCp7f3hCiRHjPy5bXkdfzHEY4uamvzAtngdjzN0v3C2iMCQFSU/ujRTNaZHXmmo9BsLR12OAfE
HH8qHTD+rvElOJPPb/QGA2jke/1tBg2wnyG8nP3SH0z4wE9WzZgEE1sIIi90vxB8rKppNUbSxi19
rMUdTBP0u1JrPzFFqkHu4OtMww96nkY3H3IWD6i9srme2sBZZFrB6ravgxjvOkJfePmAIyWyR0Aj
isgV4Hk/Jrj65gw0EfWmupeklgE8zJzI1i1f0Aks9ozmi702R5ORBL3iNKv+ra2cSapwIHMV97mp
VpL7kFyaq6E9cmm4qnO6xht1YW7v56xB8gN/aoIG1mTOb+c0NLEZEHLmYGLn0WO1eozvzt2p6CvX
DmJ1y3QERz8VXKboza4OmhyHlX77GI9cZNO2g80QXYDg9f4Ib/vDvZ+JwbN5wayMJzHk5bzZay0A
6WF9f3/l1vFGs5vWLl9C9407CevEafjy7zeUb4Gwjf0GsS55Tm4KtaiEykPsLHpwBOaO4qLEsYbF
6+Xe3MJDeFLY/Q6iwriZZn7iFF48/g7pi88kt7ZTNyKNa3gUjNrm/TRBuQcTbfhP956bZtkdoe1d
bPAA2B2QodEFhJG9aWc9oCTImaoXJ17NU3BzAATuADdu9S+sobPoPbnAr0RFtbiBJYRHRKMaB2e+
Z1XO0UWwV8+6tRjINVkMyEz8lDY/aPVv3m99OquIasD2BnkIYRN5Uamrlw8Y0+8IfuIpHv58HFKL
oJ9n8u1HqQVhRdE9yY1LEti4F3ClQNbmLPTQNJG679LTbUqoVmS4LLvKx0GevXpH66C78QV0Plhx
21V1uI37eFpQ+s3DbnPDu/T00LM0hFLlbof8Y+QYKMXG6V47GZWT9BvEemG1WqCgX5QLQDRfqoeu
aUEaU3jO5pykcpRpy7dy/fBGU1T4SYvphEm99Vg9Vqr2HR3wqQ4XsnkNRhimISlyn7Gh6cwDaJeP
S3XNQ3ys+sDOzyg1j0hTUDtmBLE+Ovo4OMmC+OrfsKcQTnfRKwSFdl/6VKrT0tPXvA3pDSc6iu+Q
nSh4exgT7bXPjrmjjql42kArvFbO7GQpwT6Xp4PU9LqNN7chmyi9+lk4r8/GGwez4mqXmA5ND47V
HAMKgCJhdZtHDrN2pKokDRmHlo6+Na5OvO95W+NYYD3zERDhQnm2VlIzy6VaxHJLfpV7T0/IGS1T
XtThGLGjKGJBCO0mpsXPrkr4VVmTYYmqCghsSU4ghZEQJLsCaWyyqG9A2vA+WuKmW/FPCCXj2mFq
Wje86aJvxjphhiXNVuf8EpUeSjJbgfLXj5WrF33Iaxxx+px0bn3eTgZ/XxJgB+eHMg+x5DVfxKec
JJLv0ftrmcC1w8t2SE4PItcGdpJAloe+LiDzRM1FxCsgCvvX6pHaMvq/1NFfg7Celh53rOQF51JG
6XWDk4+rZirpQa9OmUGVzynBRo8+EDy0cvmUP7VEn6mZ///JifcfD1LB2YyQ7iDi4ZzJYJJuyT9v
pC/Lz1t0+bX5A0rnzzfwsw9EyjyTSlVXTR0aA7Ce386+g0Bo0Owb4uiHdIgT7s+G+uhvdNLpcI8U
1PkwITiR/hQI8U8MZGVu8sdZmg75Xzj8Yjf+w9l3uOsjDfW/wWGaLj4Gvl8FQkUut1XZ5fI4woz+
kL0yf62vId0UPYWTRXidmduGLlt17PfxHp8W4rdTXB0aTsUhuRXtuA9Re5DJp7Ai3W2F5jlZhxzZ
sllVurJ8MsBBX8qUI+J3b2nqm0r1g5DRE1VhKldTgx49xjEstRC1SHW2GwTkV5dMRLTydYYs17vP
7+3uutYooYIaobkGKsXFklbuWza33lK55sHt1n5d+z3y3NIIWnMnaCelX0lXTzc4qAV15A5/6F2w
ZsR18OlgAUIUM8QWfXTlVgB9KIGNg23OTgceQnX1rHfuvAe/hhkjx4HMGXIw5TUaPaTpErmMHLmZ
bYJ1vc8i97GXKRiTmTrAt7TFrcku/FODBdsQtHP/kJj74l0tW9JPszWnZ2SoJrSwmj0xrefddYOS
WimdYqMen0/WCLZnxpFRoK0PAEdnM+EoUYEZQQf7vHE0vwjkvby/f2BVI3tTRsS0EV+r+FM43jJy
pRpsbflJRpGeYM5uosK9QQM+PKqtHvtl9iSiEYm+xfZ9t23C8WJN2Rl6F0QIJ5nLXrcPzri02qGV
HW9PbH1z8MKbkjXrIVecyvSuBnTLWPRB4uCyW0ScZ1nKyurrSiVeYqqcZncZnUs8Ve+71BhLV6eS
YhYoghZ1JFSxfWcXrr1yjw4lfE9nhEa5MWcaiwgsDids7YVTH2rTvYlUrUkL/a9fPyDoEqXwfRuR
HoWQXkfVa2i7pH6TqPA4zoUI52uWzFE4fgIAsnPcBiO2NFnbdD3T0BaRjayYPiSnZkznwPwIm3Ac
P6z/llXyf1yGEKIPQyHQjc4ykJx/tZZ6rKXn4pZ8/n45JYvnj7fxczk1hjWTQaP00yX823LKP0E4
wCNsoqr8dSk1mGbSLTREWVeA8vy6lDKWxJFEvBz9eKA9f2UpBa/zh6V0uNsyDmV6k+TV6X/MgktY
xrv4Wotj8IkpWfcVGsJ8MWgsk9S+39fM5FjoUEu/yQRbL/uHRQtIYOGzmrXIihFB2bJ7aS8OFCtP
whEMKb6BLZ+dOT5zbm2Pr6HVc7eOHRryTfiNVOV6n75GY1a1zimEt9BvPu/bhgZUPEevNVo/Y3wg
UEcAZloorgTKpbs7WGbJAhtOIBWDOPt1ML7K1v7ij1RVtEEbjwIrUsYOn6qoqYtJOl9/Q7dMKlPG
gAEiNXVumg8zXAeclUPWfe7IkKVQ4ft4KM9A42QyTzA0xY7UTcXXUan3Gdm1bpSNhca+4zjiIZjT
fJNwSI+mEAJyimW+seYb/DKavICRo66R3PbukkfUwpX8wpLNYk+maWZSszp306pozezRDdJYDUMX
5DmHb5aVe2Qr5tJYinQngRsQgKepblYEBPgs83dzYW6MDdHPIHEJ89isXhvxrdhn3y3LPiJwwKl3
Z4unW0dFxGEbWxAjzuiit4RCtMUyyk/abZ5c3WrokDDvJIzT4qHXFYcv+sQrXmUE4aLiVdGbWi8f
RL2h7bBuaC9EmpnCmU+AV8pNbCkNkbise4RKA/MJEpHpBZxR04dJx4zQbsNpwd5H00lY3jhErxQy
OmyISc5jnr49d/XJ3CTzynDlFXimAu0KoJ344WQ6lpJxvWzBTErb5KMmf46zOfHGI390ZMV1s5k6
75PApEd1d/L7KaPRma9CYCHta1tl/r1b4TXWUk9++dX6jiP6jcg5ABRlkHdOQi6e5hbMZAjW5dW8
uSiZaBNh10uZ17w8iVR60HAf7Wf2VchcjopgjwDm4jJ6BHVvw00aSECGLfCKKqSu2CFNiZFdfkP8
oC95H9km+q3MBtehDWDSKXIiBKF8cGL8VuRJ/VFwDyCa5zZy4Sq3sbUqvP74SQqf2SuOWpwMtTR+
lPH4JiteiC8ilhpb+2jRET0rXAxKPuGUFIWB0Mw4Nz3xghDkWJMsOy1fDIdno8Y3r2Cbxw/TF9JA
zjytdfC3QxflAxocH3Llws58sHNjNeLp4HxOc5NOqjEu6ATgWzaGiNQrmhdUu3NVcnSJCa8zkhym
0BXfxxgrdqqYnC6QJcQMuiOeDkSvqo1vJySCSFwYmWyFKudqaFTVOHkZjlrioqTQDxWIwU9rwe9V
DM85nj90zGRbrTmxaaefzxZCc+ErzSzRPiR1m+Gi6p6nBseIIDsZOUzqXF4UsPWK9PZf8Oz+z9rh
qJgVg6qZyRTIH1FksvvPTwtkFv1pQPbjvPDHm/htg0MYCU/IJEwUdsagsvk5N8Y1IKJ8UXVZ+nmU
+HleINVUGan8LSyiQXPJ/vfzvGD+TdQNne1YZ6ws4wP+K5ucNrgWfi/A4dFzjoHmiUJIkiXu36/n
Be2RZ9drXynj6rZ6kO0ExzDMVulofm92mjbOFDfd3z06b/fxgzZRODPpheQf5n0MMSBnPVFZ7g10
aombNutYAsV1gesFitPrOOLmfRfUdCw5xjKGMzjep7f3tJ0IJHImSRDG/fIpN15m5L5Bccqk4vZ9
pwPaUUV3zKUfO2bWhEADqi4O5Yx+tQZKzskjpPR0ZrPbpkerSKdFETYmzeuOPIWSr3DHUroqibMe
zUXWMTYLOnfdWX0vDy1N7HX0ALw1zlqP1gFR768iaBjuyOaHQTfiZYnxmAAwwtmZYJWOpJ+f9X6k
T69N4jyrg6l/5AuBXk0UeZV6kBuw/NVCbtkrik99PppjbyL2T7x9s1vGozH+UPAdKVQ0JkQNnE7i
tBx18sxGg6RVv41bSGNa7InSKq2Yt3MPk8aYPOiAKTT6U7dMn46IeAiuwzP17699hUikc5V0qxuu
YZLtAeAg/sJgisoIazSppn24qOnw0sOmYu7hiasHw2TqBzyIdto9MDNPHRHr/Jgb13gciri3lwwc
IyvgWZQI/2CMNx6UnbHXDTyowdNJn1yG3j4kvTDQIibN/3vgXOosK1KYJIvTER/SlBUaHdaUr6fX
ryATInssWW8xKk4JJ2PG4g63UXAs8Kr3aP2ICHpAwkgsVTVv5+auf8+IGCGy7fSwl82c2BBPt/PJ
8v5Giiwb+GaIO8kn9bKyA2PqMTozpyqIeTYKhznBzTv182Xri/OKlJBqve0ZR96Xy6HY8jAQW8Lp
TvxddfQyT0CCZWHWBsnExe9C0bvUb4OHtZjwT1ucjmzMeLqDEX43JgGVDcNextiL95VN2+PujKnp
iklB+g0pehNuuPWNsTau7CXxg2zXvJzXMThG0EdOsz4phLhNVPdUHjBEWkfNAptF7NxQEGIPv89p
gL60K87qvahjzvFvr5I++RB3tuJcKUYfqXIQknE0C3l/qSUBO8VaIIECSZSmTvXitsm+eFyNBeFb
ASvLhaPHu9i0RKTTijquusPVvQvO67q8565QMcpYNtVRsLUF7+53EzM1kbvzB2G9PLyvTMd1f780
WgyGZSx+999KxoF+UUJIby2DIIGCUQnEvLVJb9ggq5LM9dZPE46Hj3SWLWRPY+dPv/RdF+lMTtTs
RfSE3JDAjry4L1v8MMRywZEZgSNU34tjQekFqP2SvoloybKEmDYzvbBPigcEKh0MmzQfv0GBTcfF
6vkJxRaezAIhqjQpuKxUHPRIVAssfo9ApdQueRvD79/yX+zLZLXRTAXf9X1d8UVS5b3Mu93xv+zl
dEhCYaIC2ojdmO5r9NXLvO8Q/9kKcZuWgAkKvTeDJi+mqWyn3MIzm/TTAspi3u+E6BnUHylUzkTU
FowT4/yEkSPutr1+LOXBUmOLtbKXgPDDcun3HRq1EVl7yos4t9zr0scWXpDxZCTtxKJgZ9JM1MkC
UqEWXGcpBRbdmb1Mu5szsdcAMsBjDynovcX7HUbwUDr9THtzoLpTDzEJUn14ZUxNRhngLgBiTk0a
Up84V3zSbfTxUIqVOb3hwTfyYf6Qps4d5wbmGAMvpldOOn6i+HBLstZH4UzVczg3dCPMqxnEN9X5
9xn7F5DtP+5X/jhoon7h3DooYPR/2a+cFWX9e7HaYPrgpPr7G/it/oDMBRlLpbihbzmYSn6rP2QO
yyJ/h2GEAoCt/2f9AUZElod25dDh/LX6GCH90U3Yh1BOaIKO/pL8F1j4H6oP7jiyNX4EbFtNFOXh
CP4LuCs1I61VxVIcF8/352slSU5aOqIxYJP2L972kcusQij3PdPyu/wtvDXfSHpJ681KKomtrk+N
czlTOJDeFzSh6plxRnbz2RdTJVw2uK7Z+kfjR2Xdt7BdRfAGY1GeZ4g6Z+VW8Ubf6aqeCUvIf9/G
sjtLrL73+YDFwlSHl+GOW7nGrfzx+FD22fa2vXM40VkygnSl7Yt4XlRegz2sdwnNfWaeifQnJt+V
UeHxdUYGRJSv4La9Zb5dP0LlybkhuEEuwPyB4l54a1+knY/F17gR56NicUtRzDkalomJ+cbpAAmz
HM3zYlrORn77MUSpSLP6Cyo4odqIUw91UHOAsQrZl7yRX86q6/jp3IMQ5Yvoopwjp96IZsXE9CA5
jOtg0M1k2wruj6HY2LzSdyho+Sf3qMINMMATSmJ5PmRIWWyEg//L1c5Mjp2eYy6+xcCgCzmGfvE2
7OgRlHNNctnp2SM1rwbucAVTycl403y2H+a5+fFSUQwlnxKrTds6yX2CZNiGkj3J65Gjf8YKQzKW
14wlnR71PhQ9EKpouAGG4eoQlnXaOK83ctfVnHMmUx1fvQalykR+9lDXBWVAw65OSsRDCYbfuo5U
n2RLP6QIbTwzBvmAtTO0nSV0Cvbz4QjGMqJufdw+qCJOSGeSeNLO7y+HerNDbRVFmDybVflyBMAS
rxzSfAQhLXTEJrdDTqgqXRCgxSbFlnyiOiBbrfCvqkV3pKGmIteVclUrnORyJbvM2Ifebbwz/N2Z
75uAWCdI8tytL6a1JUsLsoVAzEq3VhXSGod8zdBDUXCcxNa7RoOd8JcVJhj3aFgjv7ePV/cIWGId
M3bvfcWaJ9Pm40RflfCWM+1wdDNISw4cy4fswG69Oxc+sTtDHtjGIF7vAjkqCL1Z78yQNxNJyDTU
px4lgMhpZqhDg0NpL+jbOyLuGKKXcK8QI8T92JHGaEXrbqwHJKLqVjON3fXTawLEO52lUpBh/N2c
m3M0Y5rLVG+rexefmCvuG+F3FMsk0CnjYnJD2MWQwDopuyEWTLaXpLUQ8Yh51b6sbtZmSKUlKcjf
bHkMVItoT0iGJqcPz/8Qjzh0eYhQJq7zOCepwm2sJUnG1sa0h6oUKxZxfnyB4A5x0hiNOoIgsbhS
3dH6IbTuQoYV2Y/PH8YeyFcWZOMhpu3AeXrbn5884Nca0xjZUkPSXnIl6k4iHJUQbsunba8GFGNW
+MbLuTF4922T93JLU+5SnbX5rHPfm0D1drC3nMOs2Yveis6NU2wrAic3wIHonFnSjppXbafywBNb
3vQpH6U+7cN5Wc8qjBB+lLloVGgdEtEBd9SWakbxDBnjhdztKsbtqkEtHH+2mfcIP4XHuS0d/SxJ
fv/YmrdvyCEQxGoqV4J6iONG7fdaRsLS4FggQlnJLUFwe+27iegWhL70WBjqXoRqQSvuu8GCNFrQ
2zHfNab740KckhvQIiy202SLgSuGb8FIwW8OwiVOkb+56JiET9n4kL+wOb0WPH8zzlZkCCHY8EUv
0qgjLQ1b0UBthc/ynmzVM5Jk8yM/aEQC9yGhy0MUT+aDNVoJgbi7erUvj2+Zq+/SyX2exhOZ6OR4
eEeOc2o85tsVAUenl+Zg13YLR0SgYEwOFSier+4DHmxRwzZaMKnP1tmEURBZKjTopAvm1sv1/Dqa
VLUzIwtabSaHfjoteNNbdDYp5z0CAKYycrX54FqA6WhH7TdzbUbm6bF+L42VTpXJBBkm3zbM1ty1
+kcKzBtuKqqsurMwekGBUC4iFq+pOnsumm2zfWy7j+hL+YbmRouRGrspnfg1NMaGAAdAI7U4Gd66
FK9v9487cXShYmtAVtLSNj64qcdS3SHCg4d9/1bLfUI8PL5a8b5WWxYqLOwKIMAhS6hrQNpeWGdb
zs4VEy3WwOrlkJVjpB/PaPzvuu3/oG6jaJJEFYy0ilHK+JeGrV1/+4o/8z9ORv50C78VboNT14Ar
wRjb0LVfcKs0jhTZxCxFaMt/Gnl/Fm7G3wYqnDQyRAJb+O2XxhHfhc9L+tmIQrX9FwbNg3T7T7Xb
cN+ZtODUZT4i8aN+rd2YdD/vnah2Y4nRa626XWa/lsK436ByUL4yJpsdYa2kBzG56zeFZnFGEbdN
ypbwrb31EwS4yHFpnL9kp+CQqdEsoUGfphu9t6JNP7KL9v2JTzW6ueK3ajgyf0NeIQLOjcGu8EVH
NwyewongpAN/EXFmRxg3W96/8sdUh3i1aWvPGLTM44gFzH6Fvo42TGSmveu2Bo4y4FYJJ2a//kqx
OdrVJj6UQRk8PtEP9xZlnYigjTOygGkhkCe3yO/2Lz5JqC8HbR1bzKdKe3cZE5KIcNSnCCPqwxas
IeRMdzYPe+hcGOSvYgL1DUJjWZRdOQhnpGHqSIt2MUEn5MndNKv8rhw2bwqU3Mp2hsGYwqKumLys
Zbo8XohfZx8bwk5fAeiYNYvER/dEwC27Vx5fv0i94yCVhsHvcqPZST3QM9nkY8W7r5jNLF7eEaE1
Mx+2Qs6QAcQMLw5KD+WYg+AM2aCIUlDxjo1t4K8OhiDQY4MGR7Now4DnmObuzfGW+eTmbYMgcmEr
EbUZehcxtTbawizRVZ0vQTdkjZ4RdPkBqW/OyBEoiQBUXWbShjzzAprX1d/cduzzSFkpHp+niAx6
cygkp0MeqOCys6OfXx7ntKq4t9uYehOJMzpFujb2UkS52DnNgmNAIFCTSDwpV1B/Hd/8smgzrXZ0
oewF2TjWCgMwKZx4U6xNwtgjpxp5WwJ8zaZXxZZJUVxVeIyzobihOyR/PrnJE4muRBbbxMzOn+Ny
jOvMpnJK3JM0o8qxqeSIqyZjePdwVILkN6mz3Vc8f0cghHSZqDSI1eusFape5Mzs+tzneHXagsmg
cFacrYFaOglu1rkm8rd2L9nu75njDwqju4OLfXhMgi0twKxa2vGijOlSTQ9DRqnKCzOGWeich++U
bK4JeoakgR75bXM7aWid6IQdj/2kdxk5AjRxLnBghgS9wplMdgYFaD0NneTdyAFwW5dwlpN5L9ib
13j7uAx3YS8gLOUKG55MwozfxOB8nd+n0TsvGlRc5/h0Ome5RMLMdbytbPBsPPMJqcAcrXgnIWxe
wF+39iry0iWtYe/JXaYa4bUKnZWMXLpxzjoC7Q1juX1LEiTIpQmzNPsMq41Znc2lT5V15hzgxUN1
Jw/1FmAwFBpcK/GJVFJEJqiJqbdp+sX2tvCHRFjmf2ucdMgZuH6H0g+DHT//vNi1h4Bd2oLr7Lyo
ZnXr/VATetnZl0HWIW8HphTPKpWFo7ncjUu2JNaZK6vxTH7oNTir/MhwSCMkSTTfHiqnmOWrA0Vy
6Q7Z4KPlgQvuTNFpc7MTGFO82UkT3fTekCSMrh3gnINOggLPIQLUTq23Bd/yogTnMhguKfqsfhJU
Q/mIfmZOMG1JSOTnQVujUj5MShtzBCL2dqUiXbyPycHjTcYFiiIWTcvlYfsraSItXsTP+uR7zinV
73wlsR3kictcsbPDnTfHweB5MlGzC85heJonbxE60Y4Qp4U4fe8dGGZ7si+5YnDze9KEwE3IPdwM
WbF02R6zT9mrljvais6ZDGWXKTEplEOiMXX8x9NevOP14rPUsicz3xXJa+VqRS+drEiO5QEzUaQI
F708qGakyLYesmrUqY3Hs7Yi/lUNdpI/ImvZdmtechTqgeHOkCL6i8WZpNtVtgB2vCZ3l1G15W9Y
bVgnhrhgPjsD+4x8bVGOVZ6d3fM2LvtN2Vw0tIT1rHy8PfWHq7Xa+oVCu59VJ9NwNWOmEduL87Sa
RiPrKqDUGzzxd2lfdN9IVPignLwjIeSSnGR3PEWwdgmNtEaMz592yqwaOuMxOcfIl5bdRZ3ej+CF
UQPwnNDqRnEOvgE+qIdyMr57pDzeyGx0yBEs8d77b4XpjfkqfkQfqCjP8Yhel/QJrlhZMTe3Vopk
vvCq3eMEpBfhJG1K4DQ3uhsbBYfFBs3OvB9Zb4nE0e7EHa54FBWIgXaa3AehtYEGn/DAlvf+c9Vm
66TqrBDXMtOEjMDIpysA/L26DFhAATCBSAC06f+FASIWEj7+pcv0/9UZ4//O1a/9y+ae95ll1f8i
Sak8x79WiowlabgN3/tbeQhWDIGfQtvsT+UhRd7gNqU0Uwacy699vUEfOEQB/qd88be5Inh/dC78
A0Ulv9AN/AvloWIOOsNfjf109rgPRGbpQ1uP5IDfV4d3TazKRz4SxyzuQ6kiTiq39/V3pLKadSMe
mLNY7mKlM98E9gQA7MiMP2hHu9dvdU5qyLlGqrslApBpiuK0YgKswh59mN7gjLvPxOgywj9AGgjr
TjbPOZixlaXNQtZW3ZgtAU16bt1KVigRvPlEFcZXMoTatZx+GMoYX4xGGpBXq0Gir4ZEabQgJJbw
Nn6suqlMAmtG/iwwLUZIQ9xgoKfMNHrGYZjzupY9XiXk0yHop7BlRmaPQcwArneVbA1bg2lbr+Rk
yvG5jKw2mYritOiIN0L0KxtWKSnInL9yJA69PsMn9OQvBHPampfS2EI2tF8fxmIE7lZd6AL9iciZ
X8nKotx9EWVAzwi7vGIVZ+mYft8oktbNWVmjj3/BG7xObkwXscVT6Kl2/vX4Mi5Kgf4bJGT72CVk
Rts9KyuwfuojKKLWzr+MgsjHOTIthY3BeVlpwbPZ/KqiJoKgCskEwfdFYw269A9/HC5uG4KkVgw4
tEmJJgrj18sFqZhYf2cOS/ZntnFrBNj2/WnVJw1HUpALc30UCHibLsVpKsyUQAm07bpdQ41m/cJI
xmHAFXwJ95zIMMNXKu9KhOO9c6SXfQWsRhNB4Cg/+f6G0Fn63YXwYTtbX53ibRCbh/QapmhDABjA
W8GQIFD5YVw02nkEXxMe6ztL4m0C6a6cX707g+QljHel99N1SEfvvn6d49IhQhJtavShvelzhIwm
VMfnW4xQdXI/S2/S2/B7txR9qMO9j6n0iZBVcqKeLdKHwBzPbnuDViPTFMkJTdeZ1p0nH0Fpcgjq
170recVHtChiz5jVB0Y0mvUUOMbzok27ERgIfX1Ppo9TyM7LyHhejdM5ASoS0/RdQgIwE0zs1tTD
6urZwoXF/TUThCAWxtJzTeMzCy/PRuRukwMREaMdG6hD3Ag6LW03rnvrazCOaMFVZAZlPU4MtHY/
Ti/X0wh27wxD6o9RZ1fZZFn05gfCUsq4epbe0GAOiJxxivfr6SbLGFvL1AhMzC0NKpb/HsHl/31A
gn825kHMwaIoIjMBByCxZP5zoYn3WeZ/CrIaJj1/uo2fOwKZKjozGxH1uYY/W/ylYTCCJQ+/C8U6
oSua+nvUiyIbkmyi/hCRgPwqpzT+JusjImFNsAfcnPyXlOm6OPQDfr8jkHPFDQ6cMf3v29Kv/YIo
LB7GK7ozVahy12D47PZfiKGfVMyjA9ZqSyCkBCETugZ0AIf+SwaJdRlBip/ETRDrgan7z8YtTe8/
2Duv5caRNAu/yj7AogPIhL1c0RtRoih/g5CF9zbx9PuhZmqqe9xGX+9czURVsEsiiczfnPMdDVfg
F94eyvpmnftL8WWopXjhvJdPBTH3VIZ39fv4nuZX7qM6Ba8uR9qT94Qv7ylA2eDOvkwOAlYDhJPS
gvazZRr+CekZowH3aVNx8pEhZ6HmrHVakRYRHwaPQ5esuod7uFUIPBhVmCc3Efuoawlu1o5sUxHS
2ZD43ooqWGvVc8uMtu0wQV1M4v1E9RGOlzpkUUxpJpmtMhGOEAn222jmJzEDbhlkhitvWT0V+tWn
HWXXorg1njHYfbfFTe14lzpRt+XorSuNk9mOrqO3yr4P3iZjyWKJU4spjEP/QhDslSPvvOA1jC/d
QzIcCIJND35zExpqQdbuqplh5v6i3JW7plkPBuiIm1Kv39DGRKdBfFYI6uad/E09HNlnuDeYsbzx
jgVNTgEt6sUGV3q81vxzYGFNZjiaU6B6S1Wtx4z6W7VXKePrwmAfYyb4WB4t8qTlHbULs5L6rGR0
HgQayu8cQmS6xtCAl289IbKc3mICZbPbu4DOFoomes1g7vImn3w9hOibhKyvclljEGNZtxI9naH5
Vpm3gtVNvI7X3VGiWnzrnE1+VRy5lJANBh/dThxRom5I1CC4dmfQ4D9xZb1PwYUOZo1nU9yoW/t+
uB1ux72BGr/f5Gcg8rvy6mGu0rsl1Xj8GuqLYUb+krZoX51mNSN59e7C+Pbwdt473+KHvEBx7T3W
9RWTHTdaOs2tc9Lqg9Z/1va+kxZ5VrgD51ZB3+bGwo4+9H7bYi6KUMuP3VfhPg5cDdFGDl+xjRrj
sK7o8jHLAtKiymDCYAYXC+HFk+a/dMPKeapvZk3xxieToV8wr9+Y6Oxnm6w+zjHAyFC68aq8TDwZ
SGZhBDwobvETa6shMfZmfxbjPiZoQISA5AgfAIRuzgFyhxCBY8N/CTdldR9GR4WCoCDOWDs0aoMd
11j1zovCHBWugWjnh1CtQtCYzW1cPYEG441bB+XZyr6Es5vKD93ejqOJiZ4wOaJzrtR0qeiYYf6R
BCN38fsocIwBIt/hXEflug/FWbsOH3E0VEf434AOFObqBYk9BOmsjG8klda3weq0AJBdZXRMFYOR
3r3qrwNWUSiuscU6hxi7P9/hiKHIugcurgdLAWhnlN6OEISgGzfsjKloyIUjCyE4NtaOkFN54wes
8ajwoIKT8cgEHU6sXiwngw/K2TXtkIHkK1auFqy2RcAalA1oCXgbm+q08eUD7i8VYyu+Ort3wTJ9
IJqGyioe75t3tp+jsZbQ0V5IWlpqW/M84r1YaOt4E7FzWGufHYqx4htoKWFP6S5GUUL0wINzLCdr
Dz0Xqatgfcsftx86Qai2vvSj9GiHLz7tdMeQEwRfjK0SSrchTn699Fq+C8tZhxvvKBOzECZecqs3
W68ijhnV0Ca5d4Lr/C28K+4JumdVxBrl/IZIlQCbYlfs9GW17p4uSNHxy7KHUM/hqdh5GzS+iOdW
owVEQIMRvoH3G90K3HPPjDyQ0Ij64uV3nfuCyaew9rJb+fgwh7WWYwrHeW1SH9nOVcZnpA205vWd
1zyn7DRY4BE9Dzu/wSL4mbyclLmwppU6TivMh3Tqrb2YT+EYBQEnZ7xxi70VfXTVxsEB6p709pR+
YTluxqMrdo7X7hh4G1eUhhCcypWtL/Lwg3S8//S6X7/bivxfva77b80ihygP/ust//yvc/f19Y/0
JXKTf3W7c/ImXG7ia6hH5qXGLw3LvOv4FWuDvOXXKsRzhPHTVPc3/SzQUmlIzHimjYiFMuzP9Lm4
QP6hqpGmdAz8IaCeTNjcf+xztTbTM11qzbbOyH4YrPjdjY1dXQU3bZCtKxUd5tNSF36zCMb+OoGZ
n7reogKWb3gVvMRO7fRWezeqV80NbmKqeAvRIdTkYxxj3StJGPfEY2C2G5O2F8A1vAZn3bi49a1q
UdbAN8igr9Xj5MKlJkIqwJwaG0xgvZfJ7jauX3ya4lC5GQEpeD/696HXFw7XUsceUcUkrn340XtA
Yx6jd6C+IBTFvzdhtxnJc1bQhhf0VYCY6YKcXZrH69aq0fy2tMFAT8eUibqVrrKQcILGee46uZoS
f9+5BcTj6XXsSLbS5ozNhDSQJOqXbl5nV4FHGKYaObiCEBeaEVI5lOz2QX0KNqHmc5WE165sruJa
0L64DwbMz8zFr0gMCH62TQDfqibSBD7RuqnYyJvDhk/7qhasT6yHZoRRExU/tBh9UEPFiDfCFSuP
oEk3wYlIqWlyUptMDVyolynxA5FKb/oKUYTuP7iZWFA2r9NBXLk5dKAoWoYViyNfLB1OelfPH8yW
wB3qWtpM4tLiE7otbIwDYj3Ue16O8hVpZCmvcmng1BuWYnKvIrJPeiS4rqMon3zeV5v/LsNhTCqW
SCgUpuuOnVWrMzymx++kOOkeKsOiRYioqj2+B25MYvS66E6NG6JKGVb6+0CO96FtLBKWyHrTb80k
ula2vmrs5DT/zhC0CO5mU2xf/LHfjCq4yYJoaZfFyfcvBdPEbBJPNh78VJnHjBIgSYP72pjuvaST
5JsWx6nR7EUy4QRqo/Qz78ZlyURUk/m+x7SRV83Sy+7tTL7X5YAwsQc74SVwkrKHWpebxLaQDwVr
MxHrskZNgezUCzn4lRxeesN4nlpsOWMM90s+DV577fvIcru0uZEYOvJGAuMzt3klj4Zy+Rj0Vz0u
b/re3Aya2cL/c7bZhEGFNNaDJZtdmnSbIar3RZ3cFOS6hqF5HDAWNRMKJhytsWFug45YbKu1DoW8
tVFED0N16ALwCWF17Rrx0R9qVg6Ws5O8Ehuqf9YmlTAWMlEzhWz1fZtcjbDJ11gQv93RxC/LLNfD
N57iABtDhd7bDA+eE6wze/wktZAy1+JBI8LEdIgGr4PV0LKGcf1839i3EjBKR/1uKnZXvrk0Qf8Z
Y3YIYAiVQ3TynHgrzIMEbIU8ni+cWkI0XOh9ttE79nYdawjpbWuDKz74Kvmf0GNTZiGxptPPyh0k
RsCJkAr9HBw6jnworyJ717Xs3STto/kUeXsMSIdiYByjvWvIB45qVgeQGdymWY0uHEKm58q4L5OY
CV1LthRFSe3nO/TI+H0o0If0EiOwH2t7ZQYVzP8KMbIZnWFfXpf0KEXATa1/zVDP1h6WAz9TqHxC
hKv3WGXfOIv4NiUrx/bByE/HlP1iWjivrU+fMpv5vdta684yYMbvfk4d48OSgMb6eyB2+MooeSCb
oDgkY75IimTbQuI1QS5RFvZUxXayi/pqJ6P7sLtrqu5iuzdtsiK/4RZl8lf6WZXNyq0Bd7nGfmT7
GyVHNUDHa9OCRy2t93poP6bpd9CG6yGXG8dhXNKYpAcV51QKPEHWEtbk3q3ia12KXRubC99tD9X8
WFcTMrRGrk28g2k3rL1AYZhVpIohIumK6zhDwzhFHNUIjotgL4LxYiIycjJ/PaqUzPRmwYiAhYCz
8B0ICXa7a2blY+/uLRmsOo+BXkiOGY4mhT1XS461IEBJvI+qJeaQD4bhon8cWlACjcGfMNwsnZPq
vJUEzJBYdBm0QaG8dRleJs5d2T34PT5G6yvS3wNK+XCSSx49YtvOpXaJqctyFEbOgIR/+rDo5Tpk
Km72TPI5MpWPyb9OO20tZb7RwRuo8FqMDeTPmqL4UpfVKUq/Sf5d6qg6tSFcOf05FRPTPzbi7giV
eX5C+9PkU55PX3HrkiA07vgBD2QFQFF1v01zLQKkgDrfcORBYbGCLQqMQ7vKBhA7gzqO2sjvYT97
vrsxs/Aw0U75wKBFNG3zID/XfBo1/3bAZZxl6jxbT4TNlmqCnl3ZF5fuLyInJ2UgIJqZeYJxb94B
0h9pcj9yiijkomqqDk4HkmhEyceH77uPoEff/chc976ET/HtFBzeRrszKxLs6q8+kxfN9ta+Go+V
4/FvsIKh9dIZUSQe33QVfIwGtjHuAKLbsu5gOTQdcbWKmeV5LSBXs8BCfS3zt5E2xIflnwqI4qFB
akf/YJdiJWueCcdjzlFtk+BVcMfrMU4Gz14adLnyrIud6N6kia4p7HB2TvvGtXcyAE2kMawp3NUw
fPneq1k5d1iIFpAE4Kiy0TX0+cB80aNxMZGXGinCCqxsn4T6YxLMw4jkVCHUJ35iBkduYy4wkngz
4a8Lcmw7+y0roY/oNDmxtRNw34UoTq1mLe0CIjVBqK4N16bID0KFT0lCDzeIu36sNp1DU0bRgANo
m7CyE31xI+PgCLmA2IYY02o7wweyde+QDBai1IoL5ybsc/+qEy0lENxcGTza9rD1YIgvklar95FH
UAQrwKa/DbRiJcm+XYjQe4mm6CNnCORXSDkw2wXKuQ4VPV1j6nBryfBTyU6rkjvXEPeZHJBkdPdJ
LJeJPezlXPN4efIedixRQyYRfpZXqEhNrMOGeg9CGpo6IXWOj2vRyn7VsVpoaxIWUj5ptzIupNLe
UbgdqwrJb0meSlNFFd5EEDpk0EZNuG8TNAe6uVVOdhn6jnDTzsZ6rJOuVq49HwRVN5LzYQMJsERz
NLXhs8VTmJJQS6jSk9tpS6npy66vb8oIHUxpnzQ9J7w4ep0Q5qoRxccQPdVM4+NKW5p8KtHU7nl2
n4fUXBtxvnXIoEriBq7XyFzaHTdO067VBGidAEbN3ppVeOxcwHkZu14PAJvWrMKcEVWsn52C0QVZ
S5PjMBOgopECknvk7puih2eHYDYnsq1lBR/3mzagpGghOpdRvM8zfdn4wfM4/66evzTM8b6yCeWz
++5o983SJTGwGbt+nZFWpaS/gRn8FU7+ScTVpkiZlrdUYC2uY+Fit2Cz4dVDvcoy7hNSdjIUwLwh
c9WPwm7oL9QLzaLhUL+SrE2vtEqv9j+GvP/vGbx0R/9u2v0/WfhVN+0/rjznl/0acLs4Hxkszxnf
+o98jJ9toEdT9y/bQIIrDMLJSU6aX8Yi8qeV0iGF3ML6aSKz+8Hn/TOtIMnlf9cKkqfrMkRn22ng
syRF6o+toCTAoqFVFFtyOyasfhUbRYu0cceKZsxZeqv53neflvYqSolK0q0aYYDWnsLWZKzYeqfO
98Z92qQY6SYPsZzZw/hkrOoMWPwco6k3rjWdyqjDiZOE5lo14XQpDKrhiMPCL8BVVewfFjLB0QwH
2An0Zmd2IEdpN+lx+lF+2X3CDJ1JkaWzIPSiClFd7CA6CYbNWHTXes0BJAOStIN2ftzHRZvFN36L
s6w1SVfWnLNXas64HdIaD1db05lNU7ylWiJeI6Swxhz0FrrjnRYhaZVCXHSdZE6lGB/avvtcZvI7
KaN9aqITVJlnrZQuh40FSx25s/mVkJKzTVxUq7o37MyheOL27fDTo/eVzTgePK/Ntl0bfwQDkyzP
rYD7Zdl9LeOT5eGQ1t1NrpJ1UfowxvVNN8Z3/vyM+2qeYRNe1Hpn21Jf4NeLpVDUxrn1Gg/qIwp8
3NoupD1VzAlOtjbtTTATRDtiUfAr1wdbgs57EPMBhh7bleFF+sbOcRHzNYCtjOmx8Kr2aqrHQ+5b
B41fct/5IxKujMKsjN29KoB8Su1TiFLcc9SZBN5iNmkG8N/TgIdEVAJPhsvZadVQGdrSe9IFJDtT
HkxyH5g0N6fOUa/GoIIFmVL6KvWhGYxNBU8SFXncsbMrE8IsxvHGcbtw01aAFIKJnrVJU/qERC01
PWxYTutqXU+BDduHyWsCpMtMgwzMPH5a5fXEdNesOA3DdxaalXI9joo1p5l8Gh3fMiNhVBc2zPeJ
CkmuIQIba62kVh+0uPpoowpioD8QnlsTPDt6yrtYhSjXSUMckR2aACc4rmNmCFdtxIXfVW55F00c
7ek8a0hNhuUlbAQtzgB8ERUmh9jaRIpb1fO1nTSaeF22HYgLab4kZtk/1Z3urmCHfPuYcjODgtQr
vKc+duoHwTt9lYCpT6OxRG3d36Ve8qxyDwJrW9T/X3Ba/8dAz5HAVv71yvJSdC0K5/Lv7Gk/tCs/
XvrzILd/40j2QEgDa5FkVHMk/zzIiZegfeFvHc5rEu74q5/zPPs3RCvkAhlAWcB7zVnZPw9y+zeL
85/F4l+ZXOJPHeTzzvOPm0rDQFeDyZ4tpetKm6Hi7zeVeTs2gZ2l0NQdqo3JG7qtZRWvQ5+wwsd3
AYOBtNVqrOiVNHVruarZu1N0FJMF9cNsEbjofrkqcFsPFviRtAfbV94OTfs4Ft6rrzhitbSAL5KI
czSAoTIY8IytHn8WQVZR7uMETb0p3dTFdC5g4BG61q9KemsrSF/8FK2CQwFrRPmj5icbEXtMG8M1
75GJPKbSr6cAKFeebGqrfu/G6IYZzjHoK+gYKJdZktRu/5hF402iWzc1w3GduUvlMYfIJOjIEmq8
bfSsDKFM961+l48Ibej0YLT6HDrpuOqZyRRzMGrkLnsveKEfW0cBoBTnu2nKpZGBE2uIQA3YdLVu
hzwg6bdhzEKH2cR+DPOzybR/qRfpOdC8c2rj7O9Isy1d0oaC/D7nLc3pO4g5YDEs25NN2bo0c7nO
xTAfyMeiGTaG0pG7xiejqB+C2NylJk1u5Gr7uGtPTQeGMyyyZWGGd0I6IMiwZeXis2z09zpXVOEV
wwwFrkrCRkZ+tRu17CzNZpkM9mvmdQevs24AaLM85OPz5jBDaTAHM0j2kXF+ZzjBo+kbh0EGT0ZY
oV9OvWJhdOIumiNx3LBgm6ev9ZzIZKvFWuaOkvc+Q7Fnx72JQy06iGq6pLWhsy4r2NrV2kHG/Xkw
cdf77q1R8RakgAOSZEJN6WZe9j6JUD3aWaybZ18jaOIO6VFinzJppfwTRlLc5MJ/qIrqPk71s19h
1rKjZz4opO/avrMhOrTmuWuapyZJKrJEtE8Wbve5TnRxGZcL4h8ZuxQYYxjo6szgmMBCYVXECWXZ
tjWHB1XASunpxXwfUNd4YQLCGiZ/8HJsLZY+POlNstOZ0oWRf2rSam1O+okffRM64VeZ2btuQpZq
DvNeluWq5FIS2qazUMa0waYMDHtRVfWlhCQ06eAxM/uzCPV12bH315031zVuW1HuVTY9Tqa3mwLS
cfPsya+qg6Vp29AInshveagYs47OdGN6xokwG4AVoJaiwdeuygrkOYQl6Y88r9ZLZld3oqxPpsMC
y2FghMDrUAswKz15M0lMrOOkLWMt2ghfbJ1cX7teBw5Nv9ZCwl17j1JKOO531yuSwRkdjfm5GvlM
EnNBaXbO0/C6JGpaG8aHPhBvVWIxKfPus9R7bDPMOVWULateQytKd4IuKPPHdz0qrK3QGu8mMAML
EmRr+O3yP+3GX6SSnNn/+qZap13/lud/wJT9VWLJ635eU6Ae8dmYeKsN+C1gWH5dUwhqPMPiDw2S
N4hRokv5eU3xKl7G6gkI2Y/EvF/XFA6cOagDMaQktABr9Z+5pmCz/P01pdNv0NLwA5I84lp/d01l
Wq1ZouhJetQZ++CgDe5srdoo8KEUwICBK+PcZuNT2s8uADt7nKIy2hoMExgBG85S47HEaN2C1W7U
kfC9fOlm8+Xg+Jtqpr4WzXSuo0i916BRESvCZJCMlMCQ6tZXrrWptw7bThyNpOsvGVrQ3WgU7bqx
cvdYSQTrrTTJdlapC3/MftZVoxZZAbggSXz25Z5cjghtooaEIDEagHTzId1VWrquw/sqTw5FnzPq
5shnf5N1ZU7itl0AoazzQGzc9LqLnW4/1tN75jb1QrrAHclhkLC1clOHnmC+a8mjZB02klmUiPHL
EGLhaHHaHtse3gOBTmsNZ6NbAYqxXcwLPSecNxaoQjTUplmZfFgaIvBWpDel/aTK6UWa9Vkw0446
7yVM/WhdyfLgxwJc24DjJpRL3umniKROqvBwn3jDyRwQtACSQ9rk3+eFs+pGQIqNe+NrKbm0TXIi
v3MP7+fW0JPX0hyxks2Is9okXnZUy0GmT5ruX/IOKUNQJfvCV+ZVwK2xtZWx65VziXMbGk8luMaA
WDVB9/Kfc+LHOSH+bUX7P13QNe0/OSbml/06JhyCmNHe0V4Bf4U6+Ldq1vvNklKCOJC2RR7JDF/4
dUzgmWNcYAppsZIBpPC3atb5jRvMIrzE4s6YCQx/5pgQcxrLH6pZxhIkwOkkq5ikoiAQ/GM1G+VF
PjmCRiwaw+KhNObQxBqRTCsoCTRRca9X8xoOQOiVn4/draWkWudq+Kyb4SZPkmGRpwmTtjx+7Frt
lBgNJVDarA2CekmD8Ld1ZdEhttnd/E8tDHNCxsW2BLIp2eiRrZZMJjDIGamFxINs9iEuPsq6A0uu
pa/KkvbL5Ds7l8MOUlpqrzqDm1yNhYGhz4QI68n7Mg8PdQJ3asifsmqmd0MwiavoNiuILJNNsG29
hPje9jCk7oeyrOuuIsGaoaBNTFjsGycndnoiwWJcsEQ5a502IU8J2oWt6cOSJvE9q8rHytUTWLP+
W+5TEsZ2uOi8x2wK8g5xVKrdhu6AJKkR40pTs7ZrtJmOh9qwj3wFPcGNk5D8wySThfVIr2LvIx3t
nObPWcf2dElUiGO5y9u7wTPB6ZUGlP5hzNAN5AfPIsdAaRoraWMip9iBlwNk0mbP7QqO96IMWfNg
1hAoxuK0Xo0RU2TfhK+recZInlj93tvjo96N47rjcEcLyKY/m2A5tGbxbislqO+rj1ryGzPZOTNX
3xUOqsYe2VpjamuRM9fJso8ABjL8BxJCghrxjxEyU2B/sB4b3mwrjj4jNX1XDr985fePXsi5kwZk
4vhI5AKzIDK8Ao2unHGjxnGvKVKEO4/IZfLZ1kbhDatcQ1BlB9rFSFFK8csMV5OrPdArvtNzCMYN
6n4ysPHoVbqvw7Rd6EH+padMoHwzup/6zkdNzpCdnWO1xiaxouM5uNigM01nwm+zVZuGKti7WWZt
AsvET2ZiqrZd7V5MAIxSv34Kej7Gbu5sxIA6ymqndcVTvu+sVj4m3jgMVzX7uq0sa4/UKW2ysocp
imKYl1kpzdMg9QwOZ8FWndxaHPlaC+u2nOv8ooWtlZbeahj9t0awPgry2X8NA4wlF5IAu0FspE9z
1Epa3ISZTFfKK9+9CPWCSnwHHbdPYNMwrf+7s5VpxtKC3OSO2ywid70MQcfLtngPq/RLGKACwh6u
WCcgKvl7bwyYrINna12FazxMoGqQZ+KIauOrb2XRVtgaq+C28VD+Dc+JxZU+2tdpjreOCMK1b/qs
N5xqa2OMKn2JiAwP1RS1d66PnYHVxHagq4T5pL+Jvvwg+Z1qIZoeSps4CJ19qDu233FhEBQD/6T0
ps9ewCTqCncrWQyQlsjmsc/RyNV5tM4qP1lXwNndgW7Dikd5/O+Ac6yqa2lt3cKOySTKd4EWMJmc
m263su4KFgAAEUK8aqDVO19vD2NUVq+WQhhrMw66ilrzswmHN6lV5XbwTbUpDdFuK8t3l26VXvQB
TWBSsmsx65Rdy+CYG0dPtrpVFOeaYG8SVxEi9iEqm3hM/jMj+ksFLf6trP3qrQ3/cco/v+bndTqP
8hnz/7hJkZz/vEuJK0XWzi2GI54R0KxG/91dCgaRmTs6MHt2vXMD/pwMcZcifbeo3qXNWAlR/J9w
NRlzyf/3dykiIRf9OgBGLmh+7t9PhqgMp2loSmfbN3HDPHrCnl61iA6nJIgfRVdjvukngKX+0JJK
0dS+d1sUen9firi5dp059IU9rZmnb1rsgwQP6ibaovTA31f1mEJTKeeOfEKHOR89+pSOzE40Wz5W
hmbus9h0V0ZpXNl2IZdxXOPu4xSDgv0k52OtMkgrmQ+6cD7yCLc0N1oQBft2PhCF7FtibDgjG+3e
t0W1zucjtPeFv7Ps+KCHyUxqnJJkPMeBTeaNYyYxrv4cQVpdOKfMxY0ctV9itNHU2uPREMMRScDJ
E+53UPovPTMmCOipWHCSe4tMscqINR9TOhmmO1NqZ6l0QDpFch32CKFcpd91Mb4RPr5VIs2RpWBI
5EXvPJQjCZ5+OUVX2pg6vMnTOvfqvUjzB0MHRGShS1NJirU1VUSM+BJmU4tANB/kcYgRf1V6CLDe
PfnQPfTYxOlkU5zELZzBMgMXgFWBS7kz7K0b+ZfaEt57wcAp6eFEhd3Fde2P0C2pH9LukojpRi9U
x8+CDklPxTrpwhenLv2NllR3baeXi6oF7GvGzV7lTv7OvN97c7OiXunshW7SObVV5WRZzzmuJIOm
6BN0+zuoA2JV1Zz42nctn22VkdoU2YTBsj7p+Kb8CIn9TzH/l2KeIvpfN/1XX5/fRf35T04fXvbr
9DHc2SHzB5Gp9xvNNYcBTftfD5G/HT209AbGGodsB/SfM431d0cPjTmDapw3pssg4U/xNsSP7eHv
7TOuCaXVEtTwPE22Yc9H0+9QaUbbNpYsbLF1E56FOECJgXTlYWp6wH/SzlmskKEVOkO/NSIkdzWF
J/AO4ACGHT530oSto2qsAZ1LXk9r2imaPNnH9RtJieGq8phUOr3oT07NpYq+7qPM9OvKhKUqHb60
aHQYZwbtqS7r+zyjJS8a+23yZ225V70kgSdWhUxPVWidFXV3IsKdleoPVoVh0kqGnShoEoCoWlm7
RulA3IQ8F0Jtur5/irGtGdnIZqbb9kVYEeyiIDGy52mDGmAVZwQUtySnlnCTq6AxL5oJ4V8hQo0y
i4iK0RZ3Sid4TIa4HQo2S9Qj8XzPh4sQCeJSxuEd+wZ1tuZ11DAvprp5RTXOy6qgYm3lzwssNa+y
hCbKKzGvt9iffcY29iFN0SJ12YitQQRs8tgrLyiIHgIrIkEiQQxAM0FKFxDRSPeSK5NsRZnkCNwd
FFVuMl7ElIJprcqFWyDkyB19FzE5KEtt4zckJ/eMxkXU3baGtrN97R6BJgNfwdnJ/3sCRIcBppQP
qrFelM6WcNJwIPgW8WkebUsTX2eNF93JWNwwZOwWkdHAUYg5uFXcPg8JOkJitdHq2WxJa22fGvLF
TQprmSuUjZ6N+dJK61eSigPY2/FnbJofLWOhvWG4Z5oGmLksRRa91T6MWm0uIQYXqBStRZpYzxFL
T1RplLtNCXVKE0ULcL2vjnSd8BYMyJxZUAArt6yX0h8iaFFJdzGK5KEMsjtpwl5LIjqg0DCbXTD0
D5MDzMi2LZbatYERXvb+w5hxM9gyGSEcwaispug1HnFqcrAKb1qWAOctQFSy12iKZh1l3BP3J8d8
JZOGHz9qKL015yW0puAk+r481E6Aa2AU2kMYMcpiX3pWboo9RUH6Qk4U6nDQq1KhIwlqrP286GDm
9krVYGhG8J98GRU+yP6t1wpuVptAPW8gqY5CddF2hr6o7fg1yrObKW8eIxmCD4gVcqcSGxX5IIMP
qGXKFskw7Uub71dmIVUa2OQuWw+9dDF+Gg3betvlOzwALvF6HWR4YF6T6BuSHjlP+dPbiEvYCX1S
O4Zrp0YyHJmD2CASGq9qHS658H2iPViCFrmoj44osb4M5nPrJvc5/9bCZmJ9VZuQBeSIL8IZXtJE
EmsXQxKOIA1mtZmtB8/toAVTcw8helTCzbF1qWbaOHX/bQ2uuI595KBTUx8QxfBd7axbHjmkbGV+
XTZF9pAZUX2s3eREosI+LrGGWDaIBBk0lzIsu/XgjjfB6L35bXhbV2DUc4TgfPTOtT6hbhgDfakJ
bnCqm4tfBKdEmS81u5llb/sBSST1dLAbYTC9KO7+c1/+5b7ktvo392WKOeOf3Ja86K+3JTW5y11J
uLWBLGcuyn+V68Zv/IVgkaq7lEpcjr/KdWQ3aHEAjzKVEkyuucl+luvseLniDG44mok5+uPPlOvC
mhU3f7wz59E4ud0OwyPoV/No7Pd3ptV1auBh2Q6xZ67JsL6xtYKwoQmyU5neozg4EoaMZNcDoxYy
pNHn/PnAT6OVKiYIUJMYr7I+Drdu76vdaAL9YzE58V0mcEh7Um73ZmXNTV2LaFWP2InSpHmDwjtg
MYc8g+B1qUdoaIK+IdFPKXg7QX/tFcgWbJMb2TKzp9irPsMyjJaKERLaM6R4nobRNU8ie+105cB+
N2EqEPg1T2j8PPGWLuIAN785+dEW8fuh8qeTQzxxXllIbmqpbowmeDcH7NmVg041yvNLYxvVOc44
FL3O3usm4mtZtZg+en/mk+TDwaiz8DXTnpoRsGmAkaUtnyr2HCRQChTHw4BOcOwiNsygl4Ej9yBC
1IfWzY97PJ9PsuhYeXmcTGI7OmgZPSwcLeORaCxWsMIYq7NP79lUl8lZmP/L3nksyW2l3fZVOu74
hwL+AIM7yUyk91l+gsiqYsF7j6e/C1TzSpT0K0JzRahFNsVyac75zN5ro+DUVA5FV+kPWmLh8i0X
Xmfe/Gyau0WaLC9bZpT+PEga8aa2ybBLbPSUllftFC891oq2tX19YQvlXeHQ1GOSaeMUSD0tVkdc
S2VUTopkxWqSudG9SFm2GNQ2ZClrofkE1USmhF8hcwmhpWL8y3r8kQWhgOGlldsXNgYLuzSviopS
KbaNzklirVyqcUP2Sg3uKlHKNX5VANKm92Y3ZJmmKtOZrJHVnRrG23Tg5kOLSI5r0EMp64phJakw
dbqQ4QznO/F2aN+7KL6NcREvGqUzlmHPCiYaSETCd+hfqhADHpHre5HyEyGoOcclPlPVTO4SDAAE
xHRadwurx06rYulxZDpn5DUGZSNgoOuDK6PqkgzHmkAIvV+/WklboU1AJZWrz6Fib2Uz3wg9PiVF
B1/S8nedjifYpUoMPEayfpRr8zbSd9Rl5yRVbkYtrQI7YppWuAPKdIL5DBXGbYLeuyTF1Bo/Qx62
tA+WqqGuZZ281zK/UZfMPa197C3N8dm+mANDFwJWuJEeQgwjIsw3Eck6RmRcdLt3ijavgbohvSJf
4MkeymBWFF3rjL28sSqBPDgSn3IQLTUze4xzVjkozGo52I3lHtcSFa1Y8KZB62AuClKq2v4jJaFK
LYtlJdlvXWUcCr49v9a4b70eJv0Y8HTp46noeG95xlNlA/eRx2Vm2FtaZR6TGjAOrFQGqKvM9u8N
uimU9lh3Cq3dxFJZikXCt+D8ewH9egFxYP/NBZTV3+qsKeu/uIT4wN9aNjSN6HS4fvBsfr9p/qsm
mmZGAs2LIVTBoQjC4PeXkAU4xyQlECgBl9dPjRsrGxx9bGX470ja/8kl9Oc1LfsXnU+lIQw1FY2A
qp8vIZUDFs2UYqwHD4dTltsyEvGR4zsZ9HynSLZ3FK37OojWoN2fSlWCLJyIg1qaytgBLxTc5A7G
X3WRIijKCRSOwmIwIlwgwxnHSDfVxrZiuY+uCvXdLOkWpEBJ553eP9YCT7IVwiwco3ZciNF4ErJ5
rqQufgjVRCdKzXqNp/q81mSKUFWmo0FpsnOnOr6cKvrKbUGuTVV+PogXjbKfOUi2iFts3MLvHsup
N1A15JjYNy/IsYetVAvmwtjEEvY8tVq/WVOPkUzdRq+xTUKL8V673o4T5pZk4OYzT6Dl69uXtsRc
H079S08tOGc5Xyvbqk6MdS+132yk5uCGywGLlylXJCSoNCdVp9h7Tji8byYWGZCTSbCwzADQXdXL
6zLLw+JiIwpx3FDIh5hx+sb36k+v9YGeJb79JqVwfnXbb5GcGtl73sfdwW9oQ+oiHuaGVEF8CEr3
oA1auRFYvqiuRYg7qFPU9zxWrGXW1gACzE7bZPl0QPQqmV1RY8H/kQv3pNkILaW8vbVZCgJZz/tt
q1iv6HKKRy1nr5JOJgk3jGGvCXACGBa1faCGOfFUXZsE27oZ+7d/D5ZfDxYqvb85WMqgqrP4L44V
PuxHbav+osjYhGWWu8YfjhX1l0nBoSEqn4zE3/WLP9a6GJWxAlucLLYKV39aBv9W2/I3DVSKCBtk
AC3/6Fixv6s7fqpt0SXqCuR8pEuoK+0/rHXLPh6EMHpv447d2SLluj+28lNXP1bpExNHVRzdQjDv
RJAQAKjLnkmtgFj15n4rSOrK7vZHVAw4ZZ3eCy/9qKYINbD8IP3DcNskQEwbdjRgsBOKH9+Ye1U8
77F+YdPCREHmtnvjoDBKEtK+KnUbwz2G5orSW+8W6Qa/STaeFAOLauJkkXSs8s88JD+Zv+BebKxX
ZHKk7t0jCcd0x70ZZcfGcOFPPI07/5Z1JHJk680oCOX+xvepsSFsl2gJh2OvAJsvZicTFuwT4u7h
kFYL2twnH2PXQtnTGt4xg9bxEv8L6PniyXipjsU2vkXbTWTOwP5fWA+BOp1oGWri1CA3qS24uqM1
e9AptlSZBRehUDaspp/L12vHJ43TcoKtq2NO4Y8yOK35RiYyvrXRJS6D8Shln+G9/pKGedascFGR
RvPUfgFe7NZJtAulebjIANaz+n8IA3Mbad9afuk3wDXM6VHjhMrWwdZzxi8QJRa+RnJ0Di3O3Aja
J5393Iy2EWlGfnnRlVUuzmJRPOFo42n4sMpZ9eRdx6V7ye4gE7ovRCr4xUugWBj0VqyEnX5ZOd5d
he8Hq9B9aY19TGJpmxxEuywRf8IEkXiyQTeupeO4szbjGiwoVeToQ9rBMRq0r/w11VqZ5ZpSJwOG
gYVpnQ3bbFiRPxPpDqCHCP5JvEzxPLs7ILHmwju0KMUnePa8y5do2mFc9XMl20zUXr4m65OX8rbE
Q8x6t3FaVsd4hIlSZzyjLs0BhfupuQsKTuVQpaeSiEQYmQvj0ixe53tUQeOGyrVkH2NT28/ttXmm
dLTOJWa1G7XhLeWpx2HUBfPgkc0Fs4WZUwDZz8U2RTa/UK5q4djDStfv7of7UWxgZmC4fzWUW7Yu
hn33XLkYw6gw322+cfUl3XYQQ6Erim07rFz9GqWHVnsbp8TwINgpD/2m8O4lkMhXuLRpyuz/NOhX
yk2l34PSLVeeu8qPagMJ5Zqnn1F3SzBSCqA5ZI/72TY5WJsiRMM0YwutE5BabOLmQKSB73TPoloJ
d9mG7wIYD7tet9prDxWQ9GLjYc7COlF6i4KsvWLXpsvkGTXczII7wF4W+DK37DMxrGm7tyFoYGRE
zRkz8ETbwRv8xRJLP3TEp54tsN/fYmPhbweDqDziFpe0iHPCuHMycg8+IQ4E1aqz1tyhisDWRqSf
p+1Vgn+2LRnfzpRST6b18ihW1sQZCbNv3cJeedjNruaM3EWXvxWeLdAnK4shVCo9g3mDUmse8v7B
DE80hxmPsLW/22fCfmNppQf2vEWwJry1ftAFT+iyrt4oGDzvnnmDk1XOSKp3tZUIWxdsZdwHyXcX
ORrLHBeybFYbOasPUb7oxgUma9qOBbgpA6SqureNlylKS3D0ELvgVeuh4pImu49+a1s6zUJ9sS/8
nP7xdWiwRs8g4xHglYGiDce5h3JjkQMf2DGD4x+tmjEMZE7G77Hg6KZDAFfmn3MRU1k8yZ/Na5HO
dbGRkxD406ui4df08K8nHKa08/PYOxDEm4abEaXJLBaLaNNvxxKYfzwv6Sn1pUSGQ8fsuZya72rv
sw7rS06vuEKMsHTN9xBoQuVu4+EN7lY9buyDjnp9Y0furFCBSTDa5M2YZs/gusnW4HXWEUqUzXVJ
nfHiDJ95PXfpo2RcJLS1FT3eMQ63ql2epPQDPtfQ7lC83xiNIx45EeeEAF1j0sEXd7e5uh10Rrsq
y37doTM0ymVKT2bPWiLbyiVkZqC6s/AJtutBPzUv1aLfWjcN3q44aKtiEe35V7XcG4cP5dLPYWc3
gI3zWwUhEKxtee+d+Mo0c4tPEOYTRvqFTZ4yCS489BMk6JUHjXOq075V1YufLAIyuKI3T9r2QC7I
dhEtSGtCnXRAHcs0WlfI07Fjmy/6B7AhdDMjfkV+4c/tcjkUF5A5U5V+Mo45QS3yChqBS8Hdwg7D
/RhLi/ymZq/9l1w5fAxG75lPtkMApSZVVl3rL4jCNOsVmEYcSpq+DMUifWKp4D2QOimGk3/nG6mz
z9FemPsRceCUTpatcBsw6F+Zs2IZOzj2wQfJ7/4FJUpsvkTZQ4KGc+SJh/3g7pEvyzwoUCgPKrMq
9wzVmI++5rj8ASKLq8dN/U1yJOeKV5ZA5f6dr/DsvSEk0k/SgfAayJAqhMgCglI2zzitrRnb7sKf
mc/BR3tpr9q9xsKwHfbh1eb2GWbjV/BgnYC5qc99s4BDwT/qM5yzckxnbbT18Qrw8/Eocg7UT2AV
1PyVjK1QXn+/J61bzAP6ZgFA26mfmrF191bLTxARd+cIQTvuJCFxl3Nrg6OgxJpur7s2+Bh0Qvmy
w4CYkybBmBU8JzyFRfKZE0zhai8JAyMSCeNrrQ0Eg1O+HAwJsWj6wCqGt1spPw3tgogYVTtgaE7E
DFQwE68JFcWfDv17aMwbmSn5QjeAM2FCRrzzDX5Up27gRoonqXtx66eFDmVefiyxigQLGHKczNKq
P+VT9EzdrKUdn8BuUeMcSfPy+xepWvAn6Yf3bD669xFr6XKQHdDfjswv3Gb4xWkd0mbj3vkU3cXU
VhIIqydGV7wDtnwwbnpee5rGxzTgq5Z4AfmNCBZ8l4AhOn7KB36K7sK/DJMY0RnfY2hf+QYtpL7z
3j/zmRP/ZNaf0Fbw6pZUecffVdbnXwvS/6RNcs6CtK7+7//5s2RiqlNZW1oajh5oPH/YW5aDFXme
PXiboiP6zGIPXxy8DoxUV/A+wHe4Kp+YAOIaWxPdSgb6PPRnvPFmmEaMa3tXVfJ7N3m8qvtDA9h4
uKrma0tJK+KPQkAm2f3bE/3aEzGC/7ueqEmrLviI/qIr4gN/DFvYdxuGpbOaweY6MYb//8RfIHzX
sfka0zP9p4k/QadMYMiJgKOBh/enrkjXKXl/BVNOa/d/INCx/mjBRRsEIhPFqGKwxTdsvtDvB/7R
GFuFl4pmnciqh1FLlkV9RlM0qsc8N31qoD4L9YVaA2FYyS3xYJlJn9GWCDKg7zxDGHgzdIkl7QhU
QXfRmtug6u04ntcSBNWMxaXjCcDesvsetTpmKEs6ZMLf2fFw6/0CFWvxAQDjiXycfs47AlW7KoAF
xiro7ZEZJpCFfTxOqcNc7pIkM7zQRuIxJYtWrDGNReTba6+08W9qIMc5LfQWZnfa2CuMr+coa1ce
B0MIe2YWesoLNiEmJbX1jEuEY1/mSIhZlKehfRkMIizzBptxISxQw3K6sq1xX5jNTpcU3mgNWQF9
6m4Im+UK97tzNrgPbVlyVqBoSRX7g1F+tjczma/r1UxKvEuidq9VE5UzyBAfRd0c/ZwaLZZLj5tL
tWtz0+JeLWE+F3K//ve9+f29qf0tKW3WfPj39P4XjLTp434MLJRfAKsqsLv/ay7hoP0xB1V/Qbxi
WtDC2ZnyLv1pGWfgnAQKjtpcNmTBBOTHwEL8Qm4gajo+oaYirPtnrso/69A1E7ws8xRd0QwyjP8w
B/VKsgjtjtBfbWCJVDfxfrAsli/1+Bon9ZefmGtFjyHh2yjKc/3AfcNFjPZ22Rv+VpKKh1FQogSK
xV6uXbVDcVe74KZCI8o7/aD03bW1gksaSe9DX79mSv6Aj+o5sCBgllZwlRSVstgfHTspP5XSVeel
TqE0Vn00E6O+Cwx0oeEAURFLJisX+yxpyrEq7NdOsajGEYJRydgocKN7HXevvu2dNLf6Snq4QBab
nu4IctNBEsgqqiW0VDYKAk0VmdgL3klFSvvbexaa5QA5c0DPOdYIO+rQGaSANEMPHLU+mPbKb9vH
Lm7IdYjotVS5O9dCXbq2SUJBDH2IAmisxc7jbJjVSnrEElJhludzgOvQ53iQlmHVEsYQevSSugjJ
Qh+OKOse4wYNW9q1fN81D5RC5KhNuu8g90+FWhMUwaKOb5ve1pXMzOma8ohdhmQ7QgEEskC2ctEa
3Najr3Y7ayCNtC+Mi2p2u6ag4zZ6OGiBFF7KynxRm2rTmq3qyKnFWFSBxy1OOMs/XKvf4ShEmNRg
MSgNclUsGj0pshfuEDcrORo+ckm+saRZFzUeWCO/jhlEnKLQr3GdfInCWFUyqOpAYv/EjYB5XPFP
UpPwKtE4pH0043pyjRSPqOEEMUZh2fsMEG4YJBGkFdh3asDgoVYlInjc6qXQgw2mLghnbIBQCV27
aKwwj1J3V3G99OyMwjABexLnjxg/F50/rIndfErS+pREpJZlHIQzWMpg86pX01PKec3Fk6r6Nc/Y
OnYiy+m0zL0p+5/1UOazxPR3sU3vEQk8AH1dvwWiAzFmiBM7UeLsAczL/qH35e96nkVU+RS3Fnxb
WWO0M0KZsLE3KkXO1VB3HWTS8sku7a1pjJ9qi3OxgAaVJ+pnamtOoybV3MIpNoj0sxKxt2jTfBVb
4SHXVNKh500Qava1ZrMXOiTQ+zuMqpgRG95rYSN9eSHnuYYBlpB787GOho4My0afl3L10XZiiYwb
Yk2jk0UbS522lLzY5w7V+2Wbmg9R4u5q5Dmm6NnJNuoFPsbRtwZCPRQ9WpgFoZ1N91r4UOxk+9Ym
xVtfWXh4yd0MWtjArbc0A8IvmNbyVk3tM1Kax1zOT7bdbvuAriA37AtgHXYLSGz9CloAeOEHS/bu
BrtDvwIJ5aY3PZI+qhhUrtDPWQJvuHFZjcShytjT31Xg30lIR2rSlFDizL1qGO9xrt4aud1mrbcL
2vgaaiSXNPbjWLerIZGPneJdc9hdTty36ySpaTZQhM6QBGIjKPZjP4azf+/A6Q4U0wruf69Pz2WQ
fnz7D56HOPg5Re277Pz7R/9WpKqqjKMbAybGrD/wBQgq4x5CtgALRptQoj9G99YveG5+P7v/7Sa0
oBJwNU7IAvxck1nrHxSpGDSpQn8a3dvAMFSBH8xCVoxK5ucqNQ7byMwMl5hK812RTpBCzvbEhgu7
1VBlK7vrH3q72xUK2TZNR5Tt1PFzTWQfUWNehog/R6d6agqmebbxzW0svNESuoLYWxW5chntAslk
wBxvWHh+91K42VOiIgToOmPLq/mlUQP2bVJy1i2WAoVGenvsVwxvxmZZZGCqhaAGVKN4a+spvgp3
1TDgzWR7Xzame5aRcM2FuMQ9OZRJ3dJojhHXWrVNRN7SioIVjltxSHpCa3DLl9s2UW5hHXgzhcvW
1+LdoLWIu1C0FxmJrzlRiGz+Zbt6YNM7b9F+VlAIZsIbL7WkOJ4P/kNXMWPBeC/cT3BjzPgYl0yU
FJWC3u/KrzJwwQwq7Amy7k1U4N/qRjyAWGOIEJ1H2z5H4fCMZv7ZovkuCyK4zZySXy2Rt43yGsPJ
Qpj9QfaBGHNfjUN40rJyUXT1XdSfWkOS2RA4gvmuZ37rEjpSWI+VD7dYRbitJvvSq55T4ykbWOYN
OSnewAcGMKg2iZ9y/g0czzwx0MazUhgMWv1w4hrGS24o3EXR0pXKTVDeE0SIPEb49UrhUDXtRMmx
4ls3yUf7SBgliQwIhFgr5vmXDOTAL8DCoIr4GNqHavROpeJttYoVq2u8msN4Eogw0xAWI2pQKCvr
dFRPvadeIQbgbw+Ya2GiYYkwQKXJm/VoZKtcs5ZhGs+VylpkivHl9ZeCECElBhgqsrkJJDobzKPn
DmhK7JiXT/CemNVjabqvcf2gD4PHotmdmREAonxYgwIGvZbPo/KjjFOYRIRs8UQHRGvg0QOxQbCH
PkSnUB5OlmgXo7DPhoTRqc1uQWvcwxa9MPz/wU8/uyyf5aywBD4wYtMqnj3v7A7YHQJSrQjVC5kS
NDLJMMn45Uvsm/ggjn/0vjFxLoAZK33LY092iwuCwbsYof+Uks3kdtE6GiOnSr7Im59ZPpuWQbu2
Ub3JcAkrDbsjxl4RpOo2gGmHNREgraOE2c3s45Vr+DeLzD6FRVmeBOfB6Fi/IQlD9xT18WZsW0cM
ypKKcE+N6KQBzjvFmg+NjlqIjLQ2I5aGoDbIo5ckF04H8zFVwMEB0FMQ2PQZAdLZcE4Q94wGT5CK
+8HYW/lbl5mb2BDM9n2+7XyOTnSLqWRtxNnalY1D1pnHKrXvEWOUpN81SGSnSsfU+5uUeDs4InOj
JxieQVsby8cmjx3PluYyKO24IQQvRkpgD8nSa7KtbEQLtXR3Eek3rpY8aTlgoLik+0UABURfmdeZ
95gNnEdRJ1ZFq10iV7p0I8ipMl1KBtN+BKVNUr4OSfekm6wUbCwy8z6qQ+puCQ/QDKUwkYNBdLE6
JtiyhUHUVhHj1le5tq1Zr570ClrxPOCpE8LHm6aM0boxjPRcBYpLq11QtrUgXi05Uc+clO3ch/g7
uto2nxJT/Hff/fKZTCslY0a/fOwYFyvuqSstniQmysJGBtZsxzHe2AgOsDgujEmiGwB7r4TT1oDx
ePz7wZ231VOuSI6oHkf2Cgb4Jp/ZPwlbokBZFNzTaRUTEATo6o5QxkXQaYfM3nY2qxpWiYn/mmDm
keNsEY2HAZG23UF97QA7pexxsZUmoULLY+/8C/gXiInZPE60VVnhDNLukuXP8oG4RHRNjQROIx94
KNvDkJ7jgVxaDxziUSKdKDQIWfAbQMnTbrZDsJ0yKazvqttc6wmraZtLlcHn0LcPpmo6HUDECgEG
TvgV+fJo2wZHg5DM7UWqNVR4fjqXE85n9xy1C6g5D0WUrw21mgclYJM6YPvyatV3F4php5dwW+1b
JwD2sycIXctJ87UCsDdO2EpG0KbRz7XsjZF6sMHAWSyeYlGwHuz921gjUa7EtlRKR+iQRNsvsx+X
wAh6fh4as1EhVOR/VE/J+ihQlHVTBPbS1O2tVkMgrBHytTGvhczh9X1y8eAPQ4hpS50k6iwvh20A
iNEoaKikcW7BFtCGkNpc/5Z3GlNXimEtGSY5zVwZRm1r+q6/ciODCIg2v/VsQnI5navZFZYj68Sh
O6QW1KzYMntnKCSuwwYqUBMO81IKlx2HcSW0w9gHXxPoO6bkJf4JlGeXg3E1zr7s77A1QOMmtnQA
tz0T3UCInY0Eu3NnudBWNaRmqSBDNSDGqnYvrieY4DQbo5bf7Ujeo7T8JhtEOHvF1p4cIt47ONnY
JF9Bw82RinrdclLocb2OmMISoSC8XeTioqritVDazcjeP+/rrQcQ3PQMtnLNO0r6l9aNd0plwh4m
NSV4GtOVQh9q66yFCtxkNdsFABlsiYdjYTBGLwEJVz5shdplkRYueRKYNQWCc3I8hP1AeGMyzEpl
QA4QA1sku2JkUNdIsTMia7V6ziARzgXJ9OgInoEOsZ00wEiCavHTatlnKBEVl4WylgS3IegWdaro
CyMDpyoR4iGde4m8RexwmJKfMy9d+UV/wRW/HOkrfleS/sWwe1I1/1TZEc8z0Th0FMcGBeg0nvn9
/NE3B9Dkmaaw5j2q4JUHlVxs85QWhBuyq1MITcfobj6PzZMLNiJqGGyjK9aOuoyRMIvnKuoHSVv8
2zL8Ojajcv7fWwbGZhGFBUiyP8+0pzXFj3bB+gURDeyw//YDP1BkBOJNxT6VtGKqaH2YV/1oFcQv
wmaVQfIANEoGaz8NzdDikMM0qXJUdYpt/getAlPrP7+gbOgStjpJGIVq/GFohndQ9KoVyGvGXQtG
QS1vhuIxrQprrtv1x1DjNRWCVA+0gDcdWS2pd8029OVLKbo6WVVxhcI4hM2aQ0C0pfChMqyGGt2s
u13dYNDwDQuFTB7E06KWgyoay90If2SsDKJt+77dqxGjGbmC25W20XMXq+0skuzIQREN8LzOs2DT
lJX7YINRqeT+uQ2Mix2F7FLtwFhX+OdgAXfBQlVZNsapLrF7L9RjwsJgHotUPNJPEGJsDsh67JjF
q9k1NPsyaPCI4nvRyBmjjEA5SUpqOVojTO4u3QlDC59YOg3apDSc6c1YL5JMHhw9s0kfLo14bjXj
l1YFrPjV9GMojAe3V9nqj2O7Ec0YnsbcfwsscLPpd1K0D31y7D+y2lOOCnQAGqrCxvwDv1FthujJ
GgZkCwbHVSPGbCXhXykC/U1PRbApjJKlrjDWUqkBZ7Fl0DXgo2dh2lyHMMdgV/WfA7xkdZd5XV04
fYZJbhTa3gsgkBvFWO+8kU2qF4fmnO6JkR41GTKUcVPr3hFiAiQ5jzETri5S/oymnKvehKxSHN3v
04XvF7fRNJ9bqz2pg/2Mv9hYegoEeplk7Tl0g3lQID1VRx7czJfeDSG9Z0N1kzUNJHucPqNmo21E
G6SNVNG5BeuxpZPrgnFbq9Zn3GDhHyrpm5op87JKWD8o3athMMdNBEz84BKDrjLS8A3Hxbcy9mWk
2r7KJiKnaLbZiurSSujdzZeJG+414/DvKffrKYds+e9OuW/p/T9PKBrvf3HM8aE/jjn7F42ZA8Lm
X103WOF/7AcE/wl/q2GoiKhxy0+H4++Ouun0k3nvY29FY/3bVGTCWZG8gsLa0JnUo3X8B0cdy8A/
HHWoGXH8kBfKzGYyzv7hqMMjWVZjmhtsAcSqBI9Cn3aDgvTmu6eqTGYy9X6fvVXeIbeeGuksm2iV
GiS1jO5GfHOEheXPef44EqzVKPjKEUm039rxJTN2mHdaazn4aCSsWl6iwMs/yW5g94YmWWHSgCDQ
W/rZvKieS4LaxZ7FXYciMD5aU1FCYC9Uf8IhZvgTSFBMZlOyJa380v3K/VUeL4V912L0jewseGfY
Hy6BLyEfw+H5aZM8ln+Rl0FcSnvF7PY6En8aZctwwB+PbijKHQPBEImezw0kSIP0CsIuN4QP2NCc
2ITTGax7G+djtqbwJmuJn5egSuIZ7XoFENGAhWq/eeIYjki2SYj2l4D9s3AePYUoeWjbSxqEhMrq
KbsHV729eAkbdvgq7geTaChcRnRlUmSiUiwNmrKjmGI/pWHN6gGVS7xoTyxPHIHHfRJV191R0xmN
6NXVMuYGOJ5HtV9JXbM08vOIe4WD/UWXtimp1hLtSrWvfGboNmnd7WcLgB5z7EsvZm24MaDBVi99
Fyxthkpq5bScbIXw553JwEruV9mZzaiezwisZr47LNAF0H/xP1nadM1h1A+gJStSjcOZfNYfgAXU
3ErbCqbIglcSZlwMOis0U/LJr/boEAigVi4Ii16Gz3rmck/FXzS+7Ao0Iqp0E6jWmf+jNjxD7Cjm
7Va8ZfaMp+iQfWSv4dpa4sKctfeS53llr5p9wYuH3FdEcIwmsMCyjiCz2X7oi3MXXgMLsvBRFEd7
WwnySyVH7T6M/rHboN3dWw/tHdw6UtnXiBdmtqKrKlc+vqzYYW+cXhDdfdPDJS7igkUCNTlZ1Rho
FIzGk0FnFrP2cVH7z06TCnNm30gJsdyZ8iJveYKcelmsLcfQj/ard/NOFdE1LFvCQ/Fuy7ANyLF5
7eRViuzrHH/zt2SfrcOtzEotBmcx0w7Bpi+IHOexe6br8Nq1gTlq0mbwmiEowr/byGr2BupVYnoM
VFij5PQiovmWFkr72CL/MelSkjcrf1Wri9Zdg2ZnrW282WuRXYt3bzE6yWuRHIY1miENW+maOZeI
dla9cY27CG5VdOVxIyIucu/Gl3wK9nwhkEHLTmd8pJLwglKUt7A1V9nvIwFb2r61yB+DRf7NVoh7
xMWj3cl8JdFaYV2VSgR6PIl0WOpoRi22QREZZV5d/2vb+T5rN7W/RbzMQQC/f4v/Ql4/fdyP24jq
GmCagoD91xqa2+BH4Q0BBqQ+yARjcof+wbUDMHiCMTKOB804Ydh+t61WVai90Nwnp+c/wy2AdvjT
bURTgE1VNb7fl2Kyln7cr/QTiJyU/4krIcFeaeQ1LhjP/Cz6VnyWmeJ9JQyhijzU5kncmStDsR6M
Qh9foB1p6wG5mNs2xwLEQRr5jOmAAjhK1jDFgDi2SDzylINpDw1PYiKtSnfYsCba/cl3GsppQneI
QjFVIm3u5j4S+ajdeDUbzgxQvEt4nuel98Li6MxDidnsOHzFZQ0tyoicAboVI3PPI4qYuBG7xT2U
KDGrSiO2HkRafBnMjdZmL55VMO+YMMlVYvLIyLJ0zWtfGQiaU3+tQC2fDWZ6JpDsDevvIbH7dT42
YjlknnZlLX8OBfNH05ScxHBhrlYcEWhOKhWybWbZhXmw0zQC5Vp2GeOpjP4ftKti475RQcjI9ash
hugQ6daZeTwzM6s4WqlInEopBwdqDEzwvgSDrlQ7ABCP0KZGx9RR4kn1EK89m+DN0EDTG2ftUdUQ
+GKKeg3MumlIrmzIJERx5ni9NGxErforEeovSTeoqImFseSpTBYiskFEBfGDWVhoVTxZWQSjeMqU
7izntrp18xLH5qCkZ7eLiXyCT7lWOoJeqh7VscIGGGU2Acg1XMe6VvYx29x5EmbSIR5b5ulxiQ4v
CB+jQv6wwxGlZM/0JwsAls0DF0wOeVjAK8pePWC7OoHlURxg6u9qIvU4WUcTEn1bbP3pyqApKb6a
ym+h5hSoESOen39r5+9LRflvj6pjViK3St7pRv7K6w7h6bcDy/xFEUBAmQf8WgfTqf84sDD9IJGZ
SKwWpuTvBMgf5TOiOA3Uuc1QgGnCHzCPJmA6Ct7/WuT/mbzmTzpLGxwV3xpWdwNEDL/5+cASRsdR
2ifVGghR9KJXpU8AbdlLh7SOKHDBKREXY5cydbLG0caIFUPuSu3db2pFHqGZDk4UG29uNqUhaxpC
9LSrZqJM7FuiV1KySFRRnRJMcJt81NplZqb2xfW9B6VVzWUT41LUbT55pJdHtxVbEVjDLDe86I7u
RdWpt8oBvpW9C/i17Vh/pXc5ycis1a5hpW8UeHBzTS0ruCjc1koNPH0go9NsXNNJYQYmtv5YCfkB
7f9bIEOh1qV1W9QfJkPwciB8OErYEeEgkfdDky4rQnMLac0ebqFkn0YnL9Qk2+dD5LhUaVbdznW5
vikpb8LRvGW8zcCqIwLQ91V47fyP3KVyGchGoIoxY/P/sXdey3Fb2xb9lfsDcCGH1wbQOTfzC4oR
OWd8/R2QrGPZx8dVene57LIlN0U2ib1XmHPMW19bgCnHS4PcrlUJxDJOGoeo2mcrvzCfdCx7edgK
SI34g8E/tpr80abtIZj/5I5CWoReMzKfQfcwYLtq8dRbRCQJenSB8PcsE7XnI11OgHerU7BSGu0l
w0Cgwa0kmOiodynvmdffqj4+G5lOtJTwXPkQAbVQt/VkeBJ7+Rwrk2sm8cZSKZqK7qWNLOT2VnXA
fLrstfBFSYerlhmogKQz6MILcMt3U5dXtUrIvDeuWPOwak32va5tc2V6HjxG8MSZVSuFUVChi9Tg
6VunZB9ZFz1UVv/SJdhRymwn9tDF25rcvvx+nEilrUSETn5kpWslzg+hJRz9UbjG/qRsdA1vjCQx
ws0x4hNmrS5D5NyoGvWvaOiOYDMfm0iBuEBySi6u/T5gAQURJ1NYICeZtTb7dtVaPZuVng1JQMKv
EXTbMMQIhns9HHQVeA+Dh7yJ1r5qfipdSzSxNy9ZvzKWNm1muckUumNkcRG2iKplerwaSYuJewa/
F04xy6hq/qMFvz5CPIM/dChHdSNKsweI5WCk0IUJey/lUzHHq2HiWjICV49hlubmsakM8u/mFVjt
lJq0zELBnpp6LybaY0+CpZ5Y26rPHhKP8ZXU1SKmCP2h8EkTaRE+rZMhOP17zH8bkRiUb/97RLJ+
TcKv1+G/xyPzy/4oSDUGrUh/sGtTc/50vFu/4VqmGtUgDM7U7j9NR/B04z0H1wUMkFroj3p0zqSQ
wAQyz/juEv2V6Qg29r/Wo5S8MzWF8CMs6ZSlfz7eK/zSVjpV0zoFgrMfel+wBOgIhKNgnUxXfVo+
AhE9hVpNBGdwVjz9FCXa3p+Kk2dFmzLu2Ym1b9ronYrE/wil/uAX6qvWV9tm5IeZXED2KSPbVlXq
1nmnfk4FMrY89QN7DKuvUO6mRVS2q6SIHBmZ9aJMxNuUWg9mUC0Fq7uPIoIX5U5imDi0GZS8ZB0S
E5+B74QsSNOvF/cFUkesFOOKE3DTdcPOT9uNYBUroIm4GWa2Spnvo0o9NVnwyfxdXNZ5QYg7RfO6
jvQLpn2YJpo43vsKIaJ6VfhrozFYnDSJdDWEClmW0uAXHXLMYAUIYTmD8lUqWMKKpMDOlJmNeRti
ETw5fBrUBuPeg+mKiS4dllINtTFL9BIcnxW/Iv7eGZ447rjbQ6ILJX2RS/k7wTXRe8mA1DYTxg1C
UmG07ZUn1R+yEy3FfMOmn4Jaq+uytZBEjpa+6/SoXluVwD2jFaYT6iWgQUKWXFGOJL6GOiEmlHdi
YsNvhly6FdRUc/DdzJzZMI05bVjFxZvYi2Oig/N8R4l5KTWVLS7xTgsBjBQDL9WHGVMRydv2Rxzn
AVNk+K1Go7Ol78VPKcl0JmlaSDqntut9n/iOrOVrGFOTFZWfbFW6jV0E1PaQhgJxeBliALWyMLPo
eP0E9gaLXBlmMtO0KUDAb7w8WQui+D5o8FLagvDOsPev1sQAA6DZeEzm6nWcBSYETV3QiKrLvkHI
m8O2tzNhfBuk6ESvguCSQjiaK2ITYMACPuacb0w1jbo2YhYidFp3EVpfVld52Im442MrYJlYE5lU
0IAMoKKCnFHYv4fm97kyE9b/fWjar1WehNnnf5+aCq/7cWqiEdc5k1h1fU/aZhP2oypmPKwyyJUY
137brfFbf1TFgF/AdVBLM1hGDPnHsclqjeAdSm3Edhy5qvErxyaTgb8cm3MLLxocwbJusu6XKOh/
buPNqg5ioUqHtVEU/UJKETnDSp4oTINL1eAkH71nYwqWQRWwpx5wQNbidGz8ejWU2ar3Y4OR5sRk
Vi1YNIVGIb/E4Oc2TfKNrwyeNAnRn0CY/mTPFNq9V568kQNIaDDJDmKP17iKSltOpIfQ1xAJs8Jx
srS4+QpMZoEOLwpOqJDcMAsof7NLJg93UjPrLcRwCy50r5rxcmReyLb/judt29TjnWRmy44kN6YA
cJMz3XhlI6mv4AEceIgw1YrNshhqYaVFqUqNNTwIvtEgmcrOoyS0TtUAfcLz9YJzkLFpoh9Ih7wE
4bDrTU1bArmuCDYQPxQScVlNn9UR9Z0+4jgzp4vUM1MN9fqmtP0plyP6gThatyP0xdHgJIoGiac3
RcyTS6IJJp56W8yjuzgRfJDSzAhYrlHzKxzQ9UcVdsyOSUdLY+g8iZFiRC3aadFMyn08pIrdFgbL
fmuvhXXoINJHhDONsgNSFpJWOBDpa/qPngrYCKs6oCJcMHwfmQJ3SJACyEPQQrSdCTd8kVn+J0D7
tcI3ecFpwvWWr2XBOsQlq1IzdkVtNgu03qMoRsshtbaSZ15KRUpXchyUC7EdRYYgQ3NqJ/kz9+Dp
omxV7LL3001hxESI62W1aweYSCjR8N4p2l79xspMJqjmqC1wKPr5JrX0O7k2jUVqatF29Kzm2FtS
QVPWmrtg0B/HOnxOFBRCRi3EDj8TsxpbXI1ZOzqyICESU72zUUA8ynH72pIqvYgjki4ya7xFmmXP
pqHnZEPrH83g7ye5BTGoIXQ0/CFZChMdn1ha18HEHVkUOro4GZloi2x8lBJy5NPG5LvZWFIgsyvW
NBYXCMVsckBYoKRmRdWt3WE5eFL7ZDeoEZ/PVBx0yTwiK31XFMl3arPYKJX4LPTMb7zxLVZy7hrP
qBYez84iKb0HuQ6edC+OCMwmfCPrxgfiqC9RaJKKxNC7H7RFP9GgNUhOEI9Hi9RSTiGjspUuxeAH
AGhys40fgF0ICOlyfO8p1ANxtFCBxdGOzDnwmUb6HGQt8ICpfEqhs7sJe6CFzKO5k0Z22Sz6EaOI
PkMeWbj2lnYLc0wJTKIASIhHtPT2kIVOWusPoiBk6B1Nyo0hwltgRCdStD5yITrhl9sq+nggmMlb
TqPxGDTNQ9zEG8hUmOMHdebDK/uCh2HlC9NrJ1L0WylpyFLSOYPGcChThPsChKpNMuO9Bh4BvdyD
OKkbWc8wFJA87v57s32/2aiO//Fm42r7u/k0L/v9YgMdxR7UENXvU5tvQvHfLzZTwujI7BnxB0Od
b3vP/1xs8Au5u/BTUfv/DkT8MZ+mH9CI8zBhQVnfWoxfudikbxfXnzTkKrtSVEZ4tmgy+Kh/vthE
oyrMFgXvugzKdYVAhJUq1vUWsYWZtTSbJTJBLngWZTKiVa0nhTwjyZEBcVqQ8+GtNaPbKLQI2Iw/
IpInHV3sgGf07bYajJsUEFU9jd5KiZjgDkH1piLwdqRCNO22sTaxwMNv6J9+D0gmglDRhMVjDpLG
1grsEEER31leLDkztDstwJ5w8BBAbhi+nTYpNA5rO5nZtVLrmxzUN3UgB6ISsrNvjru8lO/HtI5x
fwX1pp+Ga52zjE1880XVlcBGVtAlK9yUAJG5/NLmFhYgCRVdZD8bgw8p9KG1yRxZleAhUbOwyyJm
gcME2ioHJKVw7LlhCjp5oYQG2HFTbcIz7qpZnC0WZ1+EZZcJEEdkI0zFp47IDlZTyEn1LsuMaCGX
JheQ9TGZuoYcr3OQ3nzlnfdUZsV+0rwvnYOlTcIP1RtnPu2YO3WPrrWiKJ5ab1nI0Y62p2TWrZ/7
FvBKGYOSIHg4Oyta4UPUI6DJVNuFpQTZKVCJsXARabbXVppEtgk+M7BMrz4LX7bOnSDM+Iba6sV/
a9/fV1h06v9wQgSvVfJZ/58dNuPf1L+89kf9S5QlhhKGBuJ3bvhPayzjN3n+LaaxGFGIXuRw+VH/
GsSHcXoYbLkwWDK3/bn+pUEk25jDh3HuL+rHvi3E/iJIVEyEu4gREbHhDuWT+Ln+VYMsY4Bn1etW
78FnZK23A/qLATpg0pshME25x/oJCBw/7GgmgSircwBuZN6Cvv70dFItIYCWsX8fYK7sRX/Ta+MS
hSvJu8ZCTmUoMcG71Stfcm3sPTH0FuMgrfRBe0mz4tCM6TGKiycpAzEUJitVqQ6GRECBFAbLRAaM
kM2xh94MTbPWQDNf9NjaW6a0jcv61BnWRlLHXeBLL+VgEHJZqgtJEri9AYoYZCUOA1my+bmI2ssg
PhahfFQU49RPQI5rQyMp3HjyRuWoZ9o2EOJVaSo2lhy+VD831riibazfc4ruypfk1C6BK2WSdgeE
FeonNJGuY5w8L9jh3EXqWtaCfTkL41GPioJ8bmok0jyOM7DdVol67j3M3ahP+666DJ12Mf0USazW
L/PWcOnc76pe2+iJQFOMynmQMlcPJif3zdsUTKdxEt1R/pKSAKdpHVwJ33FiIQ1XLKM2lei5sf+o
igG1seQxvDTWfpttPGXYwWZapeGeHPv1KDdubTVuNY3LwCdjkql/jeasLG8CwjI100CbB/KtBpwa
kVWUtJ9aSxj1TBmVWZZ73UKN8BkQqBa0H02sOIXUMA+qdhyXbN5EoDOniZ1dZ0jYOYYNaW8LCTlL
HUGpwVQrKZkjkOerAVoV+5TAiUOSBI6P9mP25MgT46BksOsMCqJJkEw9vAfELGAqDecirXqylLcJ
PGiJxDiZFQ4XSdlMJAhViW2RES0ziU1xnoZ+w1gom+Fcq6hqsVxgupcyWFfhohpHWymF5QgXxfcC
ajd55RGbJI8Xs4AMOoiultzrQnjX+YoTZNqThRDIb98VFaWxziAWD19Pql6pjbQkoj0m6HBm8QXy
fzI3yYFSl5VMXGr1GtXE42HA0sj4MUuHjC1m6+WW3RLrxZSPJC3UjtZRRH0zCAuNsrgE5cFzVd0n
1uuAFiZm1jzLFQ3CU4XE7pn3TBklKpgXvXuTE9URUGbGpkEicoWW8jZ67w2fVVWi0YFXytBqQ1bO
XiE8inBd229kaIyXMc2QUuBGMFUnG9Itvs9dP06OKbZ8L+rZn9GtglB4Rsy5by3K3RBaeyoAgNd2
nRLfR+AddZq3gQKiV3CwRt0Ny46LJHUn5ppbt03dOoU6da+1Ohz0zLMTrecJqdD21/zMuU1ROW0U
Lf3mTuhAgxXBXcQlHcSmEzfGVQQgPkj4U3PpENU0HNDhhvi9mWsMC3224nZQGWPDcNThHHm3uIpc
HRqt4WPaeRCatwDqTiG+h+Mxkq6hcDP8EWTYZyjCY6OdtpZRflKyp0gTF0SARYhZhkOur3FU2WEh
s12P1jUSn6I6iEpn18ZmDLe6Wq8qWG8RR5lVPoYCUOFDSRhq47/6xCIW/sCYX3fmJq+Q42UjGHy5
xIXr1zETcUKvjfYZqZ2r+OEpQ7iW1gG7cnM5VS2hSxwp5gSCDId35Io+E4EQOcsw6S9ercWr1G9e
IPJtU0njKSQMy6nT4BFnqT0VuJU7heNmMiDnVFiPSmnYyD7bh77xKQqIrNpmAINf/Qj9QNXj/FaG
fnS1aeB91TPiTgpbSQqnKqplJGXey1CRu1pVp0Bsd5S0d4ERgnmztLx86FAYJfWA8b00HpWqfu/T
8ZzRXpkVi5rSn1mjg2sIZCsNDeq0qbP2gmLR3Mf+U5sX3QoHkrgo1UyeafoS8SzN6I51y+nYlPt/
O5nvncw/EnLtuU7Jm+bzb4qUnwi5pJUim1F01fzGs/1Z+YnpVWTjQbiJhjKURfXPRYqsMiVgnyz/
HkP4H60NC29m0XOZIs8qHGwQv6D8lOb54V+KFIaBfBgqFeolRWJS+HORUtZWYtaNP655VdVfIKa3
+p1YhNo5FElIWEVqF7QrL7Xux0RkSN9TkSRWzxZXaA6EG+LLGru5MgjiZm0JAsMN1OObcVBNR6mt
HL67ku3UAVKbKZPrl80clt4TBbse1NBJgvwm6fGFJbO1EScJPdg0lUu2ockyEHVyhRFKttjgIwgq
bsf0H393hF6kQfPWEZSiRFj8gkSzbK2tseX0YbArxrJxJREOHstfnKx53azCIgXxYIqQxkUNwGUf
gXlV0/dW1I9qRaBLawp7hR5g1Sm46wI/bE6CjMUvHvMXX+nzdR6DsuUCb+rA6ed5eyyxsDAyCaQZ
1YVswQHuFPndJAPZyY3YX1fz/D6ZJ/lZ2lQHZZ7uo6dPtt488acgNFi7JCbNlbGT5r2AJmBWSQrl
U+lplKZ5exB4tIBVMR7NebPQdiqKPR2HFlGSPZNUNhCl0RynduB8gIpVI/AFJMmuYpi3FvgouP6J
t14XXOu1pd/GecUx7zr0eesxzfuPad6EBPNOJJ63I+a8J4m6quEQHZ7FBDGnFRSv/kCxYZixSgZz
PKe5zr4mdi5ZKD1FTWrYet986WH70jQgy9J5TUOg+ntITiN7EN73Tq3GXclWp53XO+m86BG5PYl0
ZPljzWugf8+lb+fSrJf7p/7ps24+WQp+Jh//fTTNr/3RP9EkcfwYLAkQ2pnSz2tXotsMk/3Bf5Lg
/uiekKHTyPyYrPAxoHgrsGXE773Wr5xGaNr/+zQyVQMnlwJ0d6ZW/fk0QmHYlyq5kOskomuQ1PI5
qZV1owNiVYumWTdjFlxi7KiO5zOxxnvZYHSYOCJ0SH6518xkDeuR+ev9IGF5Jmy9knD8pSi/hKkA
QOLjEvbM8lRqg+UQyv5RjmhUxzbe4rtcB/l0HqrusRWElxgrTdj5X2oz43JVY3S0SglWY+k9ZUlK
0HsWMMsJTmQ+1JjWQQsiuEP0oI5PJsCXVR1i0Fa7nHx2yXsPaDwKFBVNH7OOlN/CnIF+kRVsF6E2
SZg4Rx16Y1MXJDPAGgGL1+VLCDLVPs5wjjZoZZ2UICUS2S+dhurEJzUmafI7oQwGej3/qlT6TteH
B8Da6K5DhR5Aj5dxFV9Cz0/cjOqmbXyGN+QGfZqFoKCIoCISou59apODaXkbBDZ21dRLaxCdvg7d
cvTOZTVsM5TFU05XYWIvd8dsNG3BUwrXGzr/UClgVlqNd2GIARZm0+B2FDxeZfRz7gb6jiF5orZ6
xBT/2KrDK9ivWzK1J6KXzS3fcIkhtJVQL2pvmu7XDqstF1wR5mcxuu8sFbO6bD3U/Biw6p18m3Ci
RymnTjXIvoy7fBZbYSsNUnWLA2svQAXWUEy5dZm/VlqzNFPptVXKA/qaa9EJ60rB8m7mgZPxda8n
JXtR4+pLMD1zaQpeeGhiRv5db6Ej72I8BZZ3HqLuLZ8dwFZhbCrLvygK6yNq/U7DRSnDKliYSe0Q
J7XFU/vETmPtTSa202KoXEweazXT11EeK2d+1A5eX4a3TB0FPO96tmd8MK0mIq0AdfodS+nhsW06
k6l8dw+eifgEfbZIczs9T2LxnqPg8p2oNTWSrUIDrGvBW65EsF8gtSy8lJCiXpi2XN8+mdToy0U8
rTF4gApLgx9QL5fpRCfXm/idG3AUaNwbxPjrQQHYIxYaGpgEp676kirRS6r76Uorm8e0UBUQqX3h
+gCVIPiUN8VSunXHPbcKpME6JtiUR2lW2Ef3tT+VrCpQSgxpnDtimuqOyjrHScI4vuDhsuyGQht6
aT9uKqbBSDkLpEhYy9kcKZXt0WkIesYkvnyomurCtQwvM5oVvub9oLTM/IXsMirCnaIOVPwJWWSI
SCqGFHq/jPngS7MOaKU1/6ZPXu8ERtQzc6wOoDMC26AYgBAhXD1syjbNQO0Ign/sNOERIwxQ6Swn
sA21Bvbo1oPNVGn9qYMLseCqspxm6rHtGgA3xR6i679X1/erC2nNP1xdyWsV/009Da79p0uLqT+G
UPWbhP1PUYHmb5ImUUZbEOBZHP1cTyMjms1VBNfKcNi+5VT8uMGowlkZKPz/ykxOxE/6C/U0qJu/
3GDU0UQVzlYvZlmElc719k/adTOqKtbvlrruNWXDahqcaQcQ1rtB+mBY1cB8ydQ9ozrKxxfPGoiz
8dTzCBotmLKDFDIZmNJ9IQh7mAEfYgN+Ic2RCLXVveKBTZIT7o3qyehrwnZEHdt+1wQOqBFlWSQN
gWsBfvax7iJQI2q47sf6qHjepvZ1bCP5FKw7FiR8HqLmosvJHD/2PoglPHgaekcysrk5CMHxbD8d
R2+pjBN/nEgIqsYXkzsaU5RcJdUmkBeJqrke7kN6zocWdL2vag+KQVZ5nlMQ09GH1yg9+8F4tvIQ
JpS/8IzuJE1o2mGh6g0uWsNbBWa+ywDUKkPoBCMAHtYZsWRsvDBz8jEDTUcW+KDfqVgipfa1VeVl
W+fXlJt2aPynTPWBIHzWeXwN8aHolr+sgulGF4Oshv3nvem95IqwDtJNVBxDaAV+zuWDnDMk9E9K
BlC3lpNbL3lIWk4luJlm8cb450zAMpCYdpZWmLy4OYmbqWNxgbbe9WL5nJsT+3TwctYpl7I7fVD3
gywtCGFfJtl7MQ4kCQ6LBPl6WIv4ZRk1GTL62dTlOudaDPa5bO3UqtqaJf8t5o4yPpcms7Xsoui1
W2XvM4YuNQxI1gK4hMckY55TxLu6AwDSijt5mvnot8F7zDv5COHFVYhwLjSmw4F6ETNpH2YvtQzp
qzlY1OdNMC57EpwZbKxyXbxmNc7e/lq22s0cP8souAlZe6plQMlEa7PBX1SKRTnl28BQ4Horzaas
xBXOC6cHW9Y3wxakHOgh7WEMVDRJLwKygzqnNlG8Uf0QM7HdB4LXrSyUzk9myHp7YUiRsBKji1VY
T1HIogdXgOt3Bkuqf4/Q70foP6rqWSvmWfia/N/6M/SDpv6bDoDX/9EBzFBKjlNT+mY95TD7Q0FE
yAZhGUyeLIvxwE8KImp+Qn9Q1muyyH5D/PMGBYGBZuItwjEv67/kwEff/5fDFAUREn18SpougnX4
ZhT66TCNvLAt8zjq1hl5GBdFvcqeqx6Cak1ERccm9VVYM5ydlvWruuqW8ovvYEtkBuuo1+Sp5Dld
iKs0dyphAX8/67fjJRwXwV5cQRByywcSd/JX/5rsu6V0Gi/UcONlXAX8buekR6JGs43xlC+aJ6Qm
1AtutdeqjX6Z42jQiuMrtfutIi0qpzFXbbRJ6rVTPjTywlromFgu5iq+KsvoTErE1lxNTpo5SXQN
hFOzp+EPjyqqwtfuHSkijhe7aG3ijV8G2OpL/YV/IYJiExzanW8tM9t0qaH00cEfzwTeJhnaWlvB
Tj0Iy8KZGHMbtnTTfNAqrk5whrXyIMGrUFiWcrRmHmEECzyHJlZOovIWyXAUhIsqribzNAjLQ1Ee
gvw5fPWM1G6VO7PZD4SeaR+a8V4FIG+J3nTDchfCwkLvAueodyENKvQIwabwlmN4ETC3P6g2c1Mw
lJ60rrx6McKRlzeVfA2qrdAfAQEG4mPjbYjhBEIzLGX9FsnvUXrqowPjDh9yl/7QfKTmLi12WuCG
4imH3RHw9q7jZlkPDmLu6oP+aYElcROem6PxZZ7Cc+VKa3JDzRXLpazdzuqnVgTRZvflRyVzrewm
an0ZquPak1YNIPrUjdhlF/K+E5YipuITu/AFeBJfPHjDyyhd1HqPPIe9QCc/NI5G1bp5kkj6sG45
wLTIWunx4zjhvl0Gwiom5Exzmlt343ALd/SFkriY3iqTqI8O1juNzCZZ8A4BO7hh8t155+nRuJYr
ayk8hWuYZi4V9tV7zvQtQhreRjpS/GHP7ZW8qdyejtxJu5fqfbShoq/SIzlPe6hVKbAwmc3hotcX
7TGul5zuGeyywe5xJxfRSSegL110YYBx985Ydidtn14Bzl3A3fBZVrcxcbmBchRTgKCYmd2lW37d
t86iQchHTTiCkHwNxfsY76Hk2UHZOOyYGENvlIfqKO61L+urew2fm1ew/yzHwg/lQSqJsrDJGB3l
xVg5KvTKBH3AgtWmh1mWfCnYXcUifmZrf3cUYJ/tdfyrr+kHRDv4bxH1zdV/Ts+iY6yCddrZyVGx
h9XkGiuYUbZml5t+U2/0U7etHfxgK6aUj9lO3uCMLXbhQf8w76g2xudiJz8TGeN/mhuSvclV8e91
J10JNq3HIrZBWNnv5Axca4cyagEyyWFAiZVZxZts8dvNGnrqOrY/9Q2X1AFBrkMkgfA5Rkec14ij
BoPVm1sabmOAeXZHbDhnSXod4FRd/T0+6CVWNQZbLRskJM8zm8wR2CKVhPGh+l7oqS3uRZDUC1IK
6Pfmd6Nl9fDgPVVXwgte4n4pLmBuWJ/5c4XBfAF/K+JCJ8Fvg5Z6UbyJZ3YoGcef5cx/+zNM32Ed
SCBB5+AibhO7JeBE3kukJ6qu4LmMOBE00LOIre1ZMMvcCuPuVw8OeMNQlTgFsVvUZ5GEHuYevj3l
dnhLDlpES2yXb8mBzfJ93Ni5bPMPh8zhQ8sHPkRHslv2mP1XzSE5WJt+F2yr++Led8adedWeRdY0
ok2uOrmAFJWc31gzlQ8f4liD1mMxCQuR5op/53+8CptqxVjjWGMgDtzpoTuON+uzupQ3/lxy49ft
pnnlcxaB5sIW+yriNW5ons2eh0lyMP0YyYpM4qGyMSbCB5HP+pnSWCLJiGgaisxPDwAtCRp8v6nN
DMrJRQMjJSAv2Sbf2CGU8GV6A3roU9yIi+DEM2UY2yFDmrPInEIhfIFQnYPwqOs381W+b1foOadi
M4dxB181bndGHPykRmdV2jF2YjEbf4ZsZ/niPbbBtnU0lQW5O0hQ/M9hHbHn5tc8RCwoym8x6Q54
pMGVePlFGN7GLtxkhXoczx6jFrxlvSOXjtlNy0LaKMKRoRdry1elDfck1Dlwkng/A3bFs2OcVkBX
FsaLTl6Cq84P+24gCqVagoQbu9aJhy0SIRLAxyf+khf30z1P+NV8RDQTLo1yHxJ7vik+gRGTKZzb
snWHUzwksPU2kV7XJgwFnGJcVelbIcZ3+VCdWsHu3lkYAoRR8Mf7x8GRXd2uV6HrOc0O/DkhpBEP
EV/0Nbyk2+6WruvrCCPBP+qHfC0BOLHRO+r3zXv8oF9aw2lTpyLDgjDqChzBMgWABR0AXcGtepcP
4zV9zB9BP6GOaN/6N26bz+pTcOrH8pEAEPS/SJScpnjNrSUbaJ46HFzvBFde4/h1mu4a6SS5RLMT
mucvI3oGvg1UtMaHP+3GZo0hqTyD65vSbZC7o2qP3qLf6NyJPhLXNwlLMD1MdQyU1bcXq/6+1Vc4
ZaNwrWkEoCxCVujTXsltr1noj23hSKYLMBBcIpwG5ak9BYIIFoInLdnYILHrD86JetqVxej+Wx5/
L49puP9hwpB3uMib/G9w7nOcwo+62PqN4nZeiAGJNb7t2H7UxXOspTjvykRNl1D2zK/6YzYOyAVW
+3/EiT+PyRknASWjWMbN9Iu4Fnmef/xpaQeuBVERKkhsGpDdzb+MycUJs2INlnuNxnlpTSCBfFdQ
UkcPVXxsaw3Hj29225bYn4nyd2NAJqHS0YnGMU6TfzW6QV7oSB3KYqnfhq1PZFtlXNtP72wmrKc5
Dcf+WYzPuvAZl/ee4mAVEuUHBhGwl31qk96/dFmExkbaDIkKgQ/75zIhgocZu2AtQbXqLxyiJcFV
mxYds5RcwmI5KrOTxEKqXthWuWokZCvFiQm/ieYjCYjXcYk4d9XyiHjSNkhIFiTpOPUkYvnLKc85
iwvKrXAd0ewmzexDuosHHWposIw8l+OYarIi+ElvHROYlVmOO28AcfqiGntzY2kUVdpqVm+AAlhR
m5XPxeCw+xMIZOad5OJmx1lB8iAlCuW7Ii98LVyIgRMMzmSBdCkvhEABTcxq+nL9LRe2Xr2RElfo
D7GzjhnnZJmIgsSAk2czLDHjA1icLlIgvNrmGyxDM9mH9UEtTzA/xZdJxWwwl0nGioFIWK9LZDXG
xaxdwINC47sKXJHGzTf1yOjcDQjPZpGaLNUBrs4NMn0MFnt0PVz/zuSv4/GjK/Yp9zZzh/gUq+kV
aaOvosfAh1zIz4bgbbvkGLQwCrbFEWs8BaaApYC/W2vTip9efK9QnwzB0jfcnDoqk58t8tkS9Wkg
zeY4uzzRQXj5qWKKzj6UChQCyQcIfNnJz3oGqf2kFHt//CBgcNlbBcFolT3xeUDoTNV1Ex+5OnoM
zpLwET+GDUSDOeZuPaisbzdDvEL2UpBnHC851p/g/BYC4EA1cqxoZSYX5d9JwXed5dxO/++j8BB+
fKCz/Bz+e0Qwv/DHUYj1nnkm3byCguHbyfXjKDT03wwNNt/3X56Xgn8chARtKuAccN4jlDY5I39M
W43feImMn9KCtyfzQX9l2oq8+y8HIcZ7HSU4J6s5Lytltps/T1vVbjA8f8Tc1xAhmcvSqQ6nd1Y+
dmnFJEyrb6XIqUP6mKqztSvj3dS3mRPpHcVEyT6G65VFwioWvYm9V+HDfKrxfeiCv5WV6kuZgpNZ
jXckwZKBV28rffhsJe+pYR0IzhmREhHAz41ef5E2Pn3VKbTThRT1UUV0ruDx8+whYwRaq4sNar9h
vB/5XZbr9FDgKVMYezXtCxt8emZx3IR6vCvU7nWs0JOzmNSAHmf7qeJI82cveNLBxmaDmXEKtCXu
kc7atb5erxJWFgvf6JhMePKtsMibsnzWdUUS9u44tJFdhnBufbXz6D7U51gS2xWwa29TqQkU7DgK
t1XGoRCI0rTzkwJxgZyO1QkBAfaLDHNK8v/snVdz61gaXf+Ky8/GGDm4bD8QIJglUaTiC0oROR1k
/Hov3O7rDtMz5X501VTf6urbEiWKInC+sPfaNdsklJE4eaQ82BK2IN/EIB5wJOIYrUjTNKv2eUhy
Ji3dOGwGGXKhA13Aw5ZKS1jLuEwlgVZqNOU1c4xTgiVcm6wbCddVwn0p7VTmGOHjOM/HXAXINdX7
olW58VLZtpp6M0pYHy3J79CO61q4l5x9l50RdmAHZ4eIIF2VDc9Ee058vN8hvzNRcyozrnJ8Hrmm
rBXYLCpqiNIpfIV9UTQMhMUV6zG5EZgzwxAbbWnWB0suKBDD9RCwMKvlJ4mzskmddUrHYUAzs3LV
deTgwaosxgvZbRpDjIpZ95qEgsUxkGTu4ilGTxSmiq0SKpZsklmsQtDh/CZWdkXOvPFQ0+pY1Mep
PnAa2S4aIr9WlZ0EB6LBpV6mDA5sexvRGQ+9/RALyGzYgKo0OmGtoT5x5fZtrHRPjphiFxVSsxjS
CprPUuCuWr4sBjgpwtdizqTSk3nRzH43fBCe0QFyEYAVFLVj19v5S9pqptAA0j7ZtI1yE7lJHbo6
h5Yqir1CNImBfRjFoieHwzbttaNdmwxdZF8dv40CfHE3+inksyYAZBgKN8PRpdMTYt/riHntuAp6
a3AD8xwYHMKRdEnH17bE/ap94zL1Qg3XfhvQxqTegmFB9LOq6RLL7jnpaVoQ9KUlCYmkfmSqxjN4
sIyLnAmaOPQ/0VceRa4Qb6EQDOIfU1rMhYCgLrrolONHwozU7EbyFVPnPAoI8IS3aP3gDZIgFUZj
5cm4RundWpJ9DcfWqDM6p/pRu+B2nM+xQdUELDbDXihIgbTk714WlAzm1mHqEavMZhTtvSoTr6G8
qUXuEUy9Frmyn0M29oG1zUhZQbLcngWBuyQlrFs9PQ16ti1ktv25g0MjbniDE8MYSHfNiMkRIzbl
07QxNWzHNfOMtjFfhsl+NAu65qg1TvMgbxU52AvDoETpi/3iBOey1x70bEDZKWfHKAmvGRkp/+ki
fuki/u3R6dLOflVf4p9PTv13JyceXAU0AbIRi47hT3FtlO8aRgPOwcVnwNz959lpI++z2R6ST+Eo
pvx7qoH9D8xGBl+MrwuHACnh39lUasvZ+AcXE8FTlqkwYdc4komu+uPZaZZKJKZeqNtKISuSNDS0
KyPuQJFJDFIiEDZ5lb4ZE6o6Ynao7TU58MtEE94wpsOpC5sTFNhwJQumFEYqb5IGcn9jOx9jW7db
rQ5jpAxm+ZqP1UTbznK/7uc3iA61Z2rDM3IwmWSnllHMYoUsgnZkpyUx4iuGXdnmz3XLcN1sE6JJ
U4bmtTS4GN97ZB0BKZoKHitHFN+Frm4mGCeSpN4jJcDsU7cviSEAvEss/dtZuYkni5TMMByJ8p0U
JBHJndVUt5UoaU8YRZUM0MUAPycS9hdHYbgyAvqYrJDhiQ/wZIC4YKgleR4bV/EU2K3hJmVxHaeZ
PWKlqF4tuoc05cYi2ThJ7bk4GHl+S3/5WZAQBVolJdFJrznGnYTKfQ4ekNDYhJTOd7yqtxrYNzJ5
u12mDnek+DGWkKRs19kZ1FddgliS5GRDo5wca1akJBygfq8qF4h6v+7CjgUwnVAxGCAbHKnyrLL/
lKoc64Oo5w2VzOBrtX7N8TqEZvXmWBBiCALSWNSpwBfb50CWz7IT6rsqlgASqGmx70rE4oqOdcAI
tGiXdsqL1OHNJFQDCb2ZZ6t4GDaxPZKTwEBGZNO4KEFZa9RwGSAQQY2fGGWUGkL3hH1xKOPmGG07
hS1k3OpR+qZL4L+UtOtpfBRihMfm0OhIvTDA7pKIH2huCRKR4DooxZbogO1opulFz5gpmQaFWXcp
m/iplZk1h5L6VJXGJpfFbgyg/OAbXhfDrK4VO+TcNUDAY1U1j8Kc9g5Brz0Ts1KdSGPAYBrou7JO
JFLC0XUmt236w2YGCS1KqasmVCAjAZxstDHqDArOsJqwPS+Z7ZQd9mi4WjtY2U2HEX4zZiASs5Y5
PgkFUZA8jaA8VrLG9JsIqRcsAuhWFesOcziqqvyjKafjnDT7mGBxyagwLhT1Vk5qmP4NZcy8l2b9
vSzoP3Mj/YjN/H0q2RHk5H+DrL61e/U4IUUjlIb5alo1z8qoy1sn1OJNr0yK104ac62e+GDTdNyJ
98/WaFVM8X3AmVfNFZsQxDxSpt9LPe73mPWKxry6m8eHwjRfVLke/9Nw/dJw6f9eMP6vYWfm8sif
HRfYMhKS0IXDs//j8ImYT900SNoiEfCfswThC6sMrdCNa7/EDP7Wc2kwuTmBlOX8QDj+t84Naxku
/f7cYCkrKzwxC7KaTX+3aDh/t5Qd5CQhtZBMa1E2HpEPW6GUe+I+fMwMm5BxRVeUuhtO1EEXRbxW
ZP02o/M0JcOLrpIg359nmelzp95Yo9jGsfUQlKJxDVZohlVgN9Lvi7FiOYK6jixMwAHDLaRrf7Kf
KVHvFCu+G6aEu6C8VvCvwyJ8wtW3yRvqYvzuSTh+NNSiauG4ajPsVYn4AYq9ByefvDGcX7m1rsvQ
2ikhxRbBmRYb4grLTl6Ym1itbrpReQ6wYZCTkTwHqriIIF0bebUmD+0+6zPwpy+jnd9YpWCDrNzZ
mKMKuzsHFfU+npFsMghxMLYYphRuZdYmbwe/h56sGhrk3hZ2uzjmcftQJfM3WLD3mctxnPKHqHI8
TZBV2gltlXe41ou43sicUuC4DoljriOCep05PWpd825F5VMlhe8B8RBmW25K2bpKTvlMyigJy+1b
SG07cWL3qeWHTX4s23hbVD3Q4tpT6Hsd4GSkLa7o/XzF6U5WOg+539SxzbhpiFiKh8xy6vRdWbaK
Q7uTqNPrgujWDohMlmIYAqz7GmIRFKjyA9JDdDogpSZxavq0EXbX/C9znjZVN3ijGHaBORwdab7O
ASi7ynPMAVpN5af6Qq1V8SeBy2ikel2O2sWWpLu8k78na3yadJ5IaI4sokloMqP3nl14YFgHCHtH
OSASUIn9Yqx9ZhEBBQiltjww7uqV+EHr9Edljp6KmG1Xlprnqp69GW6vpSa3mT0/CdRYIo6cDQe9
teakIzLbUbFJjbTahWXvnb6CwpSUZINME/qV4ZhpFUVE1sswQ3qL904N5q3txg0QNmlIH426hlRg
dk/zYo/DXOh2kfgMKrXr3Hyak2vENXHKwVSOa7w82TcbFMIAlI74RFsl3S8uyckrJZKk+wAnuFGP
cchnzpA0EulYafZtAu19DEb2R8Iz9YnXMvISVAhadLDTS5LNN1xBVxNFgzICZG6JjRIAPElCTDqC
xExqvsgjtpQe275Yw/BQGDWLGO2iBsa+dfAkmrI/FsXGomRIGnMrJe/WLNajKWEUuYD/gOsJsTTS
1335IBPjC+3fEK8CveXUdi9N+ajCKcKatTWRXieB2A9c6E0SnIew8dPEurGYZY6B4+pGyvyBbFEd
3+GUenwoxkaOVMxiL5bDi+mSdMft6JRnjf+f/uWX/oWb9r8e/XlETX8VzDX+ooHhgb8eRLb6D7j0
nCnM1xzz90pLPoJ336YDWYT/yP/ZT/zsXyyaFJN/GFv8gDBwOvw8hwA0GIZpo44kMfCHPvNv9C8M
If90DtmYqhAgLd8JWSGn0R/PIexDYTPbQbxb8AoqlBDKIDcmwgkq/bpOwW8JkjdJWg26daqruJa6
Yyr1e1meNm01rO2QNyZG1rYfsQhXDAGGddGWO6bWe4Gpt2JvrKbySSjj1WJHZ6vbekjXISdfkRAQ
xX6d/A2G2P1t3vPwrF6p8ZOqmbyFR0L7mJF3wArJjzZj7STCQwbHLKkfMjTaMRo8dbx3DHaoLA2n
bGKln8S0PEDeDJW2hGVARAJ21qztGoyx85YpyTqOv3pK6qqRD/x6/Y74NouvZgv9Y2wA1WvEXuuy
a2gwfM13B8GfTvxQar2mKW7kAtVNGnsi+JxiLA0KO9TQQGNdJeveEjGCguDVmSQflxgTD2I7yfTs
aiKZOvJOw61uR76KrjRybK9DVlNr59ARu9aSkHMwGmIBAK53h2+B4ee7nEf4bw12rtIGZtm1azAe
kFaSUYCWyXjfpYM7x2+23mwjM7+aznBvxS+xg/uBHk4JX5NcrHMiztAi5uga1Sb2YxuMFCFyodF4
WaHdoxy7ZoRaxHibRIdpw/ExprtqXB3tiuXGzLcMHO7gdxky9HRW9n2kc2d5TOR53aZvFdhyLFlW
qF+S8SNvcQMTU0fsnxtod6VVXjuw/UUGZVIn1jfV/VbT3ZknUE/aVlJfLS31E5s2JTx02bs27TrN
eGlrlTsWtKRa86f+nWJ75YgUHFvlycHkqwA6YCGm+1pq5JcgB/85FjhngZ3QNjVLmOtAqmucOdta
qTcFzxQW242jDJduyX7tZ1ZoY35DY0b815INW6fjrpa6bQB+BCAXm7fh1DgkAmTG3picrRTNT7Es
1lEc0Ijo+Znps5cBNY4fMB37jEU9GYVpYdt3VTzdmhLpBHP7nuuDKyzbC+U7Y1mlzXdlEGxC46LC
iwqbV8e+OIhvizhdl85Hn4d7pfpsO/m5SFRcsqiNNcJfZQ949RdRaziryZcOm3ijTCgaWDsNdsPk
M24+5ZA4h/FZYEA2m8YFyeHVP+x146pqE/x41R6YL8K0atO0GNLkh0kAlg2NVWTJTL1TUk0o/iwj
BXqonwjFw2Zt7zRCn9SC7R/VVFEiCatfyrFwUTQzEG3dqH9oIPeLZbyRJHzWZZKVY8l2MgUNIGG2
V7OHQrSrqHkchouQiZooNQCj0e1MIkTKXSOWvgzx3nPh0+CyQyvt0xgGb7zYKxu5gUPS56S2rs1Q
pUbD1hvJMYR8H1VotdELDloHq6F8jTUsPkg+pm4lVwlXzUDsBrNYfTgqDcHI41s0FH5KAKSEyalR
7dfQhuBS4/dnfK2LeWeClZhDJBjxG94id8TnW0FhCeTvNuQ6gFvdskoccH4PgbgahdLfOk0VYM1g
ftCXsZ/X4jacuvlkiTq5mxjrU/PN5TqdvlNTWzeGeZs70061BfGL0b5Rg12fxLcMlAHUShUGwYe6
lD7qKjg3A2mOXfMUM6mJlw4hTwnTmFZqWKwtxBtZQJRIWu56KbC/jV6LWB53LAANXfIT3TqoyowV
y3ETZSbQApehaiiHvnbWqj7tsdXDXxGkJzJObRTEVMM6ToyDFH5mSKjnJbxvBhnQ65iD6mNpknxT
2XdKq8OYRH0XMaU166NFdWjNbxN6DAju3oic9D+FxY/Cwvi3Bg58dKWI3/65rFge9rO/ZQUom5ZK
R2oavyJdfxMdG0tJAfeJXyqmjN/VFSwbWd6gLDbpgJdkgt/XFfg2cG7AbEEXwUby7/S3mvEXO0W4
ijw9ZqwqOKnl47/rb6cw6kuzqcjoQ0n2hvAgV3dtfYofUzSczyb0g2ORApTwy9nVlTOXC/0B9r1q
bWobthuy6VUde5edRp6KtRsYjs0X06ROf51Yl4XJeRyudb2GKCDVux718IDOa2XWF9BollixXjED
lAaXptoo1lrrznGH7OgQVHesDclb6Yj/cna5SXu7qqbjKPslAXyEvdKSg7aIXTvxxIt0y9aPbxs8
4udiwqMhlMKXq91EKZHjyzOeqSKe1dcedEp/IuywjYy1SsJP7iLVHdU1UZ5RdWun+xHJVYDbhEyS
9jyrXjc+jNJ7cVcTaIio2Qi2LG5WkEsRVLBHQoqbNUSaPUUtrimoHSapVxOOO8DnRbxLheOWbDso
6/cZmukifmeb4VcvmKt19lMYFed1Kr1G6V4CLa6W6lpPfXyJ85ZJMNd+u0GEYoIiLPkP0g7ruXMT
Ab6l+pbolVW0wNnBHhA030vtmakvBV2RshXbFNIBzTxtCctNT6eXdCeSA0w8YyNVW/LUENiVeJRS
AHVokcz7dQgWZbDgrwBbRB5O1mTm1dxWcxShPYlB4QeYXMstLvIpPojsRVphjde7eMdNSmJQ2Ghg
SYiS9ZpzX33iomexZB4Mk4SVfelsWnknsj3SE2Mfd/sQCzx4h1He8s5cI6SZQYp4jM9XMz8UX/ir
4uZusyu+6ERoWiwFg1V5J3e7JSW6OVtQPpii5OoNKtuww1WyyPbW2Vbc05luon4tTjaT9nQbSPss
3SqTGz0uxNt7ioxVumm3NLETUtfkAPdFYWMnkk37GKkbEMBrqqOjPByotYYLk8jCTdK1myWHt8v3
mWQmz1xrn8Xy83uVxOQU2IenoyHuV6M74WfZN4HHMBkMR6e4kM9XGgFFhgNCeVV9ODnHXLeuquhU
1EfWu+OX6Q9XAfAcPj6uw8aTY1g9XpZ5grzTcW1mtd+X7cY2+clpnpFPEqC7sZnTr82H4iM2fEJl
OIlzZp+ltmM0YaVeF27Gr5DIaQj7247ff6q4zbsU3Le8H8d7cPDpO7sIm2J8p9RbFRIMVa8Y9ig7
/3NC/HJCsMz6163nuvlLxYnBg36eDwAuuP2SbaZrCztrUdj9dj5gNmdlBu3752j0Z9+J+Q/pHaRV
+YeshCHn/+07wdrC7ob2taADbZlZ69/pOy2+/5/mn5xOy+rsxyFGUM4fzweN0EoL1kS3zYBpUipL
FLdKxBszCQjSnWDZCoXFux5DXKq1/jnKhLnnuWEpbkwyBQzpU88Z2lW6DQxPHuo7a8gqcKit5YkQ
q3GxVF+agbxb6dOPptLCo5qjIscaa61EETypI0eR3nEpx0P5RvEe7iZzCtaDspi2aFBuOhZdMPMR
vE4hTQNTpPepzhw6xBx+qIXgOkeUp6bThy2Eb7e+kPpd20jvuZ2+gvEj1GtZW5hxeyW1extX/Za9
AkEr5b2RRu9zRPC3DdzGycpNrDnPvUGKNeZlcNtAZ2N1OKcmmpG87LNjG03nNC0SUqAFayAtYKeB
Al6E9ttYd15Xjy+BZe8gd9yosnTncM8JsBDmTXlswP67pUkLSN7vVY76xs1HxTU5dMLI3BVFfcB8
C1w99fVeP0wmMHLNTCH643cfpsGTVU7Skl2VXJncaerEzYfuXQki7tztD4v+NgDEFLThRh4wGgiE
i6VyDsaC3IGYntHU9qGwT43VndWIV6Wcj/iuVrFBLkLQ+2CzHtXZeFVz/aseLGbB1ic28XZnavNt
PhtPQUdPLnVnHfm8MaGDlB6AAdQygdeK4k7E0CiS4YXcbazP2XxQ5wYp/IcYMQZodA6wkiSb85jM
ObZtpPIRaq3dhkLj4No3ButR+31ieD4SX1sRyFc7fEKHQc/o6aPGpwCrnZq+EhwZIwkSMpi3iLHl
EKyF3q4mo/bIP0b18YrvHAyYOJhiZjVWrcwRAjMFgDaqRFbErpQW297qF6Wk16vJC/3o2s5L38hN
f+5iFAuslAAjK6O9B6h6nAwWkyyXUmt4krr0raC5UeC/OrX8OrRuZciIPanrOZPiYYRu1R4qJ0Kv
FK7NcH40Unq2GbhvzBFVGpgizfWMzlF1GLSEOZpojmxwaWnN+Z8uyGPMHQQdWThgW5jFSm3CxycN
EwCZPVhbBT1+dZmABKNUEaQPiZhM1KlFIc87hvXsKi3OJtJ4hReyiR3YV0wmAbtg2yik6ikJh1NM
8DHSJ1e2BVd44oXCxHklrSV0mdZY7vRGZbxz1Zhip6H1oITVvm1zN6T5FwmcK9vwMo24N8veYsb1
ZLncCANtT1kCn5soF8byUFbd3Qhroc4zLrDQ76x2n8bTHffDaNWPGRXj6Ham9CxC5jQG17EjGjDW
5LpL8QE3+q1NujmkDoouxvado24lQ8ZZ/wkY0++D5gxIqof2VRkCpQ6DIXypRjIfTTPwrJqXZ0HI
T/m3reH0MCS/r2gSdZT7I1o3+atAvlVC0ibB6STrKbMjasIQMNUgzHUc1v7cJBdWv1unGgiaAcwM
4lBtTR8XH/L36toZ1Xrucc43zRrGgTspKeP3ZKMREJUwIim7rTqyHnE+tGk/S/m7kr9nCzaIgQJD
ORf+h8vmwiNwvdaLnQi5ubVnh0V/qdBl8xawazrtEhYCPZ4pGSjvMZ2UE2N69hV9xTv1AIh4C4Hx
GCnZRh7zg8ZdogQzqCE3apEhMUlYCfNO7qt93/JSIkSGEc4IQprCNQeTsbJy4rzHT9sK/VaPDkM0
sUdmVTwWORM5Fl7kn7iwh777qCn8QZUMl38dLAnG3Ty3xChYwVkdGLANBl7nIF8IBPExjmoCv0wi
2RvSbXlgfG5j6yBPpBWmrBFgQsSAUNuakBM02+z7d2GkH3Uo2kOBj25u9mnaAXpsdlqCWmgm4p1T
c9tLXO2wgzZzUt0qvfZaScFTEhlHg12VwLyrKjHCo+62szo6FLU/tbX5pBG9OfFcO0V5HrXhBapJ
tgrM7jaDjcg9yNcKZNc4w4lP3+ggVxQWB2Nvb+pq6HC5aO92frUatM1DxkQNBZkqsdcavSbOPsnn
TKgLJY5MqzzaKdrDmhSeJAuvwPZcE3dNgNujZtxlEC6DvtE3M6aMVXmThTEO5PDWGfvNbF6moUaV
Nf7HIPHLktqgnvnX9Zn/Rp7I2/gv6KvLY3+WabiAwfqzjCZfi/fQEsf+W5mmUaGxaWZP/IMs9Nt6
gOhBPtVBHvxri/9bmbZkflO/2bJMdgst/t+KtCX2/Z/KNNkgqFBhTWBhI14GBr9v41Olm8zGqLGi
eu2i7pW9vlRW0lv4YN8BUz3hsYSZZbhMTPt4Mxd+uW3ucgdVhbMatTvpGWMVEsD5CMQ+Y7FwyLeK
6kbDqguyu0aANLvn2DDEXsd16pCStFLuCjanR8aN6aEWfMeVWWIl1u6i7gwD2qvpXehP1NQ5WA6f
Wm2M47xTONl2qX7yJPs70u8Kjgkb5a6FdJPA28haAxasH5lUym8lbeRNNMNLgNnlqo9F7Tm+HF20
9tLRhirJSzM9ECqw7iYKjdcqOHVv6A/j/MYE6Nk9j4zouYbgRpL167Za4fbXVnroj7BYuniL0z+o
j+aIi+BkcCjXr80pP3cPgm2m5DJBrc+l6V6VbXyeMavJl2pbBQd8kyrD5YBoQT8m5qBZmRpGKPjq
bIu5XzMhj3mSd8prnL8VB9E9YmFm1dpb1+7zIfmumBxghSOoyhu3G90rd5j61BvnpsSFhZGWI+Iy
xRu1edElBV3lvVWu2Rb31xrJp35Uo+cJVU5rejE0tbcKCoMXw8IMvExcFOOgnXtGKpa7SUiEJAQQ
zVP3EKHJstErSZZbPxsc45t+3+5prFVXDNgQ4+N8Ho3l83kwct0NlhBJftFH35Zv7KA+iPA6lhuy
XeY1ylO7xXIZufJF97CmAw4Ff7eqfF40GRvGmqOcRjN0KVOI8eEW+RSegzsmNy3DZTi6yrrHm4oJ
kefcLL5A/mDZw3xbbfVhb/OTX4vDeI4S1z6q1/mmOFQQY/0eDTG5xKeGcN+V1Xv2kktbEhjrGAHf
mZGJkx/kW5XZrDfX1G1EEzduXzMJdjYUN5nC2xQiJg62MDwE1PsqjnlnEZFjfWsYcYXPibqhrvaK
9Mn6Dp4n5x2tVYfwm1i0x+rGpuQ4sYNvvD58ouxOL90eEX387UAPTX1WHfPoc1gBuLgJNsjyXjX2
Lh56Cbfbph7c8Hrwg0JZ9afqdf4C49q6KJz9YdddWsvNrxMDjXLFembAPufL2Egug+wm+GoQNMXr
SFo1kzcwERC+jgMaMu4I3if8LtJ3EVquBGiVKq0R2FwDggAKb1rqKBZ345r/r4enHO1BcOJcRuZ8
iIlMkmsUbrBMvf5l6Pg9exELAZSBLsSgbfTRetL7dGooNdaV1+jP8MvNQ/AeU1DHx+Ch20eKlxMJ
xRynYYbPdj79LqKHXIAd8Ni9bQydSfcqwp/b2a9W5Rf5Y25s/5vVGK2cOI2yLccNvsgasMbVulE6
n3Tl6slxg2DbT/c4jFOXhk6Bapq/9QmpEDvtPt2Mh/lG3anSjhznqnw2S1fc6Ru02Vzt+1lDguw6
pCkrPk6c7qq5yZaI7enQPG3Nm/EO6EEQb2sGH/Qc0V39FjAFokHlIhbb7Ijt9RORhHv+BlF/JVgN
kx3F4Erjxztgv13LowdHjS8l8bnCAzhF00Bx5Jd3cbuDCHOV/ZsuWFU3yHR24bU+juuj+YwzXLwJ
8sNcx6YU2FXjw9+fsZziD3RI5Xf7P//7x/g/PnDniwWM8WMC8NvfrmXOnz9/yh8e0fzvHx8Ov0rv
rX37w19YCwMrP3dfYrr/arrsl6/+62f+v37wv3z9+CrXqfr6X//17TOHb0OuvIg/2mU28uNju0/i
b38ZsnCa/btDvKu7+K/0yQaP++0AJ7zAQgRs/kB1LB/6eYAzTFmkYgxhAG8Y+h9JSrKyaJMX++ES
18aI/ud+H3Wa7KB2BicIT+lvzuGx8PzzAS5TK7Cq43kwjf+TPnlMpEiqlUCmQ9KeK9ki1za61OZS
oAZknGllA3tS2zpZ/6DbyOIrsL+tah70odpZ0rgeEQKthpgUMVs+9rjelc46ocG/NhO3FnrUsQdI
A6TNswKzRb6sKi32ZNvoYzhilKa7MZ9G+X1KW4ASQSn3zBa4kCJyB6E2MeLGsti0viK0CVEqW3Gj
tl/bEahSamI7VwcbClGGnQKiWZiaMX5eDYamFiefkYkzonWSx9JCwcU6E15fsBGSom0zKaPNi7V6
09s5KfXtuRPVpdK03JWyfNdU6DxbtANl1nzBZSJLB2wavhlRwZnnVj606bHu7JIGxTlLCnIy0WFQ
tJeWWZTGsz47x15QiAvzUs3KuW1SdgzFMa1AEVUVs6zaDF2rCwJ/CIan0SLS10kZBYSIaUmnWKea
8ykxTnBDk2tYY5STlAMCI7W8qIhemSg03PGdOHNt7JGIRIRnREy0FEWc0jY+kcSD96gyHro0etC4
kYs6Qs6FIwoqtU2UPQGjHNmN7usGpYoyEMwZDb0OKS64C5PoLTOlp1Z31jljDHvKHxP6TpPvmVWF
D5KJ4T7CWlfkXbpgmZ9iy4BfQphxz0y/R1UnxcFN3gUhigjpraucPSOtjVJLmyBTvtQouxjOdDOV
uUueGfnMNIuDbe9z3vzM5sNvqJb8RLOFI9RYuABG9JKq6UskcUuMEqyW5czRFyW3khYAE1DRRvTg
Idk/KBut0H1l0E+6EYojTRnokdmpIfHx2jpOn68ntMsIvXcYlTZSoD4FKsMYMWQfYSxuR926LeHK
y6li3I+1tVXBDDbooy341Cv0Itcm0w5oZri5O/WBSON6NctlA746ResxRG+hot22S3trxTT+3bQE
/MSBLwXITAjqrLi26eDYXfMSMEeX2EAE+UBCQdtckrg/iFmc45RlhIlsOR+se2Web/VFH16RbbJq
F814sKjHy0VHngqh7lGUUDIFr0J3wOLKUPvVwXkoRyravB/G3ZyEFXzh6FsxgpicgmWBsQjZ66C9
dnCyvD61+3W2yN3HgiNJmYANTh082UUUP6KObxeZvFaNvddNUnT/98+Qvz4d/nCcbL7Kmzc4Y/8f
HSHcb//NEZKV0+dfnDs86NfzAyc8Q2sNUOsPBtSPjI1fzw8+hGGBEbnOafCnBtD6B9JldFuWYtAC
/pCO/Tw/WPHKdIeYQk1k8H/X3/IjdPn3OmX0zuCucYYqC6jKUv80p+86aJfyTEoPMQ/DptKDat0J
3so55vPcGm/tzAxWSYNPoRuS0JMTbjhgMbF4LFx9qH1BmHBlx4ehNz6kAWVtXW3EPJ6CzoLPOX1q
CuCWjLfnuun7vWJOt1qbbhBf+bXR5RjuUTrURbkp0nIfxNX70DsfYdIgc7SMOzvX31UzubSEqFl2
Lrw0GI5dAXa2smDDyBmaUqM+ysl41xEt5ycE29iB/DpO45bsrbecmDgyQ6e3CnHGqirHL6tcBowO
iwHZYxLjtUnk6/JiAiVEN46kr3YMNkXFYLRPr0UcMevvbh219IYK9YlcYn7PeTXckNZhJHNa6tVt
rHfIV5N4Fh5G9C9b5HhARQNNJRwga/U71Rlh0cdfZYfZrpCcZh2rSb52JjJ4OE+3y8Y7CIwvPV00
wka4E/J4FNz93dzEzzEkz3VZ1P4oEDK1pJDBnBt2harOO1LrJnogwFBGoHDs8f1yZ9ur9SGImkMK
0rU3562cG3dGmZ60eXrNsv5WSq2PJsIFr8vXSZlA/IywtVqrY5qtBe5kpY9qMn8lccfYu9C+A7uD
xo3fNJPPpao2/ObVr6aZfGcaLKyeMFFj/Za4TADEQXtv69HtEJRXzSGMjEiJoxlgFR6K6FpXzqmz
7ENoKPmKtdajRuJn5IBIQkk0x1qO5rDwAyN6UxJgibMKiSWpoJ/0CqIueWaxrRrY/fwBYQ4m39za
o1TaqbKZ+4FSfE2IrN0pD3JfslXh9T2JRtwPWz/l3bQKdEw0hZ0+zmP7wKCP+IACvjZja6Q/Q3yr
GN11yFkYc6Sts0LS13KnPtlB/6JE/XeDKotEvoKTB7JMaaFMMDRzi7M4wYU8IgqnRi/Cgb01gQLY
iUfGeZMBSsx8QDe6M4KCdhXZ9qpNEPAF0kIyUE9q1+A70sJzBmlVcUYIA6a1K+zcPFmVRtaJEHeT
DFN3/D/sncly41iybX/lfcBFGfoDTAkS7CVSlKhmAlOLvu/x9XchMqMyMipvmsUblqVZTSpCjKQk
4vhx973Xjv2DOVo3TB9DR4xRtNQi1E7WlGBZHnqLqk6SlIp8Eol8ve7aIGcNbmCkLqNnJa+e0jmH
qla1MbvlWPLg11Z0Aet/KsFvzcTfioXd6jWLCSP9i2Lwh1ZY2P9CKayb1rdR4J+0wvK/VM2AzknM
AKfwT1phIgwwNJr8NVz6H6OYqAUWX40Qhz+ea8svrGxBvf7USlhzwaEKqKBXLVn5WdJj1fYkcjnR
UamzQjXM6CXz4Ngr8ikqpqvKnN4mWYjnLndEj0vNTm1UnIVhZIygTM9c6wMckxzwiISlz9OtU5Cj
tbAlceptzM1ZyTpEbSAMSFf2BDwCBWqzzgzvQlSVRoknvgSJAYPoJU81nVMjQrpjifZCkMmRf4aD
AQc2nQWr4RQ2UIN5Qy4jrrKU38tktfQkE66Mlj1PatgLtUTa75XaexLydqNe3A6x+pmIwd5G0yTd
RY1ySKcI+XEjTpWMhUtmZNkNPhLL3lKP5Ih8TSMJMKNKvsIQsASRlTCaW4XqoOrJLo+hYCHMXKWx
JrYUclCKSpOu21izFqqexjviRriZdoW56dW2R2eNVVlLFWU5d3TY9SexssPyjZhgtokeeAHTQA+r
31VNJpaSrx+9TkYaW85On4lLYR23q1qaPlpWmMBtS1jaGilDJjuHpJ8or5RUP4yx7ePPbCqicGLP
3lem8iVn9TVg/ZGVwUvbMjFUJTDWpQZgzdKqa1j4e2UwsUHSAbHAei6FXzrJpOB+ICIe4Nn41Dfy
g6+OJ+FZ4G3IlxAaFsA0ER0yzOIhSPT3XAYFpnXGK+JhhF8l4ccTbZGj28MNNWZXWd4n/7K86SPR
IL2kIzVFegqq6a4fAlbSTbQ1uuJdl+d1Wd3fdLj0ozxxNQVfiVaqE+k2+B8MwRivk62HUW5zd+pb
ovja/D1XsM1mZRduGh8HT5jQBtKNuqlS00QyoZI6+HuYWG8jBKkOrvVnUSQnuakfo7R5G0ckCWwW
+UCWuybCoMXzuA1U6zbT7bNmI39us31TsF4twnYzUtom3aJzodgJih7WmzuFIDzqs7QDag8qHAJO
RaFUpOmz7xCgJpRQm1JqU1JjSqvkYa1VKLbhGF67ufoaI36YuR4Pc2WehvG+olRHnf4eU7pF2L+Y
lHJee6racZPM1PYWVVlU7OVSIYhj2KdcewDScTOY6nZC4tttDcJCaWJmgDIM8kXp0VwmOt0vyrIu
BhbIhUOtJaBI3EB0L33QdGjDXE28+Y7i0xLzo2jevcAqaQj5TCPb/UwVgnGNhoCvltlvTirJwKep
6rtPIsyJNJdk6KAMQbzC1fqGYbwPDHUxVmBshxwFSJtOnuMNbeBAVgFDkZjvAg+zXefbqke03Aea
5maBX7iFxh5Aa+ibwh5OiRKynI4njp1/ite34mX+bRjG9+L1/97/Mk1wfvH3cRjulN+54T+WLyA3
gMRJjGIQpUIC+5GD+61fMfHoU8PmKB4ajD9aGSydio1W6bfE0V/bZf2H1cVmJaayaxMyKlckqT9Z
LktRNJofjOVmIKglOQiWQZgFwuEY1vpC3MkKzvqVUj8q5H0ibe+5iUnTFZoIm28od8nt1M54P9X7
6ooLExbFcsdoL8pLZR6V/CUawodpS8qnZr4bIl57SE5Y5jsRRI/G9a6JiwFyA6/pbTCPlQiXRXLU
IlTv7QOHUmqtCdSB1dUy038YG7qghXlF3rL0xhXy/pi1WVm6XrREb5evOUtwna17ZV9PTz24R+sk
SwRpODOIUQL9v+zNQ5F/mO0iq/Zy0CAwYN9ONV4TMT0GW3VYmE66AdfXrCJ/FaMsbHGCLro7zABv
MZua6SJJOxQV3pmxRwOx3KKE3Nr+BuDAxJ3WGPZN8tANp8g8WvnagNLIxO+Kjjey3rr+MQ6PWugm
4bNBgCj6UaGzxbsT/l6WCb+hlO5LOiBpVak3vbHEDOjLu+Ey3fd3071/F4ZO/Db2PPCuuirvig+p
/YTCM6UH+VreYJwhDXXCf6kTw+Yk7RJllas2hwRJ1RVwb6vsyCpOzDVeEwoDxUJPLi3k7HzxRmXQ
H5hPha4eXQswlsz3J75rtllU4OhWAEdmWAYd9xDlazZT8D0b6qG/gdzghMf8Xei3DEEva7Qpjv/0
oAzLqjlEyI8JUMR1mJf7aaOwO6GUr5ovuSR9YY9PCpIJl3q1IahhKX12aBv2EQYHMPGsNQ/9R1Dj
tlyT8WZk2/alfRmgwh9YyGEMBKvJFcMbTrj5mku6UxJ90WtHwIqsRPVnuO+LpL7YgduEt1F8217L
DOM+QmW64HI7hQ+WjGpkYff7kajsYid7VFiguB39z0eGUX0XiS1TN6N5irN1dKEUwT66bdrxXTdw
wRB6q4Vnpkk1ABgspF9+Oawt5atC+FRXm1Jf+dWWUehXa75ZyhW2WwI/TTsHrHAbvsbTmMydIgKo
to29iweXYRN+1CnBCmLdFsnaXD3IjRN/9IaEn9WHC8QnrsDH7yhHYTznJ+krBfjChwaR89U/ERFX
U1g+4Q0ZhavmmKugBQcbr9jiR5hz7NunUrw3Znqbmlu12den1/oUP6eQk1t/r493WY8fs50H0Rul
lhepPN5mxUujSa7UgKVdW+MWJI3XLe2sXOGY6PqjSqA7JDtGeNpat3VSP90MC8mBQL2FPt7khHkR
GVUttHVrsvkN7kg93Izv2vDie0cZe8bIDmxNLO4KMBCDgrfp2QCK4PDHVg0i81nqnIZMPdCu+rZf
9Bv/Nohv1BLD0FrjwEG1vgkeLEzU5m6MHH9CxrsyW0bMjmUvJUb53Zb/eeF9zteEt6kCL+NletY8
UrSgGhEpyseHK1nroutRX9LRQTisAQguIDYvxrV8o5zse1Ewpl5ad2a+G4W/mjIHheBC3uiVQ4S5
Bz+XFeIzX/dBdz8gqLOXQPrg2vJu4toR/M7A+OZL1SAKpoOwQ0AL8hmazqg7Gic7AK5kqQ6C/CHn
fOIzWM7w3PJFeJ9yeDtJQEaNYosXYBTn4GEa4RwzTSXt4dfL+X/nZstkofQ3Y8nq8+OTnVj8n93o
/MLvtRyEAug5Mqft75PEH1ZbSEVwjQLP/Da3pFX8LiG2oSuYMpNCBC1zWWch9r2e2zP1k+KLM+93
TfKv9KMab+1PEmIAooqOr9Y2uDugSf6pniOQGVWrw4bdgSIZ92OU7bSOON2QCFjYW0DLtHAykUgY
WeQMqtosSiE/kdRLbc+pL6ESfw5e6i8VfK8LfagKklKlV4Iidgq5D16gn7OyWKlayW42OBuiR0hQ
ImWwQMgIvykW9AN7PJcdWzN7r5Xha92Mm3hOqUCev2pV/6Wfz7JeFPejHF60ArRPpJjNMquofXrZ
X9S2uwlshv6Yu6tFpwPeUdlVgVkvwtp3fJtOaZIgG0tpz0HL0lqvyq9cprZkE+G3QnTvQa1KMNPK
p6jkiEkk8x03qUGLp0PyjHx9N3ajat438VhMSAyM8ewJ5EhOos6i6KCOPmrmaGAHCEEuIduF0TUE
BqhFsIcLEj1WgdEhgJjifSOBWRMzumwK6GUVCXS3X02sdYAA3I2Ime8rX36ivT1l+bQRZvRZZy2o
3mmlGyMFRkI1kGnGiQ0IdBm2NteGJJaNYozvmfESmtnXxKhXeJp4bIg4XcWQV9eJpnwVFTJHr67x
4Q+1tStikjgMhT1dXT5ghdxOtAt+zgzPBrQ5mISsBrWEyc06mk15HbSyXwz++CbUHlJ8ENtrLUfy
XHjgQmVvqD5M+ls6eBO3heddc1mTDmVt6hc7hqeJdhQ/JNmwUyl3S+IL213YlWW/DXFeDIGqO4Gc
l04Z9JgJOZ1Lf7hWVQQTHwlB2AbrfCoei6x/s6XhRTL4/Qe6fpCm6STrJqDr1iWv9s73JnDpBgRz
5pwwnQOxK23GoPh/alayFk2fFC0GI4HILflUSxpLNJgEGgQWpdzv7n2hHbm5cpBDlZLMjkkBgnpd
s8XCUpQISADogqFmujJi/JkSkIw90tMxrWVabYIhS/N+0mrQ92bpyqq0i+BIRYXC/BeDiKKkn+2k
T4uiakHddKwm4xDItk63mY3cw3RiKxVCds1hciUzP1m6uYKTsU755CQ+YQt6Z7sMuTb/41dCNmpR
mhvdV190PyRqNWqVpY6G2iOSi4JIkjO+6N5V7W5ambm/7hiEr1K9wwxdqpqLWFRwMTM+g4CJix96
90Q4pw+NXBTHPibUe5RGc+X5OSKNPPSPv145/iv3WSb6gP+7cKxfk9e/IJ3OL/pjn2UB3OPjhLqB
ieQPvhP2WQCf0SXSe32Pj/peNHCrMIJjKGNpIE9htv1RNPgrSKeUDdnCr8Ue7FeGmPr81v5cNEAg
MO7HGDNrMmTtp6LhWX4n1XolNi3BhgGkAzdgaysxkmEvjZp72vLY5KiJQBAze1ggNUSgOBuihHBG
7kHHIT2QtBzvEbGzymr0dFln+4n1MRkBq3BcdBzCdn1MDKQRaNfPSbBnjw8P5b1ekB7x0d7d+lAk
yfmunnU9wg68UhrJtYzH7AKEE6bAlG/leNXPcuWb7iMVbjYzGNFBGR+NUm4lrqDBSWe6WKOrL1lY
Weq5isDAiStTPQEWvdM3BJwPaIPSnn0HN1XtuUhe5OLUexfR++9e/qmQfxrIJ5XE+CiwnmA8LnV5
m4Z4SvBxtHdFszK0A1Z+e8Ef2n2/bSJ5LSNs87VdEvXXuii2dbdJ/U3xNkqonsjywyE4QSidrGfO
4qHhGm6VZyXJVhgQlxM276xwA2VtzxfdaTtNFlF1bNabeCUxGpqUj6KZFunAXVXwzrbla8i7Qy1q
LPhZ97D/RXRN1niWBy95Ese8v+RguiUhFkn+3AbhakjAlRJ7dymdaaE9zrpBsbbe2XSn24koCXNp
3JEgwok5z0Vf1IdyBy1ekZmROqCM+C+UxzxewQxw05Vq7ZWaOG4XcIx16L5FVdDMoM7E6x5R+8gJ
FIy2nOEsHtrMIZvCNhDA4fxf8I/wI6hBnUUHmKho9Db1e+I99tWcYgjqbyvBgwvXiXfQijuip4nE
4s/jeqeL9XhL6EXlZNnSAhC9NbsFhsDqbt7EcQPAc2R++M90puSFhN6WrRVRIHy98nDOFnSrHmZP
i/eJnXBj7RnNbfWjcY8Z5N1cVa5ysTca/48JY8t1R10ExPVWNMiOUlwlkku0ncfslmvLOkvOtUqQ
Q/rGthA6bGmt2nqBJESrj8jXdD5vW0HzIq0RV6aQlZYKeY4H2bhLpZ1dFG7q3c4J4WWJjBJj1muK
uVA6hnyIJ6xe/HrHa5KswOZkuwKFyMzn2wLKUU93sv01Qf13ls74FuxmMIAbS04yLOwtS4OD7MYY
Rcz9IVsAXnWt24Q3PsUaqNTabZT2BlOQ0Z3CyN/l3madgCAebmwcnaK566jTUklbBlObkpv6+2ZY
68S7HETtspBApEisjVO3cIc2Jsri4mJra4wJCrEnZC0SnIAIJokuyO3qZmO6pnLjgECPT+q4x45K
NAgJPovwnoyXRb+sD8WCH92WFcFKc+JTeirvScC4ih3L3pvyuTuP4SoLp2XtF7e9SYZHAZGcJSzV
nue59c6gTxyTp3pt3rT7ifEOIqdF432VzU0scyMsnunzJ9I0DGIexrh77LPdKPFWS4016r3CvMGq
jK1sk+Wxx9yjFs8tYT4SHNVFVGn3lfySezAg7tClovyJpTORCi0O5/FaXvLneRPJP5Q0/x/9139j
FQUd93dV9JKyr/+P1uvbi75XUQVbAE5M2yC8fNYA0l99V4UoCPzZ51FDLQNR4Y+jVPGvublC+mFY
LGj1H92bVFFUHH9Ekam/UkW/JSP8SRSCPZNSbirYSxVmuj8VUbX1/QqZr7cJYsN0sylLF70KyFjt
VXWTqZ61mFro9qPH+VTVLcB5tuabdsyZz0NcQ7JUH/Wil1d10591NeqPndzLrp8wkFBNkDXKmGcX
U+Yx1cxTn3OxzIX9MSqs98pCqjcwJGemrxkC5xmscD1aLXuj0vgMTT/EpRdlxOpVvvpkJ0Z0pk0J
9XPRd+UBxml/SvVV3B7DmMoZqAmeuQhCQUXSzajK62DSt7WtIy2hGJcixz2Dkq8p5TfRW9T6nlWO
CG+tVly8xNT4G+sS65RzCxsbTxOcM28CH0DyvOToQy7vRGUiXvdxQQc2uC8AnsGqFnr3BdiZkVSb
VodICzuCfAoarnbCiEhTYYHYgZCqIR14bGv/Iw4kcrkETklfBf5M444SQIXsgrCmcLQ8IL7GUnbD
EIkzKLQi+0i7ClSeQcTwP3uQ3xXBc5T231x/k7x9/5xzwf/j6YWn8e87MNsO2JEsy1le/C7B+v70
8leCUHcIXprKLutPzGJIx+z1TRSCgibIUv/kvVaReZEg+Lsk+Nd4/yqnx5/uwPMiBIMQAxpGNTiw
f3p8e9pYKE9RtUljIkciu2g+O0giAML95CnrA1bjjVRTC/CwGQ9y0IcHcB7BvdT3sARHQ3engXGc
MKQVWhYC3nL2lFPGLLwotKXJ9VXV0hcUjlcyiwfAMBJMcx2AhUW0V+fZZ90bbwy/3XWlfs1TbxkC
Fhtb8+j59xNjRB/ZSpga+5l2PjT9vqfVHE1pTSyJOk5PAwt/tFBltfSi+Ornlz7Vlw1BTmVw7Qxs
OHd5BwiY+6TuvQRkY5u7qNnkoMbjGoyhB8SGR4dNKlhfrHGtUzfyskEEPSjeVoejiANw34aMI7t+
G8nWhhT19eAXGy1I1pqEfdrEJbuUVAXiGVFiZbGJS3YikMK1GRmewA6vZ4i4Ck2cc20TNsZRzJjx
Ad54W5vPaclee4xJW4NIzm/KaWZEuQWrvINZnsEuTxKDyyh8jwGqeQvd3IJyXkM71xiCpzP+XMBB
7wRSa7joBf4kA5xjmDC7h65myN5LyJ1mADMxMcQWAWucNl/asViHFR5UfILjdNYAsnuA2RPGBTpb
8NKYXH7lEA7ZgwFyHwC664DdA/RMDTfmxD6PEkFPSrNNpOcJ20xb4+vAdVSjTNb9a8AMq65eW3j3
ZvBJkDvI9WplGZc6fCCLAChYsIj7OdQcvzEoet96qgDTxzhGC33eILO4B1yvM7WLcZAa2dcwMrsI
X+gZL540OZJ5jkLcYCDwPeRZE6oRQz6kzLZ1QPkNwPxaIqVBHl0M9642fCE4d+PAWNe6crDkdjMF
cGHA748c2AjzF5rkLw2w1B23KgVUf60RvQ66v/CJKLC4sVFxVND+NYh/9MeLvLnt+vcE/L8ZAmJB
OO7z4UyIB9Dw9haDeav75rYecN5HNaN6bPMQBNoZjkSN1IucxX701li5q0pi3cHP8MluG54Sbu9C
j1fJAAuq74dDLppFjUQay79bd2JrT5z+aLKSvAFwFT/5mO4Sy0OCOKxCpPEUN7w8b7n9NkTvqY4c
BDliB11T9t+kFgBZVe4muf+SBtQD9nPXARodI7edUuK7C+xFV0NrtzkzN7gJTpxEDrZEt/XCRa6W
O22iTx3lK6JoSGh0O55x5N1NSGheaF7fjJZlCVLJTVjTGlu2UyfC7eH+K6rH4xIMGzVNdk33Vpb+
rSVP2zwN3qTBnmN1I/vBGNLuxhIDFnBNHXa2XH+UVQwKSJDlaAV4B7Gs74NUEDk4Bp3j6960khr7
yWyqllCMZNpg0KjXBoT/jdnx7SHYJh/JZglJ5nhn+iRBNLhkAwG+tsbpgglZH0njgPg5MuOGuVdx
QGkEfCoxYktsT9JVxCxMS91/+Gd29JuI4G+10OvqdfxLWKb5JzX0fLMle1z8Vh2pTH/ce815bkQd
Ur9fif+YHs0R4TrEf1w1UKxQ1H1fOZgwNkFQkQ/w+8t+5d5LxP1PlZPibLDUYHhk6AauDN76j3bY
agqx0qSquZGy4akDkuYvUluSd4WH8MC1u+i5aQgfz2B3OYbUvUB7XRY5V8KhJ9cQ1dBxqlJpE0rk
pkaoehbVyAxBk6u3uDJeyzK5F114M5gevhtWv16+ler8NBTDeZxb26YM1yDtdfgBqsqAudAYLtdt
55pjtvdDEqRqXXyMI7kz+YAooJKC2xHqVmlHLgTGa2ZX48r2sNe3EjuHuiwwLg4yzvUYaW4Zps+l
nx9yoPbgLvEV9jyhiyCE/xZAtR/sTN/GsX8ccgWgFeefHMJOUD0EATUmfrb/tKtdUHZbWeJfJgi8
3oaJZH+OXNEFo2bVzSVj5pvMU2b+cy0bePExzPf7StdPo6k4BZfsi2f71cqXg9Hp576gN9pz32LS
y0qTYQl9g6eStTt3EmpCKazlKWHFGPpuR16CW4FPXbRKq26s0oDJJRmfmW3i1Ukqe2VnCjGpWUVc
bnfWR3MvTbJjYnWBmICocKFh/Z+WBnRu0lGYS7K6lrTmQU9LifQFP3+zVRCnmDJ0kl7jqRxRHUI+
aE5akajGIkpiFYNyILidNB30hX/Ojt/ODm67f3Pxrj4/s8+/uHTzqj+2lSpwImhzoChwK8xJWr8f
HQDfTZMM7u8h3Ohg/72txG0neAGjau17N/396MC+x/iaHaesfcsv/KWWmffy89ExewRBAXOG6fMh
Nm8zfwDiRez1oG1FGvhbK55XY0x2QDBYPQJWx6r95pLJ3BJYqhVXM2keS+/FsMa9YtR7LLebsXyW
kBEZTctO5S6b7NOApmJGsJqxstN7fUUqPWNASGuFtNS85kBL4WiEXFXZNRDS3szLtTUJV1fslQxh
tjPRJfnQjxoN7UsTsQtCfKR4uzJQiMQQbpRls2Vt17XYsH17V8WEM3jKUc/0ZZjzODUGy7J+G9v6
k2mlO5nVa193W8toHVv9mpNQPIjokfaSIF5V8PJ2Re7GmKX6SVzknmMy6ZeWwPVf5XuVMW4ZdTc1
UcBTg4E+MK9FK7lekWEKSx6TNt+YiJsUBqAAfNH7QX3yX4UWOoFpr6HmrAMvhAHEXDMtltI3I6F5
CsyA/VNOMkO8FkrpxkLacktlY4SYlrZ6nfnyvV1Ge6+NTwmWLnKrVtz3j21TuJPwAidh2i0gCyhT
s0th+KhsGiXM+CjpH7iYM2Fs1kY854N1a61DKyYgxoyyG8jytSpVciKQv3IhW5t5cI70aDVKdBI5
A2cyv20usWLMAHM8jdmrJwN3y/3LyPluBU+dJB1z5UnWnwMjueZtvfFie1Pb2lIiCzqEsVYAmaW9
uwuGeViXiXcJdAHCtzkxZqUnnOD0Ejc5QU99Ut8X8FPCKtsmLevxAvCqNfCmwl1nYXDj15DLCusE
Y1f3bCzSYjdZ+muftsBpq6+oSY6e+Z6J+BSMnhu19bGGUR9n7dLAQqAnxlINXhS7eVOmlybV132V
PUYFFHL4/p4xIhLuH+iZF7oinRnX35g1WPQO6nwmPwxzeKuYiJnpVdauxnLEUC4nEKK4nr4mfvqU
iHFvgZXwSMgdzPwI1WgVKz3eSKUiDjpcKRLCtjq6JdDt1BYkedSNjaIXHXVLSnlBgKw67IXIT5pO
RjWf7iJlJ6PEiATGRnfxvnsTsjDVuvMSCFZ6za+JLWblXyW0PW3NJLrRlQJhrL7tAgWmDFf/AW/U
QtPMrRcRQpyjuJarm9Bn9S7tK+WcpNUtW/k254GJdZgYxH3loXAhweZnoeYrnRF6mTR9tUXozrhM
COwgZWbL56KIrV1d4ypchJqPbAw+7xr5wEFCwWVmCA9pk3yIUYVt7poxvxu1dlMb+irD5mkTr8d2
q+/yZVDS1tjtC6r6MTfJh7NBdbD9X6jtJN/+U5t+q01/6+xYz7WpZtud/FWB+sHcAeoFALyJ5h2w
+2928O8FCrYe11YKDQWC3emPKZDmv0i90mSarW/xV3+e6Rok16Jmlbn6ohT4JWIrk5+fChSoeYDz
KHO4LFtAZH4qUGnTqYGB5n+T5jXXIuJrQwQU48HCAOEBKktlJNihseotgBPGXaGz3AuKi26g/rKf
x5y9u/4xtO+tiXa8u1dakNCINEWMsjMXt2O4M2sNqLe2TQ1/WYpToMACsd2aCNUkcid/5tM1Ll0k
eSg3rf5VW8oaph+36caVMrCbYM74KbBStPf1SO6BnTgTYIk+UV1hBceZBQJ21UwhnlXj0k8CR0rp
X8FX5D3TrWhdc4fu0fLmfei09Sd6fTUhKJ7HMK30TSyFVEjSK6N7jemNgkfeZmSQwmAHMA6UbdhU
6Gk98CGEJHZhC61inaOkIKPR0VWkdaXqr9riJRWjm2B/kBKPGdCn1t7g+ga1fZIKVoniQJlfivEQ
K8WyLHGnSyP7SGjWIa0yvneZiOw0/RrkR9xinMjXBn5bk6HWh2c2Mq9qJWmpZMYhMTYTvvMyQoof
n8cSYV9xZ3tkQVr31RAse3rfns1ZZO9EUmxMSdo0eriLxwm/NT9Hhlb9ZNEey641PKCXYNF3SlPs
9po4jGzZMHsswvLqU9JS0HSBBMYsupPIEuPEo67uZJkUmIw52DCuBEndeR+56iCvU4MtYaYtA0jx
BQguNTypyQAXBn8GtL+Z/oMOEYzq6NQ11NXgg3nosiKMvJz5wHbF4N+4qOZDAP1V8LGZ3dhMVKm+
KoLofNmltdtFzXIMkGNCoCu9TwyN8D2SFYoitzWkpQzo1FcnUhZTF9f0osV1r2UnWgcnhyFIo7YM
WRhboeo2gK/s4JZJ5zKAVWeqMby83Tiey7Fw5FH79s4M80WyAsKfzuSF2hSgkR/xwFo7VS76nF5J
EunAQCqqRzYfD0q0axXfGZqc4MmB9Z3uBmG1lpEZ19617IkyxStY+P1Sr07zfSrBNTO03sFDgTq1
sAnV/D5jnoow9eilIayZLynVVqkUMLRk4j9ke6W5JwlyXfDz6gCMj4G364UJ747Q+pzBiNrw3TPr
JIIEThmDu36jyee2M1fYMpw2fqPNWVZsvnPBHQ9JKMQKCL4y0ofKqkiqLPmkJn65jTD8N8g/S4QQ
iaQ+yyijEEtHElWZZ0AdL6WXf2mxsm6sZpPO1ic5wT5ZD8u2Uu5oYLmJNBR7aVFMBrOv/jo7GTUe
HMueJfW4zrEBA23ot4Wep/hg5M64bwN+eYtJAufvDdYrCMVNWqUb0Afgg6OUDsvaael4VbIKqDGX
BMxkxdmucPsLkicXda08dJah85mrHVWNt1Wl4V5KhlNHhH0ZQMLVJt/phmwXMG/D/kq+7EfnDdy/
cmsNpe1iMqpTPOVciGJvmi1xsVEzOYGu7jTZPPg90jPOCewrWDv9tZHe2yoaXM6CKZMQc5g20zqV
YMlq2lcaEqgUXlQTk7xXDJ/lhB6Ky6kg4y/VQPRk3QuCatTKo9Mqzb41DGg03tXou4+6rkg9iBB6
BQSG6sYxIZgVGjxp2cWKYf15RFhgyRJDrmFSrKNdxFyNmt4Mjhi/fMstRXPhcYA82Vc+ioF46JsT
35lpL2xtzqmozbxdZeCRUPAk5OX0Y/GImWaQV0PW0s7/j5EQ8TZWML0zP3uaP/ISQF+sbI6V8jzp
6BWT2FrrPcCESH71R/tVMu4S+aOQ032d7Qbtw4+8TR2tCzMEUomqrem3qTrP993CWEqFtJrarTbu
434KgR7JHSPPgynxQbQIUqy99t4vMFBE/t3gB5dIwj2mplB6Shqq6sZHnG4H6WoKz7rQIn6tT8Oo
dasRFxnkqFZ35njQnH4FFpHlLxko+Fa5TZJin4dvnnpoQXcrJCnadU3MXLW05/FsDZZLf5T8p64v
D3V6TVCAluo1aU1MAcU5otHPdXx2hn0vkyryz53q251KYPP5v/v9zWuWd3+1ZZtf9r3hh4GAJMzg
6RH0098w9z/cp8AbK8KQvy3SFF71fVaIqBkBGMnacPXMb/Gf/54VgtTXANWTHThfgebd3C/IkzH6
/XyfYsGG12i2NHF14+38ueHvcprwupa7jZ+B5/KrBD9brK7oRmHumtJyGvGqatqysGMgZQCRLMyq
RcNAKmKOhToJie2lasp9ZvRv0mhYcOWCp7aS7iOrWCeJjbm1To6W14Y8vJBrizxYjcTaYl0BSz60
mPO1QD1FRgpxqssFRDT/5Nv129jKV52E46wMdyGruCFpN74ePY5cpPSQPCu+m5vMTm7SbHyzDOp0
J3Z60LlNgpg3K+AE0Cmrlq+vZbW+U+LeQkUjbuS8GhykfLeTBU8mYK2ip8NODTEashL/TJT4QUmK
e0uTbtlXHtNUvHK+E8NVvlfGtG/K+H3wWvkgjO6zTondiXyX5/HRyrNpaWKngKfLuTsARtfk9iZv
+hNw5hs7DU5DPRwIsNnZmnRnR8ZOb+2buozXkRQ/ar51HsXEemi6Ydt+n6r68ySP8GPbgwmyeSUb
UrOQMiN1jAkwqM+NBl1XfKmT5s3r+pq80fZeFaAigOqcYdq0QNP7fm330Uk2tHfR2j3cTa4ifZU/
e9FsYgz119YAw++bbIAsgumcymSFxhEzU9TaleFxN1Y0kgoCoR/TaoLCUxeQxcZd6xvvWis+azgs
K8PoXuIhzxZhNQ8eOt+1Q+u5bJRlbgRntWUHY0gFl2Q5eo4yxZ61dDsrjzJHS01AxNnVVPJtrcYP
eU79mfzwOhrRyKQonLicNve9TKxBXw+v5TSzFHFN4e5OFkPL+0sakrO17iqP4lFAkXB1czz2ubr7
X/bOazlyK9u2v9IfcHEC3rwmgER6pqF/QdDCe4+vPwOq1qlSq68i9K6INtVdIpkkkXsvM+eYpRDf
Zdr8GRv8d0+RPVkmpKKEGKW0wbYGfCAG/SMY4kmuCQcUYoBtvsjwVLjKlCQOSwBjJS/e0azJlX02
saHsgI65U1Y8Rzkl4kQ0tz9ZVC1RAkl/ss512DCN1dXZbWaa9VCESF0lApkDk5h4bNvv0PejmaIw
GtlGc4NBH1Qq6SuJzH1kxZdZEx/93kxBVRF56ENvLQXj0Yc7RAQAv4lUKch2qYZ3o8CtLLdIIP27
hnWFrZNWUFX42EgnJVx06g8T0g2jhK/YkpJCPgH+LAkf2BDwKJHUAJnDz9/xL7zlNb8Gk/Y+AE+B
YdBkVcVattQkXNhyMt7FE3Owy6DXXjmk1ziSvwkUIhyqmL9zacodeQjY3gbingzvkxpGaUnWvdhs
g0JTvxo2I0Ch8lZcd2lIrlZDhHBpxBrQDwwJbEiLcB3p8aEUrHxnTt2hq5vZLsQRAGA1PMk8ozZP
X2dHfrxrEoSQQ6ScuhDzmIqluBsbfpBNfQ57QHuRshOKbK0Fw2Mf98feYNFQm3iRhpw4oAi3f1HM
D3PbH+eFjBQM7Taqq7OlRUxoguwjDPK3ZjL5CWr5XSlHuwwpDt3MrsnEg0C1M5vI8NsM1fvcR++B
hv3LYmmxmWPzSU8BiCWlgKVOZqBSWOYqUFvTFfJgR6MEPlTq960IqsvK+9s8SCdhIro1TQhbbOOd
oaAsDVgze2NGvoYi9YE3FZ/8hL+IWEmORZAELlscasjQ/BhaU6ZAD1RkdmQI91NyAO3BMmSYqD05
h9b/XPQ/LnrEJ39x0X/l+JCKP0/2DT7sl4ue9R2ZBDqeut+IRv832UczgyTGRCS36N7wGP+86Jmp
EMitI5rhKDG1ZZX3+2SfdD0qBi6xfwtt/pavGBvzny96RcENZSC6E0VtEev9OtmPhHAoG7D6bJ4H
jrmaGWLs6TrTjMFr8K/4vbQhuMAepocZE3yDfbDUIpQujYODxjESk3nKKoFX8Jw+qeWJDDq/AIPn
GB/+AM9mkX4TCIv7eGZ8kTkRC7sehK4abHhPI3utMgdnx0oV0fOeybnTY7LF4m0P5H8p/NcyGmVZ
RY/K19DfCCZAzL6yPmSolxgl4vZjwUfMjPmZY28bBQy6qOwL+iecGXctCIplgD8gczWkvZ7dCqQM
GnR3CVnbRBJCYSwI98lFL5thJ8nwBotJ5eAD99h1uJraeGO0M2MQmrQJISF+JHgm8aZi3qzD5ifP
bhpJLNl2Aa5n4tfy5946ydY6qiJb19fMQnSy3fTpFklXADeFuACgGPm86/Fj3lwqYvlE+PB9da/h
RjYMhwIIaQ6FuW45U/KhIcdNuDu6UDm2qorHe/ZSMHkRUV4zbhNACnxR63nQ7vs4Xmu0n2XlGma7
10G6jf10INaahmk+plU0vIV5mQBzhfVucq6FiyC8NB8SlMYK6ZvJ/GymH1RMNMzIIRi1IjyaQu6r
maoC/EaevupZ4kZj6lhadV8aFtm4l5I8Pfm9iB51LvNxgDEqGUQ9IMu/dPUrZ6vdS5hcgXnnk7Qe
o3k1DS8dvZekoT8JjS8md7wm9EDEzAkagFKDlC5jnaTgWuFRZW2xzzNgzH24nZuzRdxuEyN8nyzC
X/R9OD0GcMcTrVomBxtSDe2E6sWPJlynNO2kHoIrWVViYGu6debAXw3M5xWdX2UFk8Jnt2FFhwGg
SJqnxHDkTi4obshvkJino0QWUzj2W6H3N6iXvJS/w8bg1gKJMkIrrePK3yrL4cuKG/l2dt9Hzes4
9E5f55A2Ynfko4EDYqobHiyNLA/O7Ur7iKXay2LRmYlOWqxd1mPqB44xTwTv4GYuccglqiskSErh
wFjt8kx/JTNJfFbynBIaaZbNR1PyLZrL/eAvRo/lxpy5T0Nl2/jfFuWRNnxOVf451OEh7r8GeXLV
Odt2y12jleNeDSkIpy9/yG89nrlefxyLZm2WF30RZKsIkaxNPYmfQybtNW1C4I5jQIIz9ttlNk1b
2Z8vVtdhAQg8MyRIbqqPURuc44mYhepJ6pp1l6ufYZZddCIkDKPcDlXgNf2Itw+LVos6HqTHWMxk
Mw+2AA0qHsH4crMqA8UZYMm+giuFmRf5Fa5w0Q3R5iTyZSQjzkh021Tr61h8oEu4FvUTYe40wfnO
qnhgMB9IpP8E8AVbcSX2dxEIKep2N2c7FnWpJyiPkwqxXz1wqW6nVNlGKta0OHczCp0qO5UUBXHc
uqm4qfuLlbmUrg7y20OJ0mpQe5ecKNY9IAtUG/SkU6TCRjVeSw6vtsi2qfXUxA8Tgyzy3x2j3puM
nlrAoYmsOY0Z4tCEEDmxW8IpkkaXbFQcLIiepUxO2pXnqSGaNIKE1cheMGBb51ZP8EYmi0CXtiyX
3mXiB+TqIssfhdlshS7zVHO486NPvY12iLC3HbNZQZkB3lRuCosmeBoC4jLHbyG6WJK0Vo38mDB2
Uiksc/Nlll9q5gQyJ7C2DI76dl0F4jaZLrX4ljC7Jh3R7tRy05q3WQV1PjeOzojTgq5SCCQNPCyW
VA2RHUmsMmLBQT4GJN4YT0p0STJCCB+76nWVT44wfyyxjEyEmDNJePYFSiMPQCVkhYbkMGMwDr3Z
72plvFOUaK/6+jrKH6JY8aIgdabPjBVuLINPSsyj1sx7LeseCTPwIngYbZ8XmzpuT37ie1X7JMSD
PWRYwBlp50Oy5nk96PAKiBf9kuePYeivjREd9Wxc12VyaQD79Hnt1RbScEa9YZR/+sPk9fFjK6Nz
k7WHjHBZcybUVYOpQzZppDgSssHAUJHYFNvQb7y2fZ2wtzSMYdUUz1WqnysUlrNSn5sWSMNsvQ4M
4X3RsjO8JOSkQJu49dC5qRjPcaHdDGNwW83apFJ9m4N8pwWTJ2sfQ/AQklyVwKuLS8xbjJYnHgkp
b05+k1/7UN5V6fgsBdZmSCVmaQZ4J1lmkpkRleanzOJE64xz0zIetH58T7EelV6kTqJLhBL4ZiV9
DtsU7QwKTASwCOOwyLDYkNXiIe7DgwYdCm36mU3wtsx1eHHJkDpDzF2tTVe1Bv7GZWJ++cbsSSRR
GmbidqxIhwqANsEkYki4TuPzBrDmW1ASTAtIo1bYV6f5RpVeuN9umm89WJHSo95RiJrb1YT0RAnQ
hEIkgXdkaRnBEdzMbTbaRiZse4MjfLCueOeujT5/UtCvKvbPdPDFJSLyK7FSAxSq5sScPIbon+HW
rWWrg5jEcsRKvlWJfDcgA6WWuCikWMt27gQYDLSjW9aSV/iRbvcxWgLfLtOUUsWi1GgF2kQZOVE7
TjuwKIdeN8+opuypNrEBw2owh0dBl9GZilqDjMe4MwfrNLe4P9vm2g1QuPxdBgQfoOCL3hzNVvWC
angZoqvYG2vaFCce3RHrdkBch66RTjrnopNo5msJqwPyEboBd14krG2DjimXmZjoUbGZ4uSiCfO7
0tNjxEF27RKMXWJg7NikMtrunxnkqFMk4s1q91Kub8P4Q/fXI5PdbjInrNloO81zZixEPtJnkFe9
j+kOOrHTJKa0Kmo944077/uEwJXCnZT8NbPajRzrnxIRdiy01kMfbOr5HGVkCpI0LOv9d6XLi8SR
ln64YD9EYrA16tlpMzLlhlc5Zp7td+usBSOLo6IMymtupDyVWNc6vAigKdixM6CYJQjvmj2TzKKw
LOeZWFukCWqCZjCQj9wW9VkrSRupyx1fBfYJHD2QUVigY2OybBcBTRqfNANamLHZhx3FakSFZKXY
Vlpv1bZrV2XVbyrIYSGzYSNJ3FCu7gxAVipPMC0/W3QgaZm2ExJfXDV9vdbN9CiRdUi2ileJL2F8
luON/rSkRMg2YjVJPnXmOhtcTeYds+tTb9ao4sgFeB6SI/DPhXCN7FW+Z33Z5nZTH4r5GPjO1H4N
N0pFvBFGtbXCdEdijg0AbjfCbg757vKh8UQSmwseVjWK74aMgpgKgxCilZED0r+G0kZrdrjVhr0q
eUK8rlAEZI7Imk60iztMfyNMG/Tqq1h5EBj7DE/LdmM98b6rt9xeU7wBaDGqa1QxvJGD6lsSeVFH
9of0vkOwHs9B4EQn9ATGqw8j/8MqN9gWo+oLrXMG9aVzzdjleZnTy0Re9bceHxP0P4GdsQH9JLiL
hwkMh2DPcDJz8nO7Zf8y4Udvv03huZhbpEfUXtiyuVhDvg9EPptZf6rR0wcHk71ryNyuLUDza99B
8xI3nzLiaLnl56BRzfqI/HYTYnopvhrUCKGyLlQqrPTYQdkjlMqnJMCygkeVWpiifLwon1ROwEXg
8GBxG3wu8m06IfnjZDwWuegOJBTU5ZeWf+nBtcNSmvG40Ypw0uTqwOPKAIVJilnpbknaLAs4XnTE
/184VX/iOw8vw0egrIqPLHRVadd+UjcnFyi0PYVrbvUXIQAFFKuUzWqer/7p4Zcenj75r3r4W1fX
0586+N8+6PcOHvcZaTQG4gc8aD+G7j9H9RIKXaS9kqyK8m85hb+P6hFMILddxvUQClQwJD87eHhi
qqrShv5f3/93RvXLZ/oPQwwAZl6HjCqC12Et2r1ftHnS5Pcyk8R60yKCYwFv6pnsGlZGLVco0m0e
fR0hWB+aRG4hGSJlT3GS6T2Le+6PkuV97XZhjcCXLSmGTMPqryMLVjl/DwXtjD55rQmIWX0cmfho
lgOdEkpwkzG/yTgnKom8cfGa1OWahbpn0ICF7XPJFBZU8CFTsZXFHVNjqMSjCT5Lvyfwexu3tG3k
QJG9rhEPV+Vnk3BoGOW2ZH0VkfbZTRchFda5mnlVwCEjsFtreteYCcGoOExqPAD6sjn028WFvZ+7
2wCuoQsx5IwBAdsFlKZmnRv5GK3iLAE5rE6TPfvUuUKgDM6MNN+2AhWGWabo0MHSDNe8rAG6it+j
ahl5NMIdU5gvoekwRUcQKtOqd+Ja8p3KzB50MPFNpG311EB61qRvZsWuu9ZPEqgPOjWt2pc+aNxM
ToqXqVZuUsDxPnUS5x/rY6lVyJYRJYpmCW0yYggiu+e2nThIAgnTeNVyRWky4sLguaRF7Sd9vk0d
O3qyVK0YPEWcurXa2TXzlZIhyJgucDA4a/IYPxVjZQeT/iROIrJt9SbO2n2AarIuiycDn7ZCKlvY
Sq9jxlCe8J9gIkSIrF2LKyzv+l2iM9soI6/V70tCk6qAk1AzXLku1gtTPteI/gjwzqS4j+KngONr
jsJrRP0l1/J2xBM1Dvr9hLcHNCyPguDImDyyWtl0enAnxSZ5mJJrVGB8M/UWGbDi8y7YalGCJ9qf
XiNz5p9KHs1A9GDNAGDLatmeJd5VK5IyVgXcLy3q3RwNQ1UJ64Gt8Dyld1CuWUr5UKd7boz0XgHJ
r3STI3PM+rrl8mdXHb5r8mN98wIpmPFOQdqrZUf9G3TUEwh+xCbEHwSYoEXt3NIwBvTKiSKhTUgc
cwI7E7R2hJ6T6OB1oBP6NFhulE+uZAWnVChdZAKb2RQOsRUibumPMQkTast+wFDW2GZ3VKCrwUo3
KiApgW/Cn7gOM8LP5We4j2shHbeDqa9iU9g38pkt1/Kj2DCIB5Y870eikCiCUfHZPJQ4jLgYxO0M
vq0mpm/OaW0QSJJBSa7OmTZmH3eGk7f5pamET21Q9hZEvS4h9k09pUgUDX+lZw3RygzKZKbk/lxu
E4g/Rg3figjc5VUahWwrergeMwgrZbERxckxhAoRLiFVZcjShiF5AgOwrV3ZeA7aYVdKaD7VVxNo
wtyYG5VsuRhcq9p9+Wq2SYqYrM1pFwNfzzLFkX1W0i3yWiHZFUbNsGja9apihzL0whDeX6srT1FX
2ao+iKr9z+X3Y4DNXvevB9h/vvzg9f8cX1tcfoyuDRN5+sJhZjz878sPIorIOJmAN1HWljT2X/bU
6P40/NU/DC2/sTR/n17r/7MI2ZehN05vZFF/a3otSct0+g9ebtUiRQCNOy+RW9Zcptu/3H1iYxZZ
nxjSRh/04dj2EgcrWlZIubR8rXWTMWqjD+dqKwwsJfBVP2U0YusKdgfT32Or9N1NRrvGvqhVDxkx
L4Qhzk+dHl1lotsYtSwfhoy7KaYHmjeGJwKfG+pztOCfM00/81Z4m3yAuR0EEnJkvOoHNFqrC3ZK
5gKTLjP0MZOc3BkBy+BQqu8JZfGEIj5oMlOBdIG9ygv2tVLp6rJc7Vy8g7C38uEaCXLkMO3ciMH4
hrjpqJc5UJUmYEAtpo9tLYMKK4ucaJiQLTuIwIB19tGfjMqz2gZvZToMZ0tk/zNWZu4OXYbES2YA
wK+IHaTPPLEg89EZp0pcaRhXiFUtn3OFojqb+EuJuWezEgTU8X3OC7QLy5eDxzQKA9P9f77JNekn
uryxEPiNnXAoclJxS9OaCCnR3KIQK8I/1DstyU6ZwKAL8lmObjK/5FaSzMiTJYjUXUXL1xX19JVY
8j7vGfKMcCzbJTDXgv4kBUxAgxbGZ6T3V1MCa5NKEeZ3/xLSEfdh/yLr8DXkHnu86TO/TdbCZCEu
J3vln8Pix2HBlukvDgsys9K3/PNPxTIm7F/PC0VEkyZSC8s/3t+/nxfw4U2udI2KZkErLUD3X3Qt
+Nw0HCvoYX5D8v0slhcji8iRgedkOUj+RqXMJ/zP00KBIy8ZMgU7wt4/kR+mJGNDIi3WY0GwmQzA
sVTLL6EtYXcS51pK1BVaMV9aQcHT1QUfTBAek7QeVlrbVLT64X0dA9MUCwtFscq8gvphK1Ty1hwr
ooNQLNZN/k1I9240Rq8z1ck2htG0FRktRNsiagwJgZ6K6bFGxuySkEDrG31qAXEaiSxuy4jzS6io
PtjHx8QJB+zPpuY+77tTXwkCM83iPujZFJfkiXf5XR4SI9w17UdUMtsLm/odLyjWABVfGImvwC5j
EguNRHzM0u7dt6SRjFrin0PetXaHAslB7X0cQ1J6S2KSFfIpGdy8cheM5T3OtOaqM7NjIh0CqrXq
ZNcWVnnHW1TxioYuPCOb9i6R/WCjZGj2WBzmgTuZEm7urMfCHpUTCRQjwdmQcA1Ihk0Y3mkZhJoh
qN6FJpVdn5AmeyLZmSEFYX5aUd3nU/mSzeqrnjSA/jC82Jyim3BKHnoBxV9CQpSt0h0Qa9JeUQrd
zyYrizJjPIX4AeVmZrz4RLdgdCO9iVwSiaohYqgRvCQD9opBsxCvRgKjnkaXX5LYuiaT9qHOAcLf
LEHj2mmE2gGhI+3JZIc3Y20ocRknY7Dh4CUdMTCeG85bvk26/FQrvjTT2kpW73U+T9Oclac+E0+Y
HTZCK19lc1DsRgShO8vMJeTIv2tVYz9XcJaC2meuqT7rKCxwctfKSuLHT5ZToKud085JMl4wfrNd
+OcY+3GM/WXDvynKr+ErTf/LMfbTymvQvS+BQT+keb+68di+M1P4N73m1yOMv5AMXYf+phqWav1K
Al8+mWEABQQPhxni70HgQCP8xylmUe7gB8SNJ1FD8eX+WPMUZgUAVNAhbWtrcec0LlHwCZpstNAr
3DYp3k06HwJsbZ99vWnn8OsRd0meyWDSU+otSGm2BY70nL0t0hkkd0zdanq0Fada7qb3+BCSEX3y
6lUMLsGGkeVs68Kt99mlEcbp5ec2W0Ni0B9QXYM2y0gD86jpJ4TQDLiijRbum50uOsYXWeyXh9zd
+ch576ToFfujN+BwWLVshw/mqyUdKmmHXEDDvnvrlTU7XM7AaP6eSOtV1r2XMnxGhkxXWLnoYeX3
/BgfFc2GElC4tcNI3YaDfsIGQRtsXlpIeK5+Be8IBnhVIrx9C67Bhg1Tr9lo02HRGa453lkVkEl4
/oj26zUf5PtPo/9Aj5a+KIfuGvbekGwZwTFGfzRJ1yntZ8gAHMGmj3PWVnfcFfxAMII1xZ4NDgcc
pg9tXaOjnk6tsWWXxgWD5p6fa/bN3HcaaEIRTp5IcsrwArAMWmXIwd5SwBUR5ZuN9r7zXWI9YHpL
txgUXqq61FIW/0s9EvJ+UG7GjeEK4ruP5kv2QvokdtH6Y2OQ0kNuA1JJYJg79uN5vWFhGncew59q
WmV7od9In+Yr30vq4xpZmW8SaNiH4YoND4hcKLtsbpYkxE2wDzbhWdyFgNfYoHeoC9fKp3oC2oDe
yr8W781OQMwhuAy0o2tTs0deSfwKKUStVbkdD+kZDXb6UV3KW8o3fuzJFXwsz8lJ9/Rj8K6erE+Z
uIo1Y+gF0q586NILfujoiXkSUPQsOMT6WUs6Bi5o4WE9Izer+QiVreR3/MIgICLDBUK99IoIPxDv
6ulmikelodi1JRaJ5NxOTvSd8KaoLlO9xgVTWY7afOuiTThysMCgDbcUln9SzT+TNl2VB94uo7xC
/8hkNubfbU0m9IqmWER4tmRQMQ7ezMM6s1zzDVr7/YLfwP09oFmccJ84JTuCTDymLKnIlHXgH9YO
iaqZx+bfSzaowIH3Z5Yd9141u6nm1jV5dW6RuT2PoWnztFrWO0oAHiZukYpbbtiCgaeE9YEVEpcU
nQvUY7ZV3hKb/YB7X616FjWu5OR398lriXQikddw8lOAeLnyFvlM/ROE5wesdhqeAnZkWJiE1XAW
X3xpnUu2/LIIeCFxY8A59k9CwVQQ/R5ffRnuI1CH8g7KtPmaMf2wREp2PJOOpWSO+ao8Dw/RUQ0c
RIqr6jnfq8zHe2ToK/EBJr7yrryPBPoB7q08A71tTsF1Zu+u30sWsMYjQs9+W24Zqat2ulYxWFRL
sK7S3khn5usGwzF6jSweqvFx3oQ0Xk7H4kbadwwAw7WZr0XNDqsn/lM5VTD0760jAfE4uFb4HOhu
0Nw/16mLAYyZvUC0T4AsBXoLymFP1XDUuGH5nZjg5B+C5GAV5475lX83pOPdaCGJnTfXD331xqix
vp/lndG819MddI7EuMbJdphPc/8QqQT5TO4MnJEMgIKC42PyP6LGs8oroyXWcgBEhjUuEpwrJzYI
QIK6/RKALDiCE7pE0a0V+83ljF3R8RDe3O/S1QeY2kmzr6xiI/3Mm0XdgMi7Y9vJMqAZN/xr4J1J
MsFD81GQnsL73rEwuDCU2kWHCTErFutAgbFYbwryifCBQU0ZYdxY6IWtgFFo5U36e1qcs4M1H6Xm
AIlErhzaLnaj2b7OXNbufJI520PL4dPjS5MHb/o0dRctSgm2UiWtW703HlQLirKNhbmLXYX1+3Cx
ojuLzQkv3I2jtcS9YMFtN9eManUOYtFOirUOm52dvOECStGKFk+cbPfTR2heqEVfcD3NPuf8Woyv
sDizzyF4TzmCm7XvP0wIfV1xXkO1yT6jl/bEq1vB/N1kL+KhvaKGQRPhgPu5ivfjKV7Nr/z5Mnp0
t3DcujvpgfqcBcwF9cn40Ad2/ZqsszvzCRF4+kpAdRHyg3LGxM2M16h5mv3+wIpcfh3IC582zU4+
DhfxNF3ns3xqh5WyLfbSi/EJyhCmvPTSEIUst+E+AAwHrqi5oTvvNhFiByU84VMCVV3rCMg2ZBvN
hqM3rsgg9xEqZnPGQVd9VqoN3hk6t5i8DoLDZNYXMIs7bENV+l2P8aaUeowGLERKsw1kWtzwzDP1
Tdt1KaJ1qdndrwsFndayThzJf9LRkj6VjijuJOryqe8Qlp2Ir56Hh8J8n0geJ1YuNfZALqF7mJv2
OKuMClzpOL9NIQgh29jVO9rzL85pTdpHt3xXn6T2kL/JwFxzx1BeWLaL9xHGZGv9hhyXusO2YINy
tajbTXhpJ48/h+XhRVxzadgv1OyWV2zjL+0lfgi/wNixW+xSBCP7pF+P8k6f1ialjLUaxU3erJXi
K5bIXsAvaHbCJWQoz4I6+8DpUg0eiMxI8GBP+v0/Xf+PHGnK0b/o+rdN+vWv4vtfT0ti9n+pmX9h
WOj/w1JLtgxZlWSoj4vZ9/c9GRsv5oR4dFUq9D+OCjHCUBfLlM5A93VMJz9b/2XxRnYOSJwfo4S/
ZWlhKPinupkXBsaC8DW0tkwL/1g3T1IVCqrfk6CTQgdurRpKd1jn/X0WyYpbVP5yPxg9SN1pQuZT
NUZDYQNAcl8tHLUiLpTkLgDgfhDkRzaGiBEo1thNKdH0rCX9pmmQZYXFNs0EvJCkWLFeVyfiLaQG
f2ga9gd8eks4svXQTNZWQb25ODXAaXRno0pwrtYjzCyza10ANyU9ayXeFXEEHcFCvlAxouTkFllg
lbNvslABR9c4BdGT1I1D86BPhvwsdkLiEqWNhN7AaSohA6jzRUcXMy5LDN0d4wQdq+/0bMum7jb1
FVE2DVWwchFgVnbLck1nyyZTEwyLBp7olowtnM82rp0uQS1/ytZXxabOYmM3N+mZ/U+e7QO2eRFb
PXPGVciWL7D0vcHbVoA8LNPY4+KAC8YFJzzlVrNpKt9rMu4A8VqyQVyyQ80mBVULlo8No9VhRkZY
PGuEj+KoWwfsIuWB2qEN18hVrjIz3UwrPUiAi/aFI6Nz0uk9nhZxh9puyynHNQPdk/oXN490Q4p/
GaVKsutE9zSDuoE7LDfIqUujvdQR8COO8X4xb+QiZm6FyiiGpi3B/K8YD1tv6PAdgUK7GPVVH9Mv
xWhuH7TxtbFe/SjaRuFr1YRrYdZsDeKCTu0YmAuTq5pvOvLZoIXTHX2D6GxXOTk0GhFNXa67ac2X
lks3NkVY3qwOdZRS08BPKlavhhQ7rHwSHNDmmHvB+JSM9z6KiCB7EIdwy7e/SmfGDslziVKgbhs7
nNRrgb/dKuPHGeWGggIvn3Wb6DLupvQuHoFIyBSzREloeHG5zcNq0SI4smw3jHIS7aBpJ1myPBrk
lRyjJpM9Y8TFI8B9riMn55WSXO0pkeSa+ps1jVvfH2yN51ANrwIuGaqPussBHL3ChINZ9zmP93qZ
OQmqaW2gBul9J7W+s5Jur+Nls1sdMlal8XWq90N6KJEg+tT+DNsUdK5qP64E+EY46rZ5fZ5BbEcF
zFFGTBnZMwNAQ7XF4CQcjIQSXHrUgKT0VuCNzHFiPPxam9qGlDujdt+0Z6N+DPB8zEhvUag6wkQx
Q2PgC5iCaTSpTNr6pRNhJ4uU/Wm6MS2QJYO4ksVb3H4bfeAODfOzhMKu8W2BRXKBkRm0ctXeLDwW
SfSU0cOJTP0FLXc6H8zT4HstqUV5SwmJtGZ6seTtLLxUY7tdQuL7/NsvMdHRfgQBfuo5IKaCvi1/
seDgwTZYCTKKSx5NQSOGGPM7XURdUCoQe96O14hJfV1tFAqQpkEEV96Js+BEyKAYTIVJ5hWwpqLi
BeqKI0QyD3h7iri1K7l3GxOPNIWLWrhg2W2zu5nqvA/Uwm4kwatA/ISDf5KJ1Zit+dSoyKmBHc6k
HpdNtpWyaRXk6r5m7d7mRBXWyVtnkGMnmODj00tPKVMvFmaLLGHpVGeW13Ja+uNXq943UXVpfYZj
vukq/gtiVz/nd5zPLngSyi+gYJBAOhJD/BGNTGbD4nVH5Dpx7z/nkemo6EA7KUIPjppKImxPQLRO
HdlIn6nwMacMAyII0F22KStIgxDQnvEpoh2qy22LtHKSz9osOjI5QQRRbrtlBuy3zzJc9CBUmO8J
jpnIW8HYM5XER4A8nPZmHAovUfhtYlOUabowF68Q5jtqXG4C3A2ZT5iGdDdnn23R2j1P4ZwwA5Ap
kVMnCXkQrU/Mdey+94q0KYDRNAHvrwmzt+/5yrwWrdQtzI1ZK9fIKN2ij1dWfG6qF3GEAprYQySt
amS4RQNaPTvXeBs0cn61Q8TyIxAaBjj9k0ZO4YiEqYomNyQrAL2sdSflT0GrM2R0YkFdiRJ03+oY
KbeYIdFcX+tS3+jGvI5QCDdLDlfYk1aGJZ+lMzidJKBwFZ5I83SYkjs9vU8xvZOz/YK2fVu0IOHj
x17uPBnfR2mFe7K+vEge3qdEe5jC16yEG69GDiTHlRYCm5QNhOboWGHvS2QkpbjlDSu9YVd6UKvZ
+2fm+WPmiSjo/7+62S2x9P/iavxvy14+8qfSiTklgm8FxxKWZJkNzS8VnKQtzG4RsdOPZIyfSqeF
48LHEXXxm/X4ZwX35+Lub+xvVAMQ+R+2vUw+LUVVdBlTh6Rpv/39L9ve2jQToRjHehMvqS6WND9a
GnheOQN3apRenomAciWPBFacN89qX7FhweQvz8FBHZkNFQx7ZshdpCbpZNgqERw/KTz1+WUKVCfu
UrBT2H7VcK1Ny4LI2AomXWl0PwXzW4Hfxq8YwvAHwmTlbTh+ytKmSZJ1PBPEI1U3UZOpHkJ8DbJ2
DDguTEScxqQegrb3Dwk2VYN2c0BNmkzJNcoBr0aj8pYU+bUuihsKwW0rRycAaoCcmpcw7wcGj+O1
x2XRj7M7mwxHDB2ZK2qKyhnj6totC1omAmmOH7FH39+XJ/iFa536sS/GNTXjNjSjz1yZntQm92ma
UmbEI5DBCjfFVoy7rSGIJ6t+70by5UCeZe1etMINAQrJhF4mGW8VZmW2xQjuyVltalZLVuz0HT8S
hNKQgUuS49DMRmhNS+gN8lQiikLlHY+7oc/2vQlXpbQ2QLI8A/hX0yp74CV2gGq6F1oHGO06t4bj
2IDBEuFTsHcXy2KP4JfSG2GRBp7NP+ZGdxF13LZskUzQho3WvP4ve+fRJLeRbu2/cuNbX0zAI7G4
m/K+utqzNwg22YRPeJP49d8DaihR0mgitNdiNqRqullVyHzNOc9JBIEFV4vFtwMUY9EkxVmZAbYy
Msot7xBpyYXMc5gbczyEP206iw8NMzrciWVvD1/KRD/oiMcbGV0Gxq+1WbzplQ2rrEaBxLx8ECsS
cXcDJhl3JnlUk7r6BoTKGJ1Lo23S0j1L5mm6pp+UxaILAXNDNAW1ZZoDHL5rxKeAnU7i71pKBY94
2iQo8DchlQddklDFmFzzmZaySzu2AstJmS4rOyDMo0UCG7GR/9J4sCSKXQeowuq1Vdd/S1MQnZDT
wYnxCSAeUO8VnXSLf9did9nHiFmZRGuIk1lzrIX+Jc71pV2irZHHFJVuXUWbGm+wDinCGtHpe2u7
S+1TAL0WvNJ4SAtSNWIvpTWygwiAGMAAFle5fe5DUrQRbPNLY2LFkRU6zzUWAwyGm7q5V5G1c3Um
7sbzMGX7evKvoRrOyn3Wyc+C8o6nLNzN4YN+tipbkxE6c7oa+YSFBIvKZ4bgOagk1IAtGq10Bc4j
jpYF3JEhIS5GTFRGn3SqSJ8ivWdopQ1Pyn4r5LmKo6vGzEJXSCaK507DoY1lZv72Mv/wYfjE04eP
E7epR5SKh8n5hhmFLSvJKx+UgUc8V+ueXzPrWSE08dqMJ+aK5oV4tk82Q94JI1c3pfcB7iEfL7M0
rEXPP8fI2bWihbrmDSMSzU1YL7pvtYu+2mal4BsH0eu7VPT3pGF8DEG6r/oHZZHxad/GHomhRQgJ
vr8Rgl0dtrcUmV9aiGvTQ3SWx1gw4J2cddUOy2l4T7Ent5yCvsbjfrOdp7b6IkO8v2gqq27dFneS
7QDq9sYZ12Uc3azys1l8TaHikexGvuxCiZlsjnXHmdYDziZlQoZTxdlFHJ1H45ZZZ0UAS8esvk5P
ldL3Mg4+ZDtdDGXNOKVVNL4luHOaONl7KAq1kynoyMLYO9CscejaJsuBkslNiyUTctjBtIxLOTiv
eshMr6FjS/C8Z1K/ZPKlSLqbExV3NVVXP0QgqhxKS/hDdovzs/ev2Wi9OY1+rGttL/Luqo3q2yhQ
TibZm+RoCTqKaSfpmX+1Oz2ONq5B7W1Z9dlyIbbE3UYz89dGIUHp5dkZnbeq0LeBSX9qGs6J9ew3
z4q+GDhKeRQWEV8cG8N7IbWd74U31n6PJrQL341PvlV+jIl4sO1xIj7Mn114kKp0wIYFIkmzYH9s
+sGnmZ7byi44JramCNnTPP5ts/CznyWgiHleRzShRR87TxnL/pM1C0b1WTrqoyH10JLmaEqr1nwW
Vgh1NpcMxcsnqWHd5IRcyQx6ZNqnz72O2FAXH0MV3bGgHNmHEFozxUzTceTQanRwDn0BMcqnN9/Q
GhER1zNOQA4bz8LYf2qs7zWWQE7y1zXWMZbh/2w/ijr8+POYbH7pb0UWIy0XBDPVgEc189OYjB0y
cGaE5kjw/k2B/VFkgXqdhXY4tMkg+32+AgoZckzMWXXz7+Ha3yiyLPPPRRYUCGGAiLYMH/LsH8Zk
spNRO/kdGwYB2CEl+pX1IfKIY+3H99LxkUtkL35k7odgXMK/2PSiXAnYToMAsdGUByub7owxof9L
H3pPP9rptPbaXUquUysf/cK76V0SL712RK6cJNK4xWW90jR59KLs2HbdikQwmUFSRdE6pSerT1Yd
ZkC/edBZw2U14uip3mjMlEyWOS3ZyGYbrmOLJAIcO65JxWCeEqzSuFdvERvwjg0V+udlhYsYOXAT
mztPfFNmc8CttPPG/HGEsZ5AGHGkezQEKUJuVjzFlvYt1sJLbOhbNbmffJuRRNZm7/2QrvyJIWKY
EeorEhp76H2KXQdYuAafoiLV3UrC7TA2uywk+6DXLpKISsEwO6zsVR2mOzBS2OdNe1NAdsFOVq/M
sr+oNPEgi42XQhCcXI7y2mJ3Cl1tA5L/Wip+5dx5Jqv3CG2AGLCx0HcVPTEDhWjEoY0MvFLZJ9WX
O5CqL3ZL6mKfQgsdNYBtSZcckiiSDFus3YRtMNOHeDWgyF7JwfsGyK1Y5gMreN9sMuxk0w4ubrco
rZp4Yp3xOrp5L4Id07erovU+G1Z7X5MaSiSOZIqg0wwSB7QQciS7uG8Zp5abMWL5FBh3g9ffiia9
qHFYxaj/8qbHQS+MB52fuqg04jIwBdy3dvfehiZyeDY1obfJoMcxbuPfWgXqLp5BZ0l5IjeO9vFr
k4tTXBEiaeDwnBeOyuVc5Dg2B39jk1dJCMch7bR9UmS4BMSimOJt19HdmuZDkRmXwvY3uutHTFF0
vAnRAjUU5zuk0U3k5kToDfu69datcfUi3m2Qu0IPFjLMNrX1KevwNShvBbxGS9+ZMMVus4wTA8zv
zTGAwIrpUPX1NmLaWqXTto27pWtNUHU+SJsHNs4RAbyGXaYlCyppnFelpWE7IN51iPSHKowIwYBp
11u72Mu3rRmsSq99mmT5XFNgWpKisuzWoepfoxgLUeuuOj27d0r7zYwGVAZE6EFOfjRKsRd2eDM0
8OW+5uHQ9InS6vRt2LWoZuszFB7SG2pC4Lr43FbNKdXVPswYVntIOGN9W/UOIdXu3nYnDGBafqda
98H02rVRlXylmHtGpgPYLFhM2KfBIn4rCGRZJhNvUTdNzBnEziKQvB3Ml1IkcgUt42CFLHMLg3DO
bE36atr450GSTkSXEQzuymTrL5zizlD6NR61r+0IrwFl29c0seNN4aUZbAcDhZzvlviWJbZndW92
2U4fiHqrAuS9pn51PNS9BtYpCo7hqQ79r+wGPhzL2xg6JN20OFY1PyuoSZ7GO1eZeNRUY70gH1xZ
pX0A1sYVOj5FXfGs+f0mcpCi8Wd1MZ0MuBn/3J7z7enNMqW/vj1f4ubP1+b31/z72hQmAFoxpyH8
mE78Opvgr5CTMw1wSDdArD6PLX5cm0ivdJNYThBm/P0svfqVo0KYEawikhVcKN3fb9S/cW1is/rD
bIJcM9tF2ioENiwH2sMftktWgEHViNL9xNooypkRZkVw4DdmnDiEh6GFJu5FlljpWXcriuxxQoPN
ekO9cQI8Va7LdHmK3jPdlMuUVhWylo9KKA32dU6V2gq/PzhdjL3VllticWY+rWIdYnjFcvA5IFT1
IFv7XtlEAUXUuEVyowd5UcpnRS4wQYXCkDunn8bmS+65Vz2Nro2AbjGD2TGwbZuak7brnI8GEfqu
t7UT0JoUWnq595z0E+rceVqxt2KOLjdKy1U6crBlWfQp1eQni5xMhtzxxq6LHREJ9TrujA2BCKwq
JDHSpj+cYqfEhWXeowK/aGPTb8M+1pZhIFkuK+yWj56Ryq2p2mETjQZAUsdDaiGDd6J1NdDwNLoS
pQyRoMx5x2CDHAUdv+cSvJ7jyFfMHMDCsm73yaK0Fe+k72PfDTsguq3jXkk8W3dw3zzQIzqBnHDQ
s35t6bmnrVrNAy/qvPZeWejkC5lrK8rbRZrq/nWyGL8zDnC3Q8lomcOaAClwGO3g77WS9FARkV6h
tZbAuIqUaPCB3OB0Cw+u0+D4EcaOm4lduDt8nVoDyUQt9qSuvcJgvCP752YN9tHsrTteg/qJu8sM
GAdF8TP95RfQoEiQtEbfZLX+oXqLXZrP6pAZSHRyyawrdXnoFBDUJA4IrjCnZGVrMfE9+NbToXxr
exI9+V7NSzJgeZAgHifdozmMNnDx7mrVXqr5fa/0HOWwvmUcjaieyzCKynfNK/Yq5N7ocudiF82z
Gip3oYvhKHr7gN8+WlqZ/55o9Z7vFqQuMmjb6SPqIlgTpGWDBEddFlLmbZqpFFefrhpIAms0i9zY
hmEjhujmatnuuERBDG6ijMRaj8f3MisubhFcPT2ESZSzSNPQiDmNf7Ir6KRF7rOty4t+pzvl/n8j
G9ucUwXJvhkad1XF5buwJD8lv9mVzrAOzlCaJlv+C43YkOSBN3M5afVSdwHGOgqwjJLlpYxjxA2C
UVJKz+s0jzwmW+TbCSBfdW+NNZXgFDLrZ/Ukk84GFKDB8u3rpSUzFOQg9nV/3cbtS9zGDluG6UUq
9hthpKA2l/q9n/evrSUhqqVhdGR1vDe06hX/qb9sVXOMRAFyMdpntjoORXMxMhZCOqRUj03Erh+B
gmj8vv9cOvOl890P9NeXzveW7QX2efw5/w89G7rb33o29LsGEgaQXH8YjM89m+PgbOCM/O50+u3q
Qe+gu8C7aKPM36VCw+oE7zkLG4jk+a55+BtXD6GVf7h6GIsjk0AV7Nrgi77/Ej+boPIkkw1wdtDF
acCqXtsW+XgL6nobTwFYy+LDjUJcl/aiyYx+02RUpW278vruRLZjtjHt8VHzYQtolMBj8FLkOo9P
coh8ksRY4C37MXtQcrgbrQn9f4/Oxj2MchrQv/Zb9gWrJpBrUXgvItFvsWRcF1KUTvmJeIplkKWf
a+x/pBFPU8OOv93AKdraaTuP+gANkUHDihlRhr1pyuo1IanCcTEeVph4UG4mWfgSwznQYd1EMn4L
DUm/6F6qmMlbX19r0n4FYoEsN14iM3xoDYyxRN5NhnZr2/yFrKOLLRrI54FkbkRDwqj2iCFpPzgg
RysrfWh1e4cdEmladChUvgk0JvdtWW0raDF1hVNK7/yT1Uz3fmU84HYgU6GekPE1i5HEPHMeywp8
UXYGmUxEwzvkZ8R9OSvmPGLFykV4KL383U4Rg2buQP60tSq6xwD8ItWx/hjW6X02YjW1dXCmLlLM
VC1rXWMhh/bO9phsW5H/qXYqYvlMBe8IaqINxATtV9Zq9SEoHbQr7rDzrPDZ7sZ96YO+SGqSl2Xw
CQPXNyjDNFBoWhvQSrqbrCqtuXl2dMqb6opX69GNTKL6dJLpnOuAm2Wc7PssjdaWil6oz48+n0lE
nR6hBY+6fuUN6mhNA5Mni5jBEMspe073c1nwj+7h4iNP119phujJgX90wxLnzM7t0ksWog1gRW+y
BddGBxx4RUfEmCGU7EYMfaNH9Gr8hvFkLp3Ku9d8WFofWSHW9aR2dsi0oXH2xjQdcOUcp4KlYvjZ
MPdlcs/cuvZdsErN0mLZm4VvYQR6wiO+QsP01nD9Y+PjUV/mpvegtRPyXKL05OfBOvesu4NWQA0R
C5WwNuZCld3RKKftEF5bVqK5TL5kfr6gzCRuWC5jbVjXnNuaGk+h5wPRsB5gmTlVv45TomQKi7b2
W11aCy1GxaiadyNABt2etcFbWda4jWVzHOGADjTAXniUNoaasobBHm+tpljljsZHjG5/5NuUYuF2
NMaZ07Jk0iFzdYs6tae0WvfWDKtIb1bMKDwEGBZYxzrKN53Znwu9ZM0vFkaZ7wqPXA1t3Bs4TgTZ
GtC3VnpUrOO5rpr0RWfcpQ20CZWRgx5ZR6eaSLr2UbR86AFpK21/MdlkN8xdNYxJI3ZB0d8IZEfh
iszCiVfgSquyuijrXvNqJgn12oXIWsEts+SWPnzT62cz/dKJCqEFYguTVG9mMxnp9OCUfH1cTu6h
sj9VhBnkFqIkjqIw4K7Xv016svWjYFGh2vIL82ab8maYByzuizLg8ZfaJSnmELIlEfZLjdTDqgLG
xfSnrO+LEq2Nr1eHpgwWaefeq3hc5I29G6Q6KrSQaWK9u6TrqcrcpGR9p9qA5BN+IbSraET+byJX
DEtEx9TsacSJ591RyR7GoLrqLF0k2sO26R6FMa3juNrM7fmYI4qCjLrOgNWqflyZLe7lhEAgf6dT
AGkkscSGT9Cjif2MbSGPNALouNT2IS3+uvI4m3352XW+tGLiVJ0mdctLgZnAqb4VRj8BvwPvFhL8
GDZbyqbF5KI9KDXtJIAlqliuk7Q4m5X5xcFpnRbFJs4c9P+ufB71FCqdu/KIT4hAppCovZTOuE8S
ChYm911nP1ZAlpxw9nMNG0YH6KkbhJV5spfhuI9Z5JNGAGEQWHAf4w5LSvB1ySpsoScO7EBrUDLd
PouSzZi4y0A030J06z1KNqotgDi3uidWPIGAMzDKI/Ri7w7Otc+sW2u7753T7g1bIegPzpFv7Qez
efTnI7eGaxxrr1HQnnMZvWjCRuWj3khlfYzYjVjY8tu2+eKNICry12mmI3POvui5QWrRMDBnR0dq
2p+cIF6nwbih3lxoPB0TcrHeiUESxhAm5Ivq3hKU2tJ3PrkGxMTwK9zCS6ueUgMeDVQtoM1pjl5W
8TYDcpbtcJe46GldIEzGuEvSdtdZRrOYLHCMdfc4TXhJCu02BDczSNOVVX+4MHhR+6xreNFU3QvH
1B6qyQKnQPXdEkXi+z3YXmweduedRQOga3ooPXcH/WZlhvrKgpqbOz4xQ/IsDEwbrTrEmsHzJo4j
/hGzoZ0LkhOAumthqwPCmzPrv7MDGpLZ7XaCd11VAeEAPvd9Pg8IQWCqOxXFW0l4AHBdnhG5Nvx4
W9fZPu2c17gfELygQeni8lmG79JyN9M8y0tctosDXhZwOTFXz5ijYO9gX4Po8Z9xcO9TjwurKPY+
2P/IKtd58eLMyO5WiHVWIZgCBTXQokRwvVtrw9cIlsU3KT97aNbzcFwZyOElHp420HeimHZJTaRK
JirICXgJ4rBYgSo5+qXajnX2EmoVgiHT/mYbEZaGcm2LCefBq+JHVniJCNp+c5W1FEaK4eTVYYOa
lbg9ezOfFkNJEn2ntqltbUUzHETJRRiGb3nKW4VrA0sjIQxYKCwk9vo7jN+aZemyMuqrwAG6kMx+
oz54IvJv7ST+kzYZGARGgKDDLgzHdefiEDLc7twVydGtwICMFTn2ZaTemyK4GXp1yzP9ZUyL1x5/
lEteDJhsgUA+XnlxvLDJ8WJZLJ4cC0h3xEide70GOgc+jp6hS+RJ66zrMCuVGMBpQXLxEhvBJtdx
kSH7Swkj4dQfkYNPEgpDYzPv79Vj5WjPVpedICQCr+CLrmcfOF4PrtU9TQFudmVOWy/gtnZtrveg
PEGVOVcgjdGdtsdJ09duG+6G2CbfS80VQN28J4E6lSLcBQNoV7u5ahisRIPqIuRErjLr0fNrAx6k
9oT/0kfezZ3kocU00oBNroYarzuUcMkqc9zCZaP7Kyihxm++XR/cRuGAMQiV4s1jD1BsNZms7Waa
8yFhWg1WfDIRpokOGWHvKFCxPnaxmK10EDsvoiULsU9PKEXvUzFGFwurLKHr5QKeOp9tU5yEiE4Z
WLUihF4WOsG6VeTSReI8GsYpoPlnbtoGl64ZiLiZ3jELfGq1EYCcuSHU7JzVLsgt496KWv0c+xXm
o168N8306Z8+7pc+Di33X/dxp8/yy+f/HGwueOFvTRyOcLDKzg9gxa8TRILNWYwazBsRF4G0sMFM
/NbGCWTjjq+jvJz1T4wxf7AsaOMgPCF8QmdgzC/7O+50JPJ/buM8du9Y44Vu+t+V8D+3cV0UVznR
LFhCBkKq+faPCHZpC+KvRpcLgELPKmDHDXZQaucwtEO4wJbrfu2rNttVoUi3Xe0+m32jz/j2hGGc
fPYy/zBq7tbInBe9bU4eI6Hagc/btCsn9HgFfORCXDwajsqL1sxJ2eepey3vtmOknSBtLpykwXJN
Aa/sPbyNc5rQAFkW5iSCjxmtOy6lTLdudHg5U7PMSnOLmB11rQ9FMFkHFSp5hUpWq78JGcCCGVDR
ax9QFndClA1WO1pT4MP7JKaVi/BmufwilSKlyh/U0id8NmfTUVjszgPFhiFCBq50YxcagjaPlCm0
jpfUdr/FnSL/KHOZ6rcsut2cQeUgCUHSK2sfKe0excTFpiSKkjn2W6dqmaYALayZk/BdndPAP1gW
vBy/2k6IhJNmOCH/hYmF49AA9Nub/kMHwVAS2draA6HLVc8dHZ8smzK+qOx1G7TXgJjGRIH2nTg1
ioasV5SvRbt3oGhmFKitzDmhmqNtFauSUyUNwqPXeeuYo7oIjiS+MKV0kJ7yDgcKTJ23jKHl+IBx
ucotnFxt1C6FKneGuMlCEOXXLc2RRHIT+h2RTEnImoQUqDRYQ3wMBvaPHgKis1kC5McSp6Vbgh83
ZRbfRyTASK8ivkEeLV37GmcRMQUFH52V3VyDwkN0pya5Dwg6CxWYPQLMk7DA5TVhYBiJSZKWfY1q
FLVW1OgQPvJg1zVY59KKOVkm0bEzs4hXqITrq5aWaLtC3ZiOleywiKZJTL3PEKJw1LAMpIt5EKzQ
CqoIQgXR8f7gYIoNNF9tVgzrMlSUd65g/RKYDxj04TLJkpiF0G22Rdn79INdBawEfm/au3xHGvK2
aJh2ZitPpUL60mY8Q/kIZirXhNqripViUjXGdjQd8OQ9Q8PRSPhSdaN6+ud8/r7cMTkw//p8vsd+
+F7HX/+DMoL99m8HtI+QwXLn889DlKZbzLl+yE/BEKG7+eVPf97vEIgjSLQmdZBB9/ya353OFkJv
nUxusCLzmf43hmzmnLrzO+0pt4DNbyvwIqF//ZMsovaUSjHpOLt2rJ+pfBMA7NnZ9stnraI4hS5Z
riY9w8brfWLMdldpNKuUzS9aj8NezedWZfmPnaGxQenumHSzpVYGFZy2TazyWEMR8QtmTcSywgkm
p8pHeWmmPvGmCbm5BfLsSPdTgiK8aVVgoNScnJxUFrWbya6aI1NwLM+DnLYF+/NV1CEO84xoa47j
FYY2I4SEA3SoxVE11boETYGCctLX5WiCG2mMt8zqLo6CPEE27pGoikNkai9tzTZBCiZ3XYOTpg/Q
i4vYZwbEUByaR90dp7HMnjpL+yoTzg4jnTGeLd6SyQ3rQx44R8vqj9Kv2EGg2HWa5j0muNSbnFsx
iueUtckibCAF6rSdpo5zmiSVZOnJjKiTsb/VFJWLsK4Is+gw1DvxdJXJdEfc7gHPmrvM9QCNmB76
mBTCc9JhGQCV8tAbJGIovUeyaXqH3BDHvme6Q4kAlhVZSraM8tKyL7WwCTpMuZOzT3ZZ+7Ca9Zp6
ue9oucMa8GEaejOxGO83Y35EkaEZf7YlDX6iwZStlXGxbVxkaTz5d4nWggPu2rn3IaM1PRhSA5U0
0E9Iq30r3ektTchKZ+AhDQ/GuONblOeEGNssKDjE0+E2WtV4FzXBfcquY1eBIVmr2FzLNCHkryi1
WfPPCUldephje1aT2/PxeDZGG2HVPt4ZSnMMD+7aqpXV7PHbIAUUQ2CjyTRb4/C/Ih3JUeHchJLn
t5sIV23BV6wssH0PPYm4Mu2OKNH6ZZclx7JC+VmVxanD8c/6s1oZEx+VkCTYzrwJbG5LIdSTmudi
fogWxcLMu7Bb0NRF6JOhWKhLTLddTQ6oBT26Bm71zpXOW5aY1Az03pNbYvSZ1q0dzGqPnJWkZm50
hsWJJL1PdZiphsluVszYvGVtaQdRGy8qwFadOfH2f+lEJmiwgbPTkupdOf1ZDSBfE2kuK0dWC+Bf
e5dAvXVbkTyVYimfgarqDh0ozWne3iPFeCKSLV+FvR88Znm+/+fo/6U0/69H/+njz2t9Tvhfz3x2
998XKyzoOVln0duvZ76w/oUMzpzBKd+RULNQ7kdR7pIra831uIDS8se1Po8MmxWghGR0/F1klPXn
tT6kFdQDOjt9B9oKF8zPRXlZOzULkzLbh3orOcK0IPQmasw6tpbZEFoEiTQ1yXnKNOsvgZlhSgzj
V3Bmb1VtK9jFPZaAkvnSeoJLjT1UvGDC3JUaK0bdCJhoxPjf4mGegn0BRoStv2SxOZT8vcuq05x3
nnnIjEqwBvVYh1asRdnxvnvznrSaN6ZNh+7ITzx4UfKb42JHEmYygkvN2JTg0cznxyzJy89Wqp4M
zUG0oxXDySyH/TB2r4S3NdjnOpfC1Jq2YUMArFuXCSL5MN0UjJYWedzLtV6wDjHDEQuA7X1tQy6k
xrLvQ9vFLd8xjhv7HEe5w0S2GLyvMQkrnB8RR5OWRDuYdh8q8mkjJKEeg87/19Q497kJtSVoC0B5
paC1YCI8FbTpqmnPBKHcxyqDT271G8FcfmsKhEOFOVw74F1IAwI33OmqC1aB1ylECXZxPwSxf5B6
aG96a0JrpKLX2GhDcAPqc8OHzL5X7AJCJCgE26dRIgJQhOHy+ct3UaFrEy1q96oyXty4NXfJFASb
wPPo+yP3sXWyI5R/7BZTWqCFQvEsIgIb+EdoZ/KEM+QNxUdEdlnlSZCfg7TXldm018qSgr1I8z70
JHtLcY6j6KvrkLSlzJqxIKCxZeU+8R68zqRPfxq9izNU1TliPBMeqqga6kcBYRq3R5Spf0RHv3jb
xX8l2p2K7mvRSQ4jgLGt2n/9v//328t+TA3Y75pw6TzSEH+4m34Upd6/fBcwnW45Ls53/FK/HVA+
r7IRCYGa+6Hk/TE1EP9CIUT3DyaKvOq5zf8bdSkJDX+sS32fzbMJEowDCkLnHw6oztenLJr4pgYx
Yyk72ga2duyMqsPXa5qTuagdncUFmkDjPfRM+aB5PTYkRl4jd25sZhsnGCg7oT/GG72OtXOXxc5W
MDfcMY6IeHDYvEVadUxbXX0a7Z6Q4hZ/U+TWVBUORLTaBzYTBOa5IcjmHpIfm+hJTudYwSPpbaJ8
QqO4w4TNarA2tWNVDLiSXSN+Iggh3+YZDd/kMJGYkPkA4ok0nLTNpIZFJJBZRHCGCSthvWTpdblF
nFGQ6+KQiV0kGAjRWawcjC93kwhjWPf9Ny1xFTUI7sZMSJDFjjUy2LbsU6PZxkNRZyRlV+l1KpBO
9Y1Wg/U1X6PIuJuy7pkYvQP5q8MaC0b2iOd+FWdt+zBopNjGrbXPzOhxiqrkSyNcnM3a0OyjyOT4
bjjygnSE+95jFA/t6tKadv3Fc2L6UcdxHlmSRVihycZUsqm3jG3FhkjGcNV0OAdWlh+VxNvo3nxv
6EPbbMbR89b4vyKkVP7B8FjfltgL8Kpg4ElCfQ6ybpNlIcq1IxRbjB4yjSS3E7NmRiIt38GFVsh3
LWYY4KMJcHv3aCfRc1KgVXa67nXM+nzpR/KrbbM24Qu9VXGz+afy+aXy+a+KRg6XuPn8H84WXvXb
2YJkxCT/zfaQkPwM1/XEv2gxXXiZuvfvMubX4ge9P8NGGlsXEOAsePy55/XQqKEqAYv7Swf9N84W
ZJO/63h93TQMF4sC/TWSxrlq+7n0qVpdmwgWm3aBHl20Ej60MC6xSlc/zQLufoH1/g9CrLsilm3D
EfsdUP8bxBcJDC01Q1mIwcxRKdzmGuwnWydow1y1lq12XZKlMT768ALQ+mg6sA3wpeOfJ1ayM5Sg
EbW/kXl4P5I3KRXLppvT9+M1LulMQpee0x0JM5W2jmCypsdiHrnrDMQfbtIelJu8IIBjy59WBwRm
N9K4AcsJsAlCgjF3tW7Xwf5Y5XOEdoJY2deRsFfVXSHMd7frP+Kyu8YkuYgUnJ3yMdSHg3Gwq/jF
KuzHNs6ZMsW0f7r9YaIMzpz2NdDVHIojdrluvmiuKLd6Q2pY0dnHONV2iVudOtFfhIUYs/XPyoG3
VHryzWAvRbKG8WDJnJUT8g6LxSurvQ0r6rWQNeEf8l5q5Ns5OoukSZ/D2hC9sPz09pi2154LwyqE
fdD44pK19aMyvWMtU4q7kfhpV4IL1+F5OTXKM0NdFREl2PvYlkbUfmaPJjIr5Bv5ti8OkZNdnTMR
xq+uG8BME9+/G7TkqIV4OEjrBhHiYo8j2nQFZJQiUMsZ85UdIaHDjaoOHEk6fDFLZnP07NuhTd+s
MgVGWsUpqWkzYTRNSYfD14h0pP1MeDlnl7LfW9Mkoa4miJzTl1K2RcugAE7gSCFmTOLd7Hd9LcZ8
N4rO3Uqt7w8+waxmaivS3frS3teOFKfBKNpNxi2/x+IxghDE/3LqfSSiIIQ//Em/2r24+I5YN3EO
ShXPlgcvznwTZv2cVuOZrfoe30p2otMMDpUkKcTHd6uhc1yQQUDSveHPcW2CTiFr1342HU0ze7Ih
g4VsOzO7PhvSePYq5hQ+zgWBc8FsbMin2s31CxQYPmGlRlBtyt49GXn8Ug/aERksegbzRSX5Nkqs
L1nXQKYZbnbmaZtiJIrY7uJ9OBqsTwHIcHm8T3Hqr2QvboEXfNSFt4nstGLwH20qZa9Do3sOyFuO
JnaNQ5g12//+NM+Hwh+fZZdBHX2ZMDna5kPlp2fZBi1gYaKddkaYJcuaqfZgECHz33/I70+mXw4M
ukIB85skDcHi5Xc/pBETVpnEmHaTeT8nPQe4Fh1ruv1zcf1ycdFJ//W09tTJDwmxIfwPdxcv/HF3
zVHklK8wKzizUQVzC/2oi/Gq8cfcGYIxqgD39FtdDBAADxvyZ2rg+WW0+z/qYvT4nmsw5uVum6+8
v1cX+39s3Lm9PJ1rkE0a/xMGP+nnL2LUJ37ZZ16/I7DzLBjl5511GlHmbau6/GrYwRz05yPhYZNE
8F/aJRc19eWya3mEtA5nqnvfhLlNysXIaQNFAwXitRp8AnRBjEjDXJXpdOk19d63xbau+g3w64Ub
EBzeDhUeX24ipmzHPIrvc0VQd2qpB2mL58ozGYUOwSEeg0tZk2I+qnPRGe8jJmTpqPhBuCkXEAov
q/P+P3vntRy70WXpV5noe2jgE+iY7osCyhfL0JM3CFp47/H08+FI5z9GplvTl6MISREUWR6VuXPv
tb51zG3SWK02PIUcB/lITETt3VM9IZcoh+GWLht25sQ6qXa5bwhlWQgD2Rvnek8Z7jUSuZjrHfCc
b+uqOLVGckvDjJq43fchmuoyTsq11Gebthlfx4rCMuurc28Md5Iurmzq/gVYpCsvQiqUKMsp056T
Rn6lOEakDUUJtkcCxLAyGxJMcc7EhnpMWgsBpV2vq0A+GENwKY32M+qbGTXUV27atp9gjT97Y4Rz
pIvKFb5xpr2xYb9jPsgkfTWOw4ojcw4/NQ/WcusTJB/FxJH0kqfCJeqq4kL7oGQShxQiCvNxWYJn
Db3+6AfI3+0Ra3tbnYSYQCRITq1aq9ynoTkM9fUU+p/9SBznOExrvZL3chheCPEmIFFEMP/S8KXF
tZ2SolWGhKKZICxzfBxSHu4aD+fyxOCR7sGJLNkDrvl70pcPIqWc7oxrf0AIOE23fqsHW3UQn2Wk
EwenrwGcE7yZEbvquWbcB4u6VK9bPOQYOg5lJxxbb29sHV5gnr9adHcdmhO7PulfEBzQGUYI5GvC
XnS+eqdFHkZl/Ah2oV6xFH76GUctU9VLALB4fIWk3xoxUsJRytdGTmcpInA6amh/mArqPqWRjPVI
d9xhCDrhikt35RD5Lkt1cwjDtn0g17x0MUreaeGsQCq7fa3JZzXNbzK5PmSijtc+5otryGg+PdPy
+p+198vaazP1//O19+rlnQ/2DzoS882+W3kt1VQUJltsgV84+t+tvBD4FMQK5uwkNr5bea1fTFUg
UYfMp2gg+lkvv6681i8qK6RsWTK5VxqNib/TkdDFvLJ+KwEM6nfsVGSC2PPxhEfjSXy/8hKA7qkT
VSLOeR1DbTBrE5aQvq5lxgto/tywjj5URQDb9cEJtEdBw42YnqWEFjDrHkgiOgbGBM7Fg9ba6eTZ
dntECtcppGamICgwh/cShRVDjL1JiqhXvYw0ARrPPmvMxlIPPMLgC8fAWVlnx0yx3iAacTK+iprg
1AM0Qj20aZN4iy5sTUS0D1hMJhrwI7XBg6T5UScBEujB4Cgl8+aQkOQMs0xJdKp6HvNh4+E/oZtN
zBFJSOJ+ytqdp8LCVjXkFF1LAhX5ASA92ljZkF8CT97eNSzYBqwumegeDMSHUmvuotw0FqKLbjtC
gfoielNRLnvZ4PrE4pGjActM0BmAYRwmFRElpOIy8utIaKqiLRcBTDnPSQkZRLVN4Dv59tGZD+e6
KceDhSQYhZZEgrd2VIOAKh7PbEqMc+B9+Ia9jPUc0j7mMKQLHgJARxmnHXsiOivVCfBfq1V0YJO4
gUWIkk80L7QzWXrzjWaWq55AyKntiUYg2js226Vd1U7PGc1kACbLxUbCciYjnCw8ggkrnqY/PcS1
cEjQPE2ZskONjI0me9DG98Y2zoRVuxhDN11NfJKhLQLD23rE40UBnGe1tpe9pT1E8VOiTpzkNjKs
tE4lFgllnKBTlXrP5tDRt/aoBAGFqBit2XByDjiedETWtqmlYysRIR6UN2aU7nqFCJfa2oU51N2x
30q5B13Posf0LqdoAMsucvqpukwIzUypOxToTChsCSOh/y2V8MiS+4L+vSmo/5PwAFfHJ3CQ/EHv
mBXVKWvY5Dw0gnXUyu8oQYIMWE0vUmMFLwZzMzCf7diQkKIL6ZwMYoaWFt30XmchWbqUvvtxyp9T
6a7uAMf6r22juI3QtpncHybLvopbNKr2sAn6ZCPS+xEQtRnDQoOHZobxYz5kZ3buoz95ayOs1jmY
v9gUhI+hE467bF9k/WPL+Ued0nODSk7V9TWT773v0b9HIqSzNSV6vlWCaR1CtljmQe0UQXouTcA2
wBwJGj7E+MYGqd4lsy4UsmMdTM+lZEFVG3ZMPU+MTA6K3m3oj19iGIQ6jge/i+QFVwygWAn0dFX3
6wQo9sRurukgxNVLUo5rz2sPva5vEx/IDhPasOm3RU0s7lTNV+tJTWGSmU8NhEJP0o8jk/G81Vym
M8B0pQejCkleABtDJRQ7DEWuY8h3UNpfPQhEZPq6NtLGrK03vpHcy+VTpjwKpMY1iktoG1bu33Cg
c4fsJS0ezTHb0bxbZIW3qmQWHqkAtBcuUfOeE91fEwgOF79UN0ox3jejvGq4KGaLHbnfa5t8r27o
l1La3YyqdueRFKwEBaSz0JExu5ixfhX72o4uc+CoaLQZiF/5RrGMDYb9bXy2ymif+vJtg/tcssOd
XwE3jNAYSX2xwl6zTshq9c1grZfm2bMhTqUFiD/aB0DaFGzRvsnbBiykl/2XiTTtIPyQQyCf5IvH
LXYzCZ5DkT3l6PNBst2PTXkANLUsou6YIYAs+tsxRRQL/chqrQ3EVHfq+fZN4ibK0KnFULhJAo0D
2snaM47LKyBCiyBDpk7gSU1tjWi3rIkqtfVHjcBmlAQQTGiUZrob1Pk2Jq2AHONdHDZXY/w0jHwr
0RybKu4UGNLBSK2aaU9BTYKRb+FRJcZu6pMt/AryAMWKyJB1AjWmk+/VGK2ypjmq1xzMwgfeTJpp
ieweeI4RK7tQhndDiyVlVm8Y1yZTb39qVqP+VGG8k416b/fyPstvmTg/oVa76FXhOQyehesZlmuo
xcID1K5hWpDsT5ng8JntQjnqeuNwVRlPowjWrIiLKoPkCg9W7vqrQpbZC4c3NRsRbVhOPva7aJwi
/JX+srQDx8t9JwyDpS36LWG1B6sqdyYhbDYuhiIwUOsx9A8CSM7pcayt+39qrV9rLWYhf1VrVQ0G
mw7/3x/MqG1u+7XgIrgIedGsHCXn89fz7NeCy/6F8Q9s498ZzznNKga2PHzbvw6HvpVbiE2ROSkY
CQXjGoP66G80adFG/VxucVhmPmUB1iApSTN/6p5+y9+aThXX0eg9qCaADGUdbHOaazDWpXJwU46N
/qIfd3DkfeKJ3GJbH4fwukqeFaKmvRLW2Knyawj5C6CqV0i9N+pSX+rQQlt4Yi85rnHCugYXvgVd
I5ld7wMVYgkuUxWujwbUVBwFxSp+6RlTDp7yvlbZaRZG+VI2S09/yfRdF+4iH+a+M5I5QgpQMk9F
F9Jn+hS+5a44p8R0qMfSPuv1kVge2K141wHhPpNZAb1lhp1k6xHQmb5USVsKUTqG3goWW+ttk+Zd
b5bBPU6aMlin4bIXi+5qONYNCy4ylKR1vPpZk5SlF2AW598sWhU3erDRiitySPX+TgPZYuFrG2+A
I4M0i+w3Y2UvqluyyYihwJYlO3V3VT1UCLf6TVTs6si1boGsgpfQh3WFEwhXf7fpMSsdZXax+ql6
5TRMOViTzrjN7UOXkSWE4XBcpx+0F2oiygOZStEdddKLFu2lQpYrbQC8IOeK1uzQKZ5w2gfn/qAD
4TwbV80upkB5HN9R5hqoGRv1zj6Ox+JphOoVulXsFIjRCFRqV1jfYGBY1iOb2lRfldVHF1/7hCFk
KTWMgcPQDXeGDujwLlHPnL/dBuWZsYy0c5LDl1OO7ZHDdznBDXG9K82iOGhWsdwcAAs2Prknmk1D
GcBdts2U3MmrGqunt9fz+KoYDiP2hklCGxy5RUFVMJNYnzQ/IO7F3ufedcPoSqYG9/aaJN+Y4d4W
txZu/QiHIRXqHiHFikGVk27z1l4ZS07JlDllvNca/GXiLa1uE41TAf0XYzelOjay9zi+M3aUUOXW
1x3TX1fxdqBxL/q78MaO5YM2PYfTaggHypzlwOjMiYE8KhmXdVEs8m3o9+wbklNyYXZbbKi2WEI3
tEGCeJR9OVh9ZwLhR/8FSS061WJFsingSI1qrLIOreR4r9Vz94yBkIok6W/z2sERz/4Zszu05abh
bHLHAOCz8N8sDibBW2H0+0K58Tw6SOgd8l2uJBsubvBtyVviA6ymzH/Fny9jw7Ty5QR7NYwvpU72
6Pg4sWeKfVfyR68+3gg73ISJ6Qzt1TTXl4/0s4d1HLqetwhN9r91ggxW3lk28umr1ljK1dXY7Ia1
t1LM+Fyuyj1+K2hG7Kt5y4yyIYHzTWbkQddhpI2viYU+uuTpDJqx1vrbevogDZD04LPXHCWJuUn5
a8f3f78N/+5/5L9Nieov6+BbXiDwgzb/04//eZun/PN/5tv8629+vMV/wt86zqzTn//oh9twv789
rvvSvPzww/KLEODSflTj9Qe6l+bryjz/5X/3l7/JCW7H4uM//u3lPQ0zTrRNFb41zO5/lhrY9K7/
ao9qgo++/uObfd2ezF8UkKg2x3pNm9OlOI9/3Z5A8ht0A2Dt/exNN3T0svjSSY1G2PpdGxZiikAy
KwzEs2SWMfX7+h788Cl9+9R+mO2ps/zg+2YA26MgcU8hPHR+MIUO8vfNACp8aHY1IbJ9ECLvC+ri
IzEUjMlqLBmy47eGFKISzDwiYPKmTnE8yxKgQz+oiNPRQvJsSkGH0+Qo+Wn45WdpJE9tDRHFqGQB
Htt6xEr0YUJQTpPsHPNt06fgBPnv0yLFd6dE0qEjZ24xlkUB7sojugnuUTdYKsnu5SY2u4vc40ms
wHb1tfVIueCO3eyUVF8h/J2lonr2Ou/J8sdDgIiELecWyNJBH6uHRso4QgDxVyGdxP6BaTr18MRS
H0EdbMCtdMg7s0xsGMhtm7B89v1qr+kSQxFvG0CPrRq89iQtl+XkNprneAKz+YRHVbrLKoSsyWYw
d761y5uXLsJ/ZKrMia4Fx9Hgfig6t2Nv8K3r1gzue3yXNtln7Q3n+McwpVftral+nL7p956OH3TQ
9pI8vzrsSvJNqehXpQFXMiVUp9Tvdb/dafjutM6zL0ZrNe7ADK6HrytypMxVjhWkzeJnY8o5LBca
5jFGiHqufepmhjZZGCh3SU0aOp3+RkuwX9/LnxKAUPQSfXiQlM64+6dynStXMRuQ/nxVePiomzSv
Pv4wjfPLbb8tDZSXCuYlg9GKmGcq/1oaxC8UpkAD52+7itaetemrupJ+IOUkww+wlhSVP64ONgYp
+IXINekmkkX/N1YHat3frw4Ip+amJAoAlJ4/rQ5ebDdqH9rt7OW8smMgOz2Gb4tcOwk3bDiJew2e
sI51ZxE2iJQ171HXcyDD6nq0H6OY2DI6UKx0l44OUVlB5bSHu1AVy9zLFl3wFnfXtWwehlHb+4NY
jLp1o3Jm7Y3uJka/nNKDssdkycDi0OCGD/T3qTDcUfO3jXk1tdnKMA5oph3NzxhOMyxvtRchdW+D
Lm0CGZxYFT3XoXabpuKuwvEXqrEgzEuh+h0536sxAAurGJaJhgNZRJabDvBZg+JUBS2geLAucfAw
5XGxrEnXJB6C06ZEOJkqwpGlsJI48ZLqI4fVaoquqibaY6G4GzW7ccdQoTs60KjMBIZ0IRH2ExQg
KsRNIZ99z3arOXU469inVTm/VhBVUfRiJJ2uLXW8KUoBJZhz6HLIjZMxli9RoI0X34vKQ6DBiW0H
GjlWQxWjgspbJEl28DknuQjVQQPqG2U0t1qh3omO9HIygdeIPQkMq5sB+2Z2gBPFwVaRndEMnowA
yG/KzeE8ZR96TsGodSX3jDJdjw1qlrA5JcW0ApqyYXa+qfNQLJR+utUK7xIx0XczLdYfq6g7S421
QWm1kvXsybDCY9SGt0nWNQu7gb2U5yYyBu9jQkHh+MxaJnouuZK+2FwVfZfAE+AVjTVphQmpdNZn
M9MgyYsqpd0EI1K1JCxnhDzp6QX60lKqDyHRfEVcr0wbL6tfrWuFkpH8swkTaZyAGM5ou1GoDiqp
SxqBf/VNA69ymkjKECBdGyelm1pXl3ZmW8K49H0iA6vS1QYhXww10u5NhU2pyIxLnd0y21lmKf7Z
kROMvMeJeqOC02yM5l7T640Vy04UERwHdrPRtRVEy0sVjpvGb5iUecFDa1WvRgwqZCrMAzpb+uWq
h224d2U/WarYjheDKRJH6/R9U8arXkOdkpX7uVZMRnkdDn7twjG+zXNK4HrCOuIF5UE1it0wxWtF
ls5eHx5tYW2bcnhCtuB2jfGCKI62y0R7KmBrVVtCLOyGc4xcwUscXdWooWfVyyw82xjA5X0bXMLh
LcnUVdqF+0YpSZCxHopSQTeI95YfsCU3oMd0Kv6+cOth3PhVAwgy8KqnwIqv4zB3R2ap0OA3Vd/P
IOOVqtEoRzFxnFSFQLBMondlXsyMCMUiBzHJsM0me7YiP61aYURbgfq4ZMNrRL8sboxlyEWplelH
xmK5MAdv02vY2CJaUHqf3HcTaYxmDNKNlEIfSJvc1Tdm3RELPL5GybhTNe9NSLS6DJ/xw1wMMFfI
41U9EEtZKotoAktSm8PSEin4m9TNlWjfe/Wq8pVFF067mj6WrnNYNx5LGQwFMM2mww4YbwvP2oYo
W5QCOI6F9siwkhXSrCufkBJdHqslEkkAMwNhs8ga22WkdAcvvVi+vfBqjtrRXc4oT5Ttse/jBz0A
N0DIxIiCKPPzZR/Xiy41N+Bk3my5WwdSduU3lu8UqeWWvJ6FNFPuJW35zx7+a/cJ1cqf7+FXH0Ty
/ZnOwuamX7dwdBbM7cjHEpT3s7Lv2xZu/YKzTVeRzpFqpSEB/raFzwYJtMJILTBQ/AoZ/jrtM38B
FGxjmiC8RzcRYvydLRyP9M9bOBpFU0U0T7YWLTKNOuL7Ap+QTm1se6PfKGqrtlvN8g1iDSbTDrfJ
1EfHPLLl9rlCczHO4ouEpkhByYFHynyK5+FxMI+R/bHUV302nCa7+xhrhu3qPHeuGEDHkA3daJ5J
94o/7AcQNa4eJrtmnlybUd856jzNFvNcO9NkgOPzrLuZmreJ4bc5T8E1Xb31vszF5wm5rxrDPN75
lHCkEsmz1udpeu+rd8E8X9fmSXtPm0H2y2ezyfb2PIsHgvDqMZz3GNKXsgmCKTt0TEjiTL4W8zRf
sNX4cygmY/6WcX/F2B/N8Wcw6wCGWRCgI2tAIAC+/LFAMJAn4T0u3QOn0BN0VIKjURYI3d9JhUYM
uRetKsQHLQ7oaXLq5FSwR9my9JzOGoXWt0fyUsKL76sY8Kb1MOsZNBF+jggc9CHraApZq4L9XtMH
9v7q5Ect0jPEEREiiQqxBJFlxOdqEjbc2h8Q+HWyOE16R7qZEOMhaUE92FPcPQHYTCZMtHqNnW32
Cxc5hJEBzcWkNeOi447WWpMo1xQLxCxVBfGxWuW5KM/Hu6hsa94QTdoi8MsWVtzKK6Pz3uNKP0ky
+omg2rUTqAihwG1IWviZTHtVDZ3euG46gCGKWdxZE273iHCpSMXdYkabbKD/0oYjmUZoW1BkNHci
qEBD2velP94oMEEWAUPhsGzXZVRPi7Qal7WwDoR/zDZGECZZp39IPUBk28LGgZWEGCro6x4AYdg9
Eqc5+00fvRPOntdRh5toR1tpLE4Ylw+qZ56Y/pwCCIFtnz12KYa/iQgr/e2f5fHX5ZFa/8+Xx+NH
8sc6CG71bWWcxc94ew3wr6jMWHm+9j1wEmMBM1iSNPsnZwbrqY7MAV3C7xrz8BwYsuHyQD+hfbnD
v3G4Qe/408qIYxgtG0s2jgdCdWYxxvcro0dugS9LhbpR9fBtKrRLYVawNA0iZoNiOreZPnNx5HmB
8UsHjtEAiMZM1m0avTNMPAWjGmwGI2Xe3AB0QXKlXhAPA0exGR/7MIScYkAJmzW+coym4U0J9I9W
U6ttlqLm14zoOZal/lQas9rBV8utOYhbuFlveg2ip2wE+ZxDAlA7R7Kb5PK41NoJFwb0FBDkzFcN
qAx0W6N36EMm62aG4SxUTsh4/aU8KI0rE5nm6p4N6Cwb9mOSEk7LMSZSyZDqBoCetdduBz99SRhP
H+rJezNMjd8biMoxY3aNoK4jqng90U3vC/OhogQTKaHDvUxGlVxzoAhRxK001BqCaA/TszdDzCKy
UFpT1K5hTtLGaqPnMUI+3GTQSE200VJI0owBjz6WIR8otd+SdoHnAbcXbrywmVYVyR7g3tJrpFTC
0VVvM0jUahoc01VEFK462Mcqi+6F7s1RJEPvgL85VqJ5V8vOWAbBSFVp9YwnkAIvgEw1CA01lFcR
uVfJbPoTNEpuw0KWVlLlPZj9KC5eiJh5sovXMNUIJc7TkzLlqTMyhWVODSdOLuHwhJ1/U8L7c3tP
vAD5oQ/e5ZylKg5wupFUez/tSNCTkOZpypQ4ad7f+Ur3WmeQ1XyxL1SxMwOWvHa2QIvYvtFiibRY
3TuYmJXmJphO69oykD53uygezjqe6qAAYA60UWc0jxM5NHVUL6RJMJ3wPSaeifJmGf4hzaHysXtg
7Y2qx5I2/6It0mjNaJySO1nZsrXW7fa1s4OjldLQlcNruWbyXtnTi6rT77abFL1CPuyLoiQv0+az
1Pr8YbL7bWTRdSaub9hMpf6hp4jXTeH16yFlIjGIluAfI9rlqfZpeNajaWFrJC+IrItBvvFC8mMS
abrWkuhlGojx7YGxMWGfok1dWXddUqm0zgtJDBtFEpfQRGpjN/reapQL/YGKRMV2VSnmfqp6SuHR
O2C9hjUX8L1AoZTs/lnYf13YGUD+1cLe/689TfA/aGlzu69LO9NTHZ+IYnzTsX1d2ulPM+2cKRFo
4H5taX3tWwkkbqRnwHxQGLt+WXC/Fr24+FAXC1jg6NwwCP8tcbEpz0XtT13tuS/GVmGhMhbqT0Wv
n9hDjQ2z2eQmUGYkG/Zz6uH9pRqjZsWnQTJOIz23deXqSUpjg7CoQL2FX7qJUiRjaJtGaMHCcDtp
ZyflVrP7fa886f5qKMRaHxTMI9OS7LyFaXJ2BluSDeoyKXat8aYXL00YXRqyfRTaJ0J80KamzlkW
FJWkAA3Gm4GZ3TvDf4Y8tkmQw3XSa0V2UEUDxqSFMxbvMa1qtRacTqt9DTeWDvVFsSC4Semqi1HN
VWSYeh7A5OBqFDc5QY9+Jz2r4XgviDIKOm3nIZItiThSJus5i6TISWqxQ5J0kuc0JBTmm1Qhy2mW
uBKXhOT3ehw6TgijM0TZE9yJowJRb6ijJdiJ65bYpaZMlh4xTInyURHKRLiNVnya+a7m1ICLj+Pz
R1HDa0twyAVknTOyYpRQiztZDdyqADaNuKzIiK1+FvZdSx+J3ijRkDWdr6dayO5AgFQRQ081AvpO
yJ8J+iGdal3rspvS4B51RmSF7qQTOheaSY3KOo4vxVtpvBw4JAuFp2lmD6RTXWX4LzoirvzoAUb1
JmyJaNevkVquSmbHefoQEI5FgPCiRTuE3Eufc0TTFZv8reIrB87t4C9LOOfaGEGIHICtV6L7aMBZ
c+ZZZx6huzFBbQ2gsLGzXsESkX8wM8SYqFynQMVSEG1YyXdy4M14i6dR6l+9tFuRxeQd0xHEpu2R
UpCZVy3AMhKGPAg6EYZwfzFE0tNkeMrSbL0XqpPpUlnRdQIHjTbaUoKLFs0v0afbUBpI2e0uqlC1
tCurim8sc26TzIA1uy+2fiEvic10Cnp1C7Oh9eBBZSugsxWI59CC8jZTywf+Wk36Xa0Hz2DtobHl
7HczenQGvpWpfdfFkbIrPflWH7HSzHC4ymjWQpQnMwbDiUS6l8yHFpqcmLFygCfn3VQ4VmosW9lz
dWh8Zh/ZS0/lBAWbaAPHgifdmkt55tYJAHYKILsBoJ2O+ivn3fPa+NlHF7gM4hoCv+bYNGGwAyFr
UiHQkj3bGzC/U9JQ7HFjsnfZYfTUAdcTaB4S+sh1XZKRDH3PnDl8FUA+kXPpjEB/pzZyRcPeTaKl
0wPxa7TkEavZQyDnlwbIXwnsb5ypf2Lm/5VWdbb0lIpqoDczE2QJCqX4JUikfE9KfZ219KL8pEBK
AGUwM03Nia2HRkZWGxfbUZgrtU6dDEChCqjQBlhoAy6UW4BcAYwqqTj7UOttTAWaeVvnXN9S/ShN
+RqS/BLL0MIC3hFW0TIO5U0PqcmSECE1+ZY27aaCimdG4Vpprq2pPZMismuq4tJFzQa0MnEEA4FT
lDMnWU5OcFVhRzfLVPPpKlko8BOdZWdsV7lJgF3qm9vSCjXQonD5WAkADW7lztrLo70GvsPVSVlU
n0u+QGk6rZKGlA7NcCBdu+UXeZ3jgTmw6Xh6NCtjqLuyAVhLs5yhf2pgAaSjsrLa1G2VHGd06TTk
+dmXxn4wMVD0PeRVq1hk4X2ovubdfeldcmHfWEZ5G4BRMdIYAcST3abgDXkyAex5pnElIa98iWP8
GCJ5i6bHaIBjG0H550NXwCSAZVymxHMZ+eeEtsAc1D1er6WIuhuVSyENFRL1eNjecCspvUMdvBap
vIoNeoFgBqY8OiSj9URPY+33cIVDje7wnAVLjEsCIyzImQXSeBwC0GvZJq0vOgShsSeqWpJ4NcZB
NqptrCowPTskDXxHvDcaFh49kMgSeyEBwEkIagxeFa3HhkyrFIAMvWwHOBuTVTwTJNLM8un2Ranu
JmNPIa1bxTZDWRTIEMZS3oK5LEOUa5K0kPblrodQIQlYu5gUS81aSeZrUr2UlLqKoq1488822IKq
j5whwTTDsyoMWvOT7NasxJKMzKaPCYN8tWq+UYp47FPF8cVwnxi3xSAvBRE3ynhh29+oioYEMuCT
IIuwlFb0Npw5dC2E5pWnwX0Wd47i8+6R4hz4RHBEgIW5GiyeshamTid/ytrWlM8DgQZAxCWldCwN
Xswj6S6gr+/sXHK7enhLLbGxzG4xJYMD8ui6Apfck/UbJ4EbSFdKn5JJjWA3J79ahtRM3K/Vl/jv
MHBn2SKqhm0VEImYl27lHX0CfZO622RdtSc9GAgm6y9qDd0Y3RzpaKeUlBDNoktA0rYfTcFGxZWu
Fe0x77hOcd84UzM9jqPHxSi7mTGtYqldljrYPdPfqtWh8rK1rQ1730JPOYlNrXjLPvRGfOIPpewt
7aLaRlIarv0KXHMbgRLRAMfBf8L3csp862aMRleR02XQw2sOSxsPrr6NvPg2w8RXG/1K7irULIO4
5H1zKWTwFiiRNaYblA0MRrjvXi947aF+Qk2+KQmOGj10M6y8wJrgoSMMx4Z/O04V7+WYOlZTr8VY
OQWHEtsvEJ0C6P6nyp6rbCrZv6yyc4B7KJObP/CSfLnp10Lb+IVY6LlPrClCs760kL8W2shKdJkS
nPbxz91lGiUGvnUZ9A5OPm72TdzIWBkdCgUp9zrPh/9Wd/l3vWVZGAA0yMozGEQLYxaXfGcmVZqq
bLpSRd5PDCslkaOFv57CfpAVfS9QobH+XSGPk5QmOV1rwJ+2Zhi47X98hCyRlMLPy3yTweSBUpMm
7AzxnFX0ryPOb7KY7x/lx9fx5VF4BFY78KH4a74Y4L97HXkn6V3VyvlGHUjrTjhdqlf/L4+gG0Jh
OGRZ5tyL+v4RLDvNVJtHsNq33nqV9If/2f3/JDKto5iMHp377/t+VVabtGrd/9Ej/JztnKRTBOCR
R0gb6mSo6ZL/X7yGH4WyXz8FC4mUrnJm+9k1nJl51jY29UBWqeq64fhfdv2bXGgfSTCgwjn99Qv6
g0uLS1a3hI3AQYPH8NNHgg3booGQA+msV1F7HKmSm3H91w/Cpfq7Kxg1xoy8UpHdoSqef//dJ+/L
fTRCOEPG76f+lm+lvddFE5iLbCz7ZY6ZYTeBuA6h9x3VLl4hULgbSxIF/CE0SEXsaJpIr20NNLzX
G01aeKFWgzE1sp2SmjjqO5OhdZm/AyN5DTCMuFOsB2z24xNm0ueSUwA1nZEuG3pzDqOqz9oDrhd5
pnRnpMngTiU5o/TxhytPAp9UxrCpFkWUhMcKefYCuBbTfyH2ql8nm8xqLz3duBMW3BBbStDexZxx
laJnd/TBxKrTolZl1+qVS+CXmw7r59pLQjDsBqneFWU042NClcdG7RAvD54b59Gz3Idkq5pIFf1h
0u6NthaXKZIfylyo28FojBVf3vuIMGpHUZXaaToGpnAW7/B/Js6Ac3SbKphQFCt59zOiJKTcvC6K
3nKwLaGxrozlOGdEyW2vcna0me1XY3tdcy3TxBze6lK+KzxPWTR2hesjgmNYjnjBvCzPmF3YN3Vj
4E2VOSdGdhSsmdsQFRh7ZfeStxwTD4CxK3FQiRRTP+w2T6fzl+vo/3t9JRbw775Qs4rzNwXmLBP9
j387sk/+4RbJrX7bIiHUIYMEJPcbYHQWSv22RfIrjljsTbNy6YuI6vsBrM3/53AG1wUay9wh+tqL
MvEMyLouLJ197e8qLNFr/bAAsMBoJrE/Gj0xoZBO9PMm+S33qkoNWBc1+fIgThQaJjbt/ZF0z2TT
nnLOLn38WWnXrXACcxNld0rWL00No5UBxIzQB2+rYFH0glW95z9VYCwn1XCb5JAal1DZmNlSGnDW
hU4KItcjyF6vsiUwNtro5lUR0d0Ktj0qWG3EvrhqsTla8qbRzvq0LsuVPl6A/IP8qAPSC5bagFLR
rbpzH+xUQPrQ2Ymc5yxYbNMB3zRORQdzpcHXvl12/r4/Gq/lrpSOEwpD1fGIWzsVmOozAxFEwMGD
aPtIujKZIgdOWpId0DXrqFMOxqNORo/WVddThQW/YJTqRvJRWZGoGqwU67OkoS4lx2ar6rfksATt
w2i4FOORhMLac8l1YW6KP0LjZFW8F+QALe1ARwD9lFSrQX5SgztZ486Go7w1D4EBqeSJhkaU0RM/
T6/eU7cfFpY7Qu7X7kE7SeVV+lIdME1k2uGqa3ZpQ46Eq1vO/2XvvJYbt9os+irzAphCDrcEASYx
SaLSDUqhGxk4yOHpZ8H99+84rvK9b1wuu6mWROKcL+y9Nn4GoiCICMr8YvIrOsWav4iGLCX5z7VW
8X2wIcuyzt3R3iLdNytXVmDbMJEvw32qIgXCqL6LNcYyhjhO9p3RnjKEdANhpJjIJI/ks9VpMu/B
0BhfWbeWxbooXZY1BzTeLN0jQlyfAw0bGDkfrmBXDsFmAE59G1qEuKv0myOJtTngpeCNoLF1scf2
s88nziip9F0NuxgJ49dmWM09At4EoslafZoVL9YfE7+8yR5mCZM/frSQ3ZHuhJ9qrTT3Y+4t0B5w
++QLoDYdV3xgdSDk+rXrXZNEPN0lW8WSTg6CrGFTAXfdTbvhofIxg67KRyXbldaXqt11zsYY6foG
ZEdHg+6p4VeFnUwrdjhP/EZfTyC6G30VYh1UyV6NvUh1sWMoj+i5tM9Cc6Nd0XvlR3h2drFYa5fQ
fiTzI2ww02w0Z5erR7Xkfejp3m/puINvkmGKddbmLntWuysGlDjxItrCwZUv2bO5a7f983iIr9V1
Isqp8smjo2efLwYJiCsph9LtDvWONT/cXpgQlZvuJAMJ4Uf6TfS00KvwK3Z2VkLHG52TlJWWqayi
kSek8lPNnapmo9Ufyn1LNhS/rceo2vTQBogKWeWMRbpopbKC0axVyk//ujDDKlwEzAJWzR0O2aHj
rydgnrAuvAecBsiqsO1cWnsd8MgHWHAscWmTgBzn+158JRopQC9RzsNxipSjJSCfrWx11Z3nb/VV
8ax9pxP9k7FJ4x1wkT1K7Bt3+J/35U5jdutP65O8zrb5YvoZSXla3nDNvDj8JiEEFatpy9GxMf2S
CIdw0z6VzZZN0cqavMlneah2rrPpYEZ+Ju/OldYdoaPzZjE5rNZpfBsINk52DBFbEMW++tCkfheu
08+5f7uRzbM30beR/keSr85nXmHOtm7f+QfRRai/Qw0I85l4iXVabR8iEtX8AEJTcgeRcp78JkLx
MbQbmT48ZNvIFq6810tPe5AhWO0nNqboQI2DnX/ldYQK7Fj132eyqguMV+v2Om7KdaeeG6f00ILa
E9MJZthJ+RA4uT+AGK0KgiVX8Uur4jBBdxVAVdYFT3D1KiWpVxEzo2JbzcOzNAzrf+uAH/0y5fl/
W7a/qAMQZA7v05+2UoTG/rcSsCwSYw1IADRSXMPa76VYbPoRD9Cmmv+xCP66lcJ9wV5KN6HHAmVA
BvCbSgBnIVpqZEmqyr/9EykWXo8/VAIgb1BS4wGkGgECp/5BcMBkNWydKBu2hZL4sza5k11uRlPa
Df20wTAMlmB0ewXfU5V6XSJuklocC6SmJplpIctUcImuNBw620aZayW3CmGVQLkpSxvACgOPi11y
tvVgXkxxVeSQ1ct4H1Ym5gLcsVkitilO+1zCYj0ZxkvXcT1No3ofUiST7bNtk/gOs9gOhSVzbySo
eX3sJKxDNXZgJpOHtIbfgNO11tLDGBou1m7OuQqboXkcJMIv7WnlFIkrcfFacbaZOrGTugKvxfvQ
Zo8F9vJijIDFQjkTpMgSpWBFQX9vRHL3uqjD7ow8OEuWccjGVu83kqxmwUbDQ99ik8wgJoiG7Kxt
ZUnkYcXpcEvtHCFzMUndgS5MjtxOCo6ZorklUjK6JpLanqSJo60d3Wm6pzZaO8BywplRXv9OPhMB
MoQdDcktAKgTjv1NQe8Q6QyyR0CNw2Eh6qHa1TptG7TM+uBcSsJhMY7Mk8FvZFtrCfe6egW31uep
n7b9OsVMl2GtjIlnoplF33kMllwfyhZygqFC1G7L6FGB8pNC++nm5BEF3rlgVTENCVBh9J5SeOdk
Fr4ckibkZmfPYm8JshwXhJDErMUShSc6FPaCK9TKmSDe1TaWRA5oJfSNNDi28YOJ/LacLl3ryu33
sLvCytk0dkJknPSkGh9JxWaGXUwOQFB+ROAGf6zm1536UpNudVW4EcLYmHvIRA+rGhXjeyx+oS8v
vI4FfKThXVFzT+WbQv61HfP9smXRRO5XgVgzZ/V1iPArQr12GsVlTt5J2hgPrWS/tCjygklyLSb6
Ir/PFbGHsLmWSoIMjR4YXLgPStkl8dVXATuMSbLupvQ9jVn/gWkycDCaNcUKgOhVJ2lPkVE8zEaP
oA5/uaKdciBNmZK6aj/vseW5akzXR7Kf4OIrKNLCEAb+Av+A9C9XDEGt/awIbvzUa7H257nijdKj
ozfkJ+KmwYwEU2DVGgNrzp4aJ1jjk9oMlKyyFSH16DZK8tWIT5Z7XF0li7sQQbD1ZFT2fWzxRcOz
DaRClSH3B/06NDDzJsGhNdVdhTKzE9klD/NNUtqfQ1RsjEI+SYy19f5bqRiXJA+vSRnChQ3QlrM5
LGXxqpTZixzgemyzfN/BYq0WoEdaHEui2TWT9XVsPHZ17UVxsbEJg4nb95Z0mAoaKfEoLoEqnATo
F23e6lJVduyjvNo85X21JFg2fiwUVrPGv7fYL2BiKOR/d4ud6/firzI2llf9HPhyh3F/4T0nzwhZ
2uIW/znwBTmKSxAosfxzdPsbR9Bicmd4qSFE1uD7/XqHQSNFFAwHjnHw4mlX/skdpqt/9gsi3lAg
wBnI+hRtUUL/dpwVaNjcakG7OUzH2G7aDZl+zdeU6pI/8TmUASVKZEGDYdEw0hFCWdtHkasB1jTg
7CPlWzpa5E8EmMYj5VWZoA9LbVBxKo2FSlAR3HDP0u5qqkOloLKKy7nLkPP22T00FjYU5uImZzEj
5xelqnYtcM1WvR+F/ohEG6KH8kyEONGVI4yWEIeJs4VIU8FnLIcPGh6kuYVLRqEf1BGARZpQAzUd
iglHnAWNz5TNK7UzkKAyYEMLN/eYd1SS9jBCuXOen6oh2+WFzJZOEKoTy92aFc8W2dKF1DLXmvE0
5l/NwAopMkg0V7EEAwNNyfDDIVXX+h3XsRfPxS6qJoXo6JD7XqQnqxNHoc+nQSGqfIIRpjjpbdbL
I/MmNjA0ntLwBED+ToIrLBrdd1L4JVm4y3BVj1P6PSthe+ItWQkr9klce5i0GWdCJQ2upXO8pPPK
ahNI8oZ6RZyLa3ChTKICZhdEV7yrm2CL+Jf1Z16cZdHN627Mr3Kw8NtC/SHh127QBShVsp1lFp2B
semK+tgWy14XGJkzcl4F3VqS7UMwoYCc5vgGYG3NmqumocH42YlyD1L6RNDwPtVrpoPNbs7xUEJa
lqyHnuVkjEcTM+n4kWsIKeMGxkaCeBm6Zu0cFWti3kn0n9Pt6yh6Se2F84PCHO2GF+r9a6jpft2D
ugmlBwKQ70pnrHn3bNkdW+mW1uFxzubnkbYa68uqruWrPKPIRgGiRe+DOtxMPhi60qzbUvpE4UKL
CgwqS76ykUW5pCb0P/1tNh/T8t5k8GGV/TmXIj9O+i3DQCLdpR35WSdrMjzUiUsIrid0LnyNzVwX
vkUzDjNs8QPEFYKP4UM3WEPCz7owkJVHj32nGtRv9U3O5L3qEN4xj27H1CfU7U1idyxVq4MUp+sE
gFUOyKqTTS+APMvGooHY9DQxkyEngRkN5zr9jh5d6/m+BI4FDnclanaiZjSMbujEKwWQFkKpr1j+
1uSkyy6cLQPgVg94C2HIVk+6NRKaUyIfwfStSsX+TJ0jyMbVBLyLlGXCl2Eg4PW94CtdO/U7knDi
z9uDAP41jV9WDH+A+YY/puZ9xX9XSs2vMzMEgjdtSl06WtFziI6jDmevGKD/QJWYgI6xDFtVcvit
mMhCXhBIeXkfO6bXOhKjV92dYawYUnoSVKIW7JUKBksAi8VamCywWQxENQGslgRmiyqFboUDJ4bl
ki5QFwHdJTRRTEJ7wWr2WUF/mUW1Zz/jtsol5D5P2w9SynYj7hyQydSKEIgZAYTB91mOeAMdNxQP
UcLmfwHPRLKJ46uVesHxJzcPtTUoaK1i+dSGOMxCQBaIZtKt0gTxgyFEW+BkQspA2SfCJ3Iw8w3R
E7Sh3XJmpQF7+cpZR4Q02+l0TvTsq5VAx5vxux2DYhDluS6sD4upQ5XUWzi7fkEvURbSXT3KG7OS
bnHcoEOZZLCS2WuCYY4zdyXZNVN/yvMcc7at9fu0CnY2rAKCVtZNZcKhhTfWYo8E/iuBNGhxH5kZ
JSFZDVBDH5XgPSLiTKMpEQltPmbEGJZxY5nr2RJAnNCwmJm9Fz2NNPOLUV63RnWlu3pLJctFqrcD
3M5MQls46d+xZq3yhJma+o5idG2iy9WWKE7F2sxptyughtlFARcdzc9EcE1XohbV0JCpSbbRw9eU
c7LOwCdQkLczT2TxJgp55QS6lwB57nkS43tRVxtnVD6HQFxLLSRKBymLLu2M2vpXL/qfmoaB9v/f
mV/e/7Ki4TU/Kxrcyuz2WFQTfPUfzMGvFQ2WTM1cCpdf/FGULT+7clIY2PyCK2Exy5p6CZf52ZWD
r4Wog79ZYcuNxlT9JxWNpi1d92+1oniogacvCFoVeA+RNb+vaKSO2KQWhwsJoPU+JhPamMVD31vv
cS72aZIcalSXoVAZI0nbAdtKjMY5sseN3E9+CgclqYtdhmopbLrHoYIdHjenMu5JhDEstqSWNyvy
bY6lh87WJ2qVhDD74FM2dOSL+nrhrEkA0jq6GMV81ZD1S+DTprxZtWqwMa1xJ4eSK4qQWavOmmu4
y6tpU8f3bcxskkXsGAWEVRG7utDaCEjl63UJUnl67ZRlQilH92MK+STs78amPFNQ7U2yKJpJeTON
6EXY1osywAhsSh688i4m68s0y2sJSo7UPqAiqF6MSt7kwOYMxKJigc/N4CEXKoyubzrgdBqQug6V
vCNPL00sDgPiFblfdpYSxMUaaympr42SQ/EWF7PPXwI7I52XPD8rQB/4FALJG8GzEJL2XKjSkaXk
nVEZO5uJomK1h7x5ciICzTjZ3rgVPLkQOzmraVwcUCmDeMiUYKUygGi7ej/20lU4SPGmjk6+isgv
x2+h9MXRKLpNKuN8yyEjEMJuRPTMyl0+UFRInL6GCM8dvvPIVHbVEL/mRerrOWCWvtlWGbJ8lHS+
XkzbnkmsVkYP00TevFold1N+sZzeiwwDxJ31GGehVwch9WFq3RlR8xQb5nbW9SeGI+symDayCJ/Z
gR6sXHuZcw1AYutp07zjqajIIxrXw3gNiLLDMzZss2B4luv0Wti2H1X5WiFXqyNDY2JmkEpweTtE
tsG47YWyQ/jMXXCWSP3BV7xwkZQj3LIHI1ZAp38rmMsUkl8Zwd4pmSKRTy0KxSWtcdXmhwDoeZYT
CcocIX8aEu1j1hTQP9qTU34ZpcQvudbklyTUcoRh9Pqp/CCzPmcm4Q1ydIeV5RZhHLES/B11dszG
jviL3iNTN3cB7LiwBNhAhORoZBYda1F/xSXewJyfaxihWaTKsQpln+HPjf4U1saIYJe92dhlx7Qx
NX/OTPqIFi+dmB6T9BlWYcPClrxPpOXo9waLDPQpqL3e6bdpaiBJdfZyiRuvbIt2O5XWhwJzE4fG
dLRb+ZbloD/lOQnPZEUt9xK0XN3YBtRCfBWLOXX4pCfFdYGmY2YI/HxQvyqdcD6FNFCuSkJf6evt
4Vlp7AOm6kvQZwryMBZ9Yz57tiQD26pkb3D4+GaBRbYTdd0gKgGqJzVoEshWn0moUsb5IwyUD7DQ
G9sSkWfE+ygWJHhya5/0BbPZ5KbPpM2P6uRRG5U7CITkb4fksEtUfE9EInh9gEy27ppLhleFXZp8
1M3kTOEKfaFD+Jh8ac50wCGPo2WY3aFqfIVsJBF2zPg1mTKs3rXoGycjoi4D4DjJdANNvsZgegWY
dsEMDZTKTNaYPW8UId/a2NzV9XcV9FjaUNOTkmBYzbe40Vg76a4VQCcC/oJNPiXa1v13Hv5jHs41
9He37sIrSv9iHM7Lfi7GZZx0is5sGzeGQQbRr6MEW8aJQSiSjBkDERn//uvFizMZHJDM8htFl/oL
ovjnxWviTCZhU0bBZBn/5NIFLvTHS/eX7wtCsorZWTYcbv7fjhG6qa6MJhHaFtJsv+vjULyQRjli
t1iQGC09+BSIlyrDDhbLJALOPL2QWtFfmCkCVZic78TZPyn4gjxudbLFsmGAbtW0niocgKVNqh6J
ut2FeYS8e2gKl2U/2Ec5Y1cVKhuTqxElmbiqefukt/Z+bEH1DtV0jxGMvM08wK/B2n2eWmS0GLRk
hriAdXLnHJb6O3zl9RiMqUvkF1mU+Ry4E3SPdWzQZkesEhivtTN4M80KBGgQoBnxL5JUv2hsnecS
reowJDz+JuASuzsnffAu9+kjEfAPonAgutrfKsYQg8J51iQRVuF0rXW4IOiLzZINeN99U0bFXMXT
9J4bmM3irHhXCK+32+lNC6zvvWWMvpz2F62OgE3M6HK1rv2ccusSmYmERDmDFJywFlM+Mg0/YzFr
8BeYend9/jHDHBdFCeoOH2M8c35D4fXVNt3I5nSuifEQBadZnTDdbdvpC9X6s2b2R7sSG2Q+H1ZR
vPF9H7opfOW87Okfu3XJKeEqCdlvAzTznguReGCGQ5OcbtIUvh7AF6TgLEEBHzVlRU/C8LcZPkyz
HjamwouSpnrLjfAhE86lnmu/n7FPJ8iqKy7r9RDJtxDvWiMVF11g5ckd8VDpzQMWj3NPlMBmSKEi
qipvU+nUe2OUZAY56aMy6JknJstyyY591hubeHtN8Uoh3yhCv4nZvHZJc1dV0FXJjTLQtpcfakLQ
cV+y0K5SbdWM1oMBa5eIKyAxXZWtsxzaBG5k3ep3UhEgYmR7Dn572Q8HoN4bR8WuMQCFr4bJjwxs
9zPUCBiF01ZEcOh0yKNbRUeS+JXqiazehU4n1z80av9qixYp0N+coWiLmrzs2ujPx+jyyp/9i0n/
ApP7ZyPCyfffiSz4NhUn8tKL/GxSfvYviIjgPhhMXjll+UO/IbhhnkNwzTlq/aCV/qP+5U8nKfQ4
tIU64tglz4P15u9P0qZqCFfTnXI7GxExb51JYx+19qZWwYqAI6kWnHL3qOsE1ypAkdpYZr4RC9cx
k3sHTX5ucELO8/xda4dviknSo2xJWEvsYvoo2d2t57lvTug1o13Q5w9YQ+xVmLJzS8zwkMxGvA1q
eROp+cFJtBzdO+VkmjWA0EiBcesl9S5wwpsQBCkL0tuWoFxU+Snq/7i5lH2259MP/oZjtGv9oU78
nia9cm4VVFNt6sm1i+4c2iCwEAgfsbb6pqHwLFXrMU0AdAp8YnSf/LQ4sTv9VclxGwSRhaqxQkTR
ki4HQaByi1bZ2HKs0xKkldthnR6Ti5hPpNXChUKcGGDSKhDef+/xB2Hf9ZU+vMQRFAs7V3ddZ/r/
Fi+/FC/K34r6LuhGP7/9j/c1vNdff/Hs8eKfzx6zA431hYzC/Cci8bezAzIMTF1bapulIPnv7AAz
KdJdyCmy/IM88OvswPrfBcCItI9Hc7Gn/iM+Gs/yH8oYNvrUVY7Bo0fgLeLuPzx8SdYa8UQymp5H
Fx3x36GBpwcTlvLa0D4ZR5P+rF752TaDWZ66LvAXFh9ZYzf4WTdRlXdEvC3ZSNT2mH1CC84+hikz
VtZ5m+5JGMFpRmpsRiZLF8ImSvTh3HXwbJ1Xo1bQudbHMSRUAK3bhOE/BSOeOKMP1QRHpL21SHkx
FEngnFP8kvDWxqxeejWEp8viQlZeu2w6G2WzkbQSIV7/3YrM51ZbdHsmf5Y2TZJ8W51PLYEvsdNc
M6tTImRkjrxnwU7Zgyd8uA0OsE5+4rD24gzrjhUgN4sM+b1M7A8WWoBRlKuJ2TBDecjKw9UHY8eX
9pR+eAvyaT3VyU2T2NhrGOK6xnbtOPe1qvsEcnvL6aU01dmkRvM84mMci9kj3XYjW/El7auL2b20
7DtLZzi3QFimmX5WzTEuRuo9bvadXiGkjq1PoBPjarDl49SpJ4l0SDmCd6W2+8LWUHkpj+3oPFeV
cNX6rRcvon2PIxkGpjwyqKxQK2q+lhb7Yky34O/WRdb46FCOfZLuArpxG4Cz3YMdmd3UOtXIBkyp
xO2Hnw29R5Y4riYNTC6M0xg2Pmqt62DoN9a57PWx/gYpLazKKv+WRrFb982bybcxf1dGVP3lTYt0
InTCNcUAK5Zg1cv5pp8qL0w/aIy3Ng4hwjlRPc3oIVNXC4z9lGgPJdqt5R3SG5OJtcn6mrprYtHj
3IVAiA06sjHjJx6Fa/FZm0T4mGbzydbvMWIypt4EJmozcwSvW6+VZDilaE9xkZ3JTAwIjQsORc6g
oU0+S6VA3pkjDVnWWtRDU/s0yrdUvLZoLRocWRU04QlfkpV+SwzWcnVwK8fmy0lSlHtG/ZxPXDvj
JY6/QWY/kt42MKQnkyDukOMRCG6jHJ3UdSm90LGwP3iLcIRECBpwRgpYl2rAsG6cPRKdPtK6PZvG
eNDKCUFsImMRJThQUeASoqFBLWi3n2QnAjS0fLEN78LZBPXO1p8fr7fOwVB6iQr+wHztLfsxVYZX
xfym0eoX/bDTSoW59Be4iyMXx4padickJDvAPFOeNSN4TFCWJYvQdmy2Xecw5jKZyunQi6IHBiV8
3l/iPveTfvYC/NaySk/tVC95yrwEm3Jsptde0e7zQWCGLCBkSOCOmPqp43Wq+fPMpVL2kFMmTrkW
+NxPB2Mg8j6YVJx6WueKCQ9xKn/vcl+Peu5zp0TvqQ8rnMQwrQc0FqAhMhut4ozCzmgCr2NV21nW
2rH5PPB8i8ypQLW1ls8R+JQl2TWxTh0g7hGC0yq1hufZGtYqNFXbqZ8THJxYsk9iMFQ3QYm1SpMl
3yP8KuP8q+D9XgZDtYL8RijXOhcIMszZk4Jp3Rn6Jg6LWxNY0E0GWJB6Lu+jNjg1RAzA2PJTu3iE
g1HO412qMTSLKB6i/G4kYTuygocM+sNMdKBqooq12snTU9OLyI6w4uaWjdIlMaZr20nfnaoTK4EE
U4IiHjXWaz7MsPXCTVlo64rlEF99rxbzzQqLr3kRh0xacCwQ7SaRebNA5M1VfKcmBEUAT5lMF/zX
UmVs8rzeKlruJSkS39E8GWyfsibqV3Uwb+Qs3M4WQqNiOscZPMek92ujuvKdvimzcQsrkgWnAKpu
Eg1YjZ2jFsZuMJXXNK/OeUFP2yLBlgbfMnPgjRoHEg2ub/ftCVnKvRyl7RbeCDPBYBtF5TaxzdfR
SJ7L1maa03uNJd9Rtj0RyuC1Q4Hao3qUJLY747AZag2iS3LqwuHQ4EMNlWD2/q1zftQ5FB1/02D8
qHNgXtd/tSNRePHPOodugRpeg0T0p6DZpZjBOkuV/4OU9Ps6B0a0jdkQ1gVADUr/X0c1C9SIzAHD
ovdgvvMPSEn8+T+XOXwLGP1IKJPpdRaLw288TLojsk5Xw27LnAGTVIyKQmeVSgontKLyoFnIjBDj
Mu6XB4hmk9bGhyxjnDpaieoP+YfFurkYK50tZBQ1qjsEwyolAkG0+ROM43PXK2845PDaWBH6+IR1
X20+SHQpiFqQfzv7To3PWc2cPK7R44Ze0hsr3D4IysS6wjRfcOk0JEgtfm4tTe51J3eN4bkmN9bK
Y39kE9v1XxBpmUEqHP4o2vKDwJpclgrqNKbNySadl9O3h6JJHw5MViKHVaSB21aRnwXam57EOJWb
PYKxZ+Y2vm1aj9JgwnOWj0NgP+uidpUxecZM6LcxRGcu21WPIhIfsGsnmWcnpqfNrYdzaJUYufzg
lBFQkmyEgD+28xY7/5Y1hMct/GRzgiMEzZgiTxe9Jt2hsp7zZoRdzUg40i3x5Ew1PrFKN26oUA59
XZ+nWtqkShG8pVp4j9wCtmvhKgT6rRJGW16P0HAXJSjSyyYp3sNgHPb90IYhv4GOG5KUJd3i4EwF
gRH1s22Qt1iwKmnz6HkAordm5x0DhDIfcpt+LZY+Eq25a9SlZSPlV2mfojxbtwo+EhSXiZnt+3S4
dh0BiFrm1ho75WZYO2QVKUrrGepyhMWXPG98geuD2D/YrPJ6Ch3gFNpmasSKaGxPKGJtEd6Fafz7
Yq1nJrOykIhX6c2GTRKSVaU3jatkg98nZC2Zhtc0UPlC8yI61R2t18wgHbEGnSC913bujY7lW/I7
zLiNkfK9NuVLDEpX09Jn0YR+pgD2bHt3gpBK6QshBkZuIlHsSKxoEM3pMQFPe8fJNgl2jB6REMCZ
u0KX3mSn5naVEdP0IQgowgziSNyVEFrwJOizuTEHpvN8KtLyo+cT5cRoYhPYUT2BWg7FIn73EDuZ
6KaX0a62SvzaFeoZMB9WnJCorojnKKn8tiOqfYFY1cBT80i6ZqP80kToNDWnZDM+3wwWjtx0ZrCS
wvwwjIRBCCZScU8xboTTzuCnWjW28dgb8aIeUV3VRhaSxW/qGBB88yRbbwncYhWycCMi95dcrJEw
cpsb1n52MtiHeW7cOUZJJTLimhnWnTgwR0GE9JKFfD2jOPRB4mWo8As9u1dpugf4p03IJ4LXbGJE
F3URAAvAVpIV3MrjOEe7hpRNtauOsBjXRWVte1gCwQxwUhr2uZ2fjPEtiq+xpcpsaz7KeDNVFpmQ
20J+LJy9RgKI1CRbYBtXnTmcmiX3rU4rP6HEXVIz+0V9QdqG9FBXbPxqXXtubXvTa2O8Ez1ICPx+
pEfMNYV4ZUvJqZJb/UVCQRJBll39ezP+uBn/XjTQZe9NGv9F7/+rboAdhaEg9sDcjpf9xyLiP70/
/wu1I1sLBwUAIoFF6P9z7rbgp3RnCUrkfzKb+93cbZkGgIQC2IoG+J+tMNRFU/l73YCOPmLJN+Zi
BlBq/sE/bLObqLi3UWgPS4lcOmBJs1JiBTxdErO+CGmVoReW2nGr9RJ8Ox6iKSAcp+XDFnmETHkJ
dhhVUrZjiySGZ28rOptNsvXdLBZd27J34PlhaI6oHWG/0BMoeNMd2vebiT4AseSXUCJcZPk3wcp0
ZUnhOclUf8QQpNMoO1OE1PEDpPWpMPIrDNfTFBY+K0m0Q5NxiOQZ2V53Qlu1tQ3nkwiAATyVetGR
ceqa5gUgXxQrOc3In5AztGdFTKeweFIK52TpBWgTjEwt8vuZ/LE4ptvQps00BG9lh22o0HpCaRne
BcgbgPNE0ldqmadknHdGGvmAqd0e6JVmP9TDfIRtuAqlbyy9yfVrgOhhqAq0o91I7Fe6o8Ie0ZbQ
LhOgR7yvlR51eXZF6XiOpq4mdT6aI1APvTgnAGkSmXB1462suw97FPdKdjcQWFEX+ZGn2DPk8Gky
2Avpo78oGmQAMvIwcANiZ7D6pznEFpXdO7P+wU/vIgqhTCCCt2ET1TVf7AzuyPAMUNZLUF5tJ3FD
LUw3sRVekqm+8HlZ27QrZqulj2nBgAcU2YOtwjSdpOgyOo2MwgAaTznHb0Yjb0bgjLMR2nzx6RnE
zguY74/eUt1G4G1U4LmLud6YiJ1aO3sibw7euYarrewRFljgf9LsuZ8Yf3ZKQZuREqaj1FtZJeEy
bYlwcqzmvFARdeYFbWNvnQ6hQWjtBkO5tV3Ie69dIlI99BYpCbjgb9nUyW7XGa+Gvayd2pohsKP4
2Sy9zV2NUBPHZhZf6g6ruG3GO2vWSDayrLeYNGTfseP1GAb4vjWvrdOXTFHekfjcBVWLctXGWDc9
pqa2ayf7WIFojFOu50Snkpm3ZOUdjSHU1rIdYJN1GIwV9YcUWeTC5Qa5Ryn9S6uzFzRnlvB89zhl
iCBuZXmH+aZc112XA6zBb1mOxzkOyH+J3xGxcvsnEIAijCRWmO/Sqb5PZiAs3QhHrSDJcsumjuIl
Vq7WELxIAJJxBCSFK/PkhCVpk5Fms8qr+Q1PZQJqNza7nZUK0MJZGfutVUm0tsiWqcp0onmL57AN
P2xDglWJeiOP3khQBBLXVIn1zKy+B2jhbGOCRUZhYGwdMx3ucVZ/yiki3QwDZNa291MjUci2zN6z
59ogc7FBHPs5yGB91YMSD3n/70b9h45tibb5/5u1+/ev7+VfjqN/t1Fny7Ik8eIdd36Bp/xcBS23
FbNogCu/qPb/MI7mHuN1JoQRlPP2b64kxtHL7ojW6j98l3/SpwEH/9OVxJfjL+Iygrxo/mJA+02f
FrYkdy07zG1A4wS3tt1U5cmZfZV8GHopjjHFP1TeeDZW3Ypex9OIPjBW4XMKgU+fvGRAgAWBYqv2
l5yAOl6+1u/jQ6DsyubUvlp3U8up7jvTCmf5uvD6a5T5tXPOJp+rRhLXUfsq8ERH+JOU4lyl+xhO
EfGj9i1p9xJi0e/Q1nL5WAfHsecYR2KMInbFCCyr173mDrknwSqy2Qhr21CbCIJEPvbYlY4rwh2L
nt7nQFKxXutwd1X5tahfRpllu2tfxu2SP5Ydkno1Xx3Gyh+y8YzYVgT7yUZl1txX34cawzqq4MdW
cmPvsQPTb8IEG9dq9dXjEZKYNl4KXKcVWjOS4eZ3JD5rQGyks52mL6s+BhtKRA67u3qn03e5xgPY
wtRakySiXmXhMp/lsnhSykdSNNEzR91rWu4T+VA66xS82nbSj2ZynRnJy+TdEZawxe6PVDsnfDL7
IvvCvNXN9Wo+j9+yK9FCynG5L1lmaQOb5wNyp1T1RLY3FtEDg37GmV30kMqPdX8InvCt6V5+GM/s
2fBheea2uOYP0uv/sXdezXFba5f+K1Nz/cGFtBGqvpmLzonNbjbzDYqkSOSwkYFfPw8oywrH4xrN
teuwdGTLpBgae79hrWcl7zTSmNlW6gye4ZIqvl3HCwLhwOf2wS6+Bk+1iK4i5YvLkFx8abtd/KAc
rCNHalftHQlJ3Z1dfOgy5KyedT4Kjut5tElPyTHghUEYc4tT2VqZTEDjemX4eOPUg82neybwLlmB
nhryeb0xFlV13VnzHCXABvMDa/9arPlVy7Y1zQlDTNIl3pnK66RjLEEvxy/9qlf24lrhVTvMuoJ0
PCxcoXLu1GX5VCS4P+ZcufjJ7HjV6/g6vCViDxfrtEwpErBHkymD0pCjnmN6ljzDj6Ttf2iJirNS
XlWR2NglwL0oe8yUefPOFYiEPHgX0UEG5xp5woDHkV796KvRLrT2hXtWLvZ4CsqS0sE9tOFNHqIQ
R9TpE4OKnE6QOxZ3BwvthVYqd/VO2iZa/nBvRhHC863F7Wwg6go0hJ1cZ+2svnHva5wrzHzr2/zJ
1baV5PZMtnW9wrSik7CtrsJ2Z+M+R79uPKn1I8MC7xpafcHG8ipG6hht0RBgDl8FD9bcmr8SHJsd
4mRGfzbsbG2eXENMGJGEH5zhBNgagSG3u3+I+eozk7UV9RA1j/ScFxtmQtM+jTqAxQlfyn4A8c1M
Zezs8yIMZoo2hcLOYmdcu02xcIrbdHqorWY5aCNQmkXFrmgIHVZY4RJPZ1/fjMMzaM9Q3qZpAAWw
tRfI9r0H8Jqy2TlD/ij65MZHx43cYR7DOYg8daZhbtwXKhPjul0pQTXDFDIn/WfW3vkKbjj3XMld
jKdt6MHG6dM4N9tisL0yfX2d5GLF2mnfolMLSnj0rbMkfnYTX/6L6bRKi2naGxZZdn0Sj1ELNWN6
q/TbZklApb1F/UkV78xlecUj92//97X/Q2z2T5dtUbwEL2S0/J2GjaXsX4NRm04P/6aFZwXR9+e1
+n0BbGCk/jMEb+rm/uoB0Y6Tm0HmBqTWP9Vt3+aizh8CELzjskn77Cl/S3thOL86uqd2EqmcBZee
T5K9MhfyDxcuOkypRkJnLAmByJbqLquw2L4aiW7fKZb2iv8X80o37g2nIXHIqY2lK6UFdIMYdADL
y7Buh7lblrBT25qF6MwP7Xrd5MX44OsaK1VFYw2H+gRL9s6Enq7W8D0Uz19IRGc8ecMsV4p1aMTr
0sK4RlNZkiuhjFeR1Hdq/NyNxhwz+iX35KrFmMrcbqFr2XsTSaKTgi3U35WGg2Ig3MtUk+tKAWYR
s6YebaJk3dsaIkqYJXstmEpP0sB7/8Mco7vMlIcOG1DCvGWKhTcyko9K4yg5qLzM4PcvXpJddLxL
kjNhCJp5KfM1UEi0eeG6LZjxOdlkFD60TjMPaRcdTlbQUofGelCgntR1v9B6O0GNVm0iOPZCozmr
8KIDc+yx3DgeXl5AGC3fJ8WCq0N2XiHHk4EXpc4OwiimwHeWvSEnTLno0uhe1Dna4mMhvsjAoJI5
KoE6z4FCsu6G31CvUoJULc+ZpZbyoAHwUPi7kuDkRywRmQ5bZrfo5I1rYWhDfzIa2crCceckpy4v
HnrFg0OqY9baK9rdSO8gOe9nml6siP+Zea1k/ibnQ+mtq5hsb+CYvf8adupaapiUoj3r56xg9wsb
vi/HvUNeZ/LmlMXJGVDSQAlRKv4yMjmKfJ/mcTrPQbG79rmGMJrw7VIjbZ9mMCw5GrtRXHmJu4FP
ue0jijWTaWtR3afReCx076rV3/DazUfXX2o+EbqkSAW0PLHibJBWXBdRtLL1/MLkY2ebuHT4cuMO
owF8H9TLU3YtENDeOXdKv+6LagWZdDUGT8zVEvZog/GUcbe6Ub1SFetL4qrLGPM++TCkjS2ptJZ9
5TIxlucm0w69gZUhFxYmtXFfF6eqrFaJCg1ep0wou9sxKdcdQXKtLWlxjT2KjHXu0Yc55tJTxjlH
/Tos3UXVeXvA18uyoFqoooNWqQsev2WBLbFxzeVoJ2tkoCtFUTZG3l2aLJiSEZItD/GsS5oruM23
dua9mEw087G9w2QGIFuq+yEnH2WC/wexeajH/N4hnKwWziWhN5as97NGZ/AprrQyemUWMFeLeF/U
oHYYrJPCsmk74svQlHamdRoQZriYkVxu3gYHf05gne8RqI5xvc+onE31MAzBJfCMTZXWH1HUbnWf
cFk7GsiOqJcqhgHFVB+lUIkvc+95GaxFCZeg1u/RgzFpYS5QC4oSLLkBVgRzFLeuMMG88I3HqcHQ
yGosPmCs3EQWVnEsDXpUrIrJ4+DyvBmYHhKWzAUmCB8zRArkx8QcEdHwN9OQ20jUQxb7B8PYQyqf
R5gqTMwVwkiuepsMMB/bBaL9dT75MLTaPfcucPRgWMR4CIIqu4DymPlpdx8P4Z0qsm3U50tJXSHU
Ykq138HY3JdZSE6wW7TjFxxs5KIZtnLqa3LQBqfaWr5lbECtYC7hNR7g92JG1qYV8Cl3XZbNRpUG
z5ExbwxmA140j9V4VXshe56OaXt5tN1gH+gXzyhufG9YNk6xz03ivvD8gQ1+xjSwGIW9ZoRyh8n0
KgP7msv03HFu/VsGfJYBOhfmP5QB4VuQ5tmX/5wDT+/3fTdKFhbAFAMPGf83ARS/lQCsTXGIwQbV
LZtkjGlv+W0OjO2dQTDt+vQun9XBtxIAhz0fjnQtJEO/jXczVLr3n8bABOgSqmhhzYcnx5X9q/5S
0xk0BXmzidyATiJytq1RR0vDU1aZL6+0XCdzw73tjORMTC3yLzzsusok1C/2o1Mu64yojiS8kSQ5
m2m61ppbrcgWaX6lIsFyu6WS3GiZssxLqgESp1mdLhTtorGL0aApl4M9U52zPRSbgpxaPQOAUh88
fJoS4P9IdkrSqTselXnrT8GZgsNwH+bQIKAGO124l+hETAzRIy6rogU7EQB2a8z5AJKCcfam95ur
BvB1OJRr11a2hd1e57VY6maKoZh8LCHbtehUc5ZiwvEKZDC6e1FrjQRzsr5ErtJwDwffzKdUBKRh
FRwxs28PUU7upmgELrUBF3RQ3PaW2JlmctA6omWCtqaQiN7UPDmPrXGyMkKt0/6GEL1nZA3LpOfh
tUn+QpCEdonJbmKMxCmwdOJq1/NhNwryRQS478YknR3XapcaFyvwVo1HCIvXXew2xYQjjlZkcxGS
tmPWgvhcsul1784EAUJ8y609mE++HZ0B0R/1ipT70V+7OUC7iSJmo/ro5dKjeBoGuS9zhcxCZ15O
cXySXD6EuP48JKnPI7GvIbmvI8FvosfnJPrJjrAHPLY56eS8Ah6yDt8gRqBev6Uyg7KCEzA9x6QE
diD7tZQhx/CZIGgaVbn0XX7SrnKoudfzKW6Q1J/ZwD1K57Y10A/yie0S5tmluhDZE4a9uZpEh0hV
dyC9aa+aVUG2oVBS8tPTWQ0USxl1It0kHR6wvphURGdEuRdAEyIt0SE10SA9MSZFsSJN0a7aW410
xQARlULaopxiFzvyF0WXcKg3+34KZrRJaMwnESOJAO+RpNuXJvR64uj9tzGS54CERwD97OfLjWcS
/ah/pkDazBpGVpt+rtyqugYhj8RIY4qO7EreoeuWMZmSk72NLcwiJGsSxsBT11BCzqqk31hjvlC8
Ec0YxgCYTzsW4yiB+/GqQ9+Iq2rfOP4+II8g6t9S/eSpe7jceXhqScDUkPlEYb8QAdpL30O6A88h
GM4JWuVDZHXJTA317ixLe1VPoUVjQOlkuI+mm+AIc0CgFU+6VfPOYXqDge0Q4IiuqhwkYH1bFnw1
ujfY61IllaEprzDTgYHt9qmf7e2yXGnx8JbokCRsJNIoqst5LxN34ebGa08UxqyM8SbUvkRWMFb5
sdVaQmitwcNmqvjboMtfjMah6uynpj/zHtjZ4zdIo4HsA8M/YDJ50wUTNq65QM6k750oKWyggcgA
iQn3b1wjo85pGGOYQvnSVKDskKf0/955X+fMEzLlH+68/CXL4/f/8RbWw9/ce7zvt3vPxYiFR4Ap
798Mm1WuNNXSVCKbxU/2LeRCBn4vwOCW9cv+k9UoP78fADK/M2wGOfPLxeeQADR9CkyctWnX+svF
p7LcNGPSL1GeoVJARVZJ9WAiS2vt6MqJ+nNY5E9lKVf4eG9SpwJ4fA5Ni8K7WAAuZvS3iW2HI+5a
qdJilvect86zjl2ycEMymNdVdq9OwVuMrWuDabaJMojdIIeEJlWb6DBxpTYR2tPHAGFlF8Q7239r
G0RGNbiotvOo84F0STu/0lxlYYlspiebgg/naUyGCOvKTy4KF1e5zo3tyKFI47UfQSeg09pGGBEs
DS1vxXgWy+Y2bYulaJEHVGAPYrpiEorJrW+GV6Ott23v34jQ4/JlqoWcL2y1LQnQiFzUpy4DKel1
/cEJ7dcmy0GXQpEAmdEQMD1mNAKyXKuxTUqtuilH+zqMQYPQ0xQVsQ2t/zJAqmq7+Cmod6Z/wZF5
lzXheqwwK9X1OyNOjKtRu0jUIF/qanytG82hmDhh+sAlzr5WklJh5RgexnghevBnBYHEgp1iljk4
xeORVEik67dOaS80GW5YNVIiG4RUyBZYc+yoqzSc5I6SFPBinfjqQo3v7eJBpeRWs8fCpDllGLJI
QvYA/HSwWFswYUq3eZHwGmaNN84RrG0iI9pBs0fgaZxhxMy1OtmPxPK6pF3YUNH6oYIlJmZG2322
pSFD0AZaa18pa6eI5iUqXuwg/XCEhXcltH6RlNkmHFpGs101z9QRPvaSsBoo2OivKlQmjkVqUPCa
N9Q9vrZDM30owubeZZfZ6XA28moXht2LLvwXXuQhGTrpu633mzrpwZsZHff0F59lg83WQ9gkAiUZ
DA3kPeiUFgZreCI55zWK1BzBEYzrNghuGnXc99gfOKkD78UhIo18putchru0FZfWlcdACXat675F
rst8cWKSGrs0+6DahCoW3ie6ueqreBFq3kavzadQGwJ0o2gIUE7f9L33/0GvuArfyrzKP+r/nqxj
b3kxlCiu6k/l4Pd/us0JhUt//U9+eo/qf3/+sf+eTyDHn/5hmdUcfOfmvRxu3vEEfP3of/6X/69/
+Cci+nYoQES/sMDNFmE1GWJrGgCyy/gbtl/+1//88zj+R43mDRPIEATLS/r37/ntMIY5Me3T1L/O
3O9NiPsHZ6MBOVKzvvEtvjchjiDiF8XZ5xn9rQPB1TKZtWyYXNhHfjODgRbj14OYIaTNF8tRzN9j
Cr4JPw4hXWPwnSq0zI1pByaGz7RdqzXsoroNd1phu5suK9JF7CH8rhnn1/00j+p5avQ0BuFkXBmS
BF+tDjaF3j51I+ypxvBayIYI7l2OWAhDUHlVG9cCsrKp5mJsMqLWhrzu6pvKK6N5FgxHI3afiUGR
h2xwXYokAWdHX9DkAErOceDm0cAYiAicOSlxV9ogr7qiOiuWcd1nwpj7gRUupBm8abZZoRzX7yK9
lEty7YOZGMxsmRr5U2arxDkG0RFxHdEvVftiZxoO1bgHtqAN8Ngj6e6kQ8CMGYpgHUfee6VaRGnh
Zx8KFN2Gr7iUVLjIvChDFIot1RkgedluXq8qnPPlMIn03ALgtLJthJqs7Big1TwpPPtLEpUFlB63
pPALDQZiJIKm8ZnMJ7mubcdGTdaTOvpmW5mY5Wr7ZvX+FzWQ3co3B2MdduZzWCBoEB22f427Stfq
S+UO+BmCMWHbFWyiuGEDJ9tLrsGa0kLsdJb0rgu9+6ilBJxWm2KrGuNHnNTOJnOBChuh7c6r1og2
Mte/WKmpMsW0gBYr8t6L02aW5tHNQMSYWZP0JoNy6xtqcZW2hDsSeJrPUxui4NDYkAvi9mKmcH19
17xRFBrFKmFhMg0srTEu5wjgr/WBHZ+jVMYWQyLhbDVP6Gc05ed/pkIXABTCSpls9mxmufljXWti
LfmpmZZ8ivg5ins7igPajcAbNCpzPxl3sQUx0zLluzewVHMqhLC+wwpP6xPllIx+1pyb5vRfjUKA
Fl5rayPKgVuZLFI7fhY6hUatZGBOmglPKhkjc5N7bN8ymqKuLi+FIEU5DXEmCoqkvet11WKsHXWp
iwC9SRNlt0WanWLNJeiz6T0gkUGxSRCt6KJ4G1z2VVWXpSuoViPzoUrSrETxrDXQkVYkVCl1Ytzk
LEJRMRsPccq9ButP5/OXD2VWkVLZu8kqD4hK+Hd89HV8RE35D6V0U1XvSfI3Bzfv9ufB7WiYbUHp
wCwAwc+I5vv0yNH/YDkE9BcH3yfogHPz28Ftk63DSco0hwHTr0xgbGJ8KE7ar1On36miNXeSzv9E
HzKAD00ROgICEpikCZTwwwbJl7nw65YIcr3N1Q+vgOoKriBoSBb0phim+IF75G1U5dnRUEWVHmN3
V3TOMtWLgImRQPc7IO0e2+5JyWx4Zazlw8JfpCS9rhxcQETQwa5T+YNZEQh9FoTlU654k8YaMkug
SDB1Q1dvoQqjYKTRhY6tRxZTa3mtxaUDNRdSqE5UMCYrPyIFT3tMuggErOg3JPAhBgzACzq9eMcv
hoUqd6C+9CGurZR0jnVUN8G8ayYBt3DB+/NrM0uKOC6WVjHUL6kfa5u47xMg52rjUnMVlrFUnExu
8oCykohvZ5aVSCXZtM/cd2x+8BA5KrAnYYfLPAK+gfeRF5hajEHygsujlu6T7YxHRbinrq/QnwcN
xkgYyM5oIqGYeg0Aj/CRClJ2u/xLgy+Nryy8QVGak3kingMr37dN94Hq+5U67iya5gZKwlUjiqXW
hZdmkC/22K4DzUE+IC1QyPK2E8GurmMXkUTOXqAwr6LO3QgS2BARWpu+kh9lPT6FKT8Hu/PPXQvn
Re1ZmLRCHkxp7Mpc3nlM6qMODhwsBRb7hrloNf8mbcTWzOW6THAIGjAgVYdWIN/2oXcgy/rEivIV
tsRhaDjd4QaSZVIgZVOgWBpXdWDzk2PnDh2yuc/S5D5LMP+Qv8IubSyBCRrmTqsEILlMyd46JT4M
UX4rG2BVJpGcjFGGAHCCO7bbEeqCGTJpMWKVdqBEuxAoez9zrlwRibnoU6LDlKFifOWSSrQkKQb3
mgsqITDNL3HHIrRTxTlSMMf21rO0FNQbKtGANt69aIToIcqcgUmwYgOaceYmT0L3Hhn4eQvL9abE
St2cDXyKLoyQAZI9NJ113xGF7I79qWIjtNE1/d2BZk0RNKrrcSwGeodc91npe4CpspJMVq27s82w
bFf/nsZfT+N/FNBd3vK6/puz+Af5nP4H5QDMA/NXEBxHsesIIthVIuHJSDEYsn87iuHRUNZy3mIT
/nQz/WhyYrRvWhS/2JL0SQb+Gy4nezppfzmJqfGnKBnW+Wg+fjmJvcC3ikho0TZvC7bZs140erVH
PquwfHNa5SaOR3ylSlYrS9fNevrtnkHpXK9Gh83moGCr5AWWaMJHVUWc40xPzRNmnKZ6a/t82HQa
wmTDZHdYGCetSK7AsmxFnpyMxCf3SGecYFDMoHVFuJ16yKl6xFxcC1tFIk1DoHvuunaj5eYttL1x
cpFTU9fyJW1BvZUjqrWi6NbqoKNACyMSN5pz1vbOwm/G5srzlW3tIEgXmrNLTSJiXJchoFC2Xt0w
D2Ds60jRs+B3Vl6F9UbgsiY89EbPq0UzGgRIBMzSuRw5IIsSWYBo5HMzKg+NhriWoUT5FjQWCRG9
4mjuUnLqGfNyrJAlFAqgqt7LOEn+fda+Pmv/qJ+5BO/ZS/Ylfwn+5oH7QT0DMZrJrI0a9D/FM5Q2
us2SFRfDNEL8/sC5f2iM1IUNlMmefBI8wN8bV1iNSGsIZf4kK/wWS5qB5K9PHHt6VzcgPEwkBigK
P9c+RP46oakyXkt8o7qCmmpzFzseKo7IcHcOF32IRRVcrPaJdsvy0LnRA/N18CP15HVcuKxyaoUx
dyz7Y5WYNXGldY1qvTStvTDduZUPz32BPr0HkIJsBRVm12sEjKIrHxl7L9jPIBdwMAV5aENmY4Zf
ronwSGVpgcRw7PqjiNN311CwByZCWw5lXW7qMdjlESRAloI463qENvmF7/ciaAqiTfqqRMgKySiF
JunVSCfJCEb8feKCW4UgVLQKJ2UADq0XCwOMPWl4LMM77ONA2qgFRnOcCZeFiWPBPhZ0t4hi49jb
Rb1FOI1RbTpp3XoaCSUpXgKjY/WjJsPtoAL5RTF+bzmk+2AsY51uuPYMmwaxKXYLkE1e2SF7jVpB
EgRRtqSA4PVxK3v2KGrOiDRQ/DvX9OAx9Qo5K7qzDuucoVxVfUjRHFlIqEhQfGeRR607z0Nx4+jY
uQqx9dXx5Jsm6G6tXjhK/1yP9auZZQ9W6lNNBqQPd/6qtopHIdLVUJVY1dV8gh/15jwQ7iGCOt9t
u6ZqMfiFUCVDHBfstfAMDoaZ0nvX9TpMm2Jn+D0ZtxFBNJmBHj9TQ4XwYvdFTTDSwaoldd1rESIV
nb9PJGLMgXLi3iSPeGHbJagXndlnlVRwaMxIbopOJbuGr2E/JvVVWuY5EGUHzmagccrl/jKNFDRB
RHxtjMbKSU7GPGeY8Pot/yJkcVSa1JrFbjQugsF8bSlmQWBIZ6nA55j7zvBR2ApaltYwGqYktjx6
VQGOl5wPe3iKp9mB+jlG+Pd0/DwdDe7m/3tfeCnyuhqS9iULX/7zfJze99tUj2UJ9mhMXGQzfgJo
v0/1EB4i6kNW8DVA9WdpAbpDFd0fRmnAUD+nq7os80HSqgKzicAo/RsVCZybXw5IjlkdNK3Olgdk
FEf5LwekplP6eGiV4T3gHbXqDtG0CDzmJqPnoSbXKwFpuu0OMXimWSfFps+ap6TPlE3FDGzpJYKd
uBcLwCttxcy+OknfuIxKsYJ3JuE4prAoFUjwBfOxWViznEgCXFGFV7FqcXzEhnr+lKT9pRFiS17S
vpdktIxdBCAqPY6cq6vKSfATEBBua9muUhM+WOVigfWAVabo3/yqIwG6QYxj1sp9E/vxNolrfdGU
3clOLMmkMHuqvYYdZK7KQ28Xt43TbZuUCVIwKNqyjWtvaaijOSu0QsxUDF60eQL8ugJ7xLIdJl7p
dZwV+zIWxSyJFX0Wt+VR6Uh2gZxDDoniP0qz7QlNSbBnu5Cwa+inrmC1UCfkKada+6AW+iEqrEMF
Az70wPLyg6a4YQswOlYD+lW7uC0nkAW3Fs2W3SOVrHqOZDxe9g2YvDWZ2tiMLFAkAuu44sgBNboN
wKq8jYV37Oh0Z4oxoqLqlhXo7GYE/jmoHHKmSoxBqoxoMgIQVBk4O7SikaKtSnX6dhHdHZn5cyC1
SzCA8UGz+NwLj7sL3KZN6FjttEc0egcJDjRrTNZYIRlxFkFyiao/dHShrjpMRDoFQgfuraFd1ar5
rtWgsitWWTpVpa8j+W+1HWMqQvK6sJoHToegrLoe9Oo9c/RXS8pTQDBrHOVrK+LboIwlgPAyXlaq
VBn1wvlLSuaNyDfOKSkBDbhyxJqgKIZw13nqi5XKu7pnNKlqQNLVyJb8FLN6oYXul7Ctr0Ruv/QU
loHPTNqFxdU71b9F49dVh/GPq45L/ULGRp79zZHI+307El3yoTWWy+Zfu4m/1FYUhprhGBTvwsHX
OvmYvjVpqK04+FgFw6EQP7tuJyEW9R3pl4YBluv3mjQWrb8ciQ71CnkN07aFq4AEkZ+PRNjKqixL
Q2zMBDfFeB3bYm7Ifue2OB4yfWWj8nysxVu/uqee848dY1f11N8WX4JoFqkLpcIePr8CcdO/eVeu
v8BbSwzRUm2JzJ1R58BwcbbkPaYzogHEo23f6QR1dYuxIq4WcxIAphW/16olv6qgZtJlijrrh7cx
WfXRHb/y76ffJyukp7AD0A975/bwLEM+8WUv4P+z5l7G2Z+/arwHOlp7EcWHGOyBdZOQ9kMTFqDp
XhT1krcK3xV/9PkbzV/zNmBamRSVgDHh+8yRWutrJb4bGkRg56CY2awIToV84GmzwQN+FJCGxpJs
SqLqWbRWDNcsRSB/0ua9duzzJxNEKJ5DPbs48iNI7tRsmfiv5bYd9rS2VITrwLyn+upnr54/T96o
GVnQwO6ILv65f8DI4+OHpfvNFp62mt4WWbsiJrHOthA1VeNCGc1v4AbZ+cLqd41Cj7kKLdTC88jt
Vh4m35F5ejH0L0DQ6FPvIu/DJMJQIPsKj+RNzYbsFBgXoiBbDG3gQPIPP311zCOnLmFeGYuuYzys
23blwo1urvtX8oyia1jdilx7yiy4pPHSO6Vr7DcXJFehd98/pAxVh92gPqbNwstX25wpXFaydbqk
azxB/oY396beNyigNE87lM1jyDqaLI+7IFIf3MKHz7MPXYPQ5QOtvY75xS8XhC2rjxLRdYC1q1pW
5SIOli/NNgwXYYipZl2KvaauNXjopJSCHelGncmnM5PKM1QhNSc0UbDAIZilOuTY50zE/48SohNh
HlrakgK7De2l5OX90DyBjy/ItWiiVaFixGsxgnEfd/dJuHIhonkLB3h7h9j8VPGGqBU7QMQ842Q/
azjXqvAZLl1crx3tC4CgKnr2+UwGv1nURFHEm9RBAQeXhC/nnlgbxMoQRSoUg/l1IsBRvGCRMRBw
J5TLAIlMdy23OCN2XYVXzGnRAdyF/YNfIQcGrQ3uA9GRE/Klq4eJYZSugpZUGv1KbWcimdXsyTcm
yNxZdZuyApoNWHure4f6vL93EUqzfM8uirEjeXS6k3l5+mTdgYpjbwX3PDQPgiDQGPOPfx6zpeeu
uduDcp74s/KsK7ctcKZ9N4/mMNbPybm15gVhb+0qvSaedd/t4Q1La13EpBfN6ivSb6kghjXbNbfj
k0XQeQpTZOlYdc+mvXMYzZsXUwW3v+/699A/6K9pfN3oS2d8A1nb2btQYOQF6/To43MrQ3tGpeYz
r4mJCwje7QxDgHp2vD2nWhAfjfaM/ntZFETOzFN9iVfPWubpVuG+XGpXzam9qW9QqNfn+uzp9SKA
7+WNr3HUzRrniYqPJJ0XFw4Py7hFFX+Ak1f0t/F6vLTHyQd4iZbIdTDWF1g4Q1xVFiu7ie8Rz7oP
fdc4c6XdSnPbPyoXP1vH/rbRd5a299gYgql1i5nGFhPNJO6OSG3nXWivxYkJ/2IIrzudlHEn3DlH
/qNEyY61faDR8ccbgU3h307na6fzzzPXaQPW/82Fznt9u9DRSNPIGNiWGaAykOCPvsmn7T9Qbqm6
pYHD/JNR++1CZwFGm4ySTDAnmhDh34dA4GtpdC31r97ot3qczx7mx7ErihaGu9Mv6LUZdEz66h8W
YLYTdoXjedXGYm5aUitnBCDGXZoOd4MR6yb6gGa4L6SCnaSKJb5cyoyBUzIr15zED0VQ8GrXXXIp
oZjZWdRC+g6PQd3twkK9rgsyGrMBue1QKxhoVBKrodde7LQaNz1XON6Q+9rR9rVUvthVwpWJMqzU
yLCGNnHPiPYwIubJO/CccPivx9FHDdRvYdduKKZXQsluIHVcNH/k1hulOoVO+PDz/KMs6L3MJIXs
B3PDtNfu4B8aM3/wAh6esmCc2/vHqLSPnkPGpenuVcs4Z752tCv7owr8k11zHYyWhgfFr7D+dIgR
dpGQbvtCkCPBRv4I8IG/gIqZWz/iWJMZUJuczzhohxvHJ9/Tx8GTR/UkhW7kLGgzjYukRZGbO+u8
jNAxlcm7XRvAKbSi2cLE1BZt5mY7aFTnETrhrGjYlOd2YZ4wxtfr2tK41ogp6MxV6Oglh0B33xg4
vbDSJmDNOTXDSX5FGlaBpaees5/5yAr0qP8+9V+f+n+c/t6+jO/d3y6+je+zXxbfOsGvf2mP/nzm
+degViHqaCqYHByVHAffn3kDhyMsR4a/oGwdpg3fBr+T0QLrw/Q/49OE8VvPvDMV6T8+8w4RhdDT
ka+yfbfBIvz8zHNcFZxKrrKpLaPC14wZX0G2hPmsLQ8FyQAnNiHdhyopfSkrMOUXspwpwgdmKXt1
VwpbwTXJ1oN0D2OuTm107GLLCTrv4kGNmduNTV0QX5ddfpvqMEc8UZEIblLm2ylDAxyip9ywNwJp
NihcfEpR+pJYDVCrSLYLExyNsu5Q5Z9lIrELNRaaziiNTJKAfNOAP5YwQ+gSInct9zIU6aOVxNZq
tFRygQaFWBObdyjyuDx2jrEcsVbOzEK1NuC2dMgC4GIpY6lgorGbxx1THNa2ynIgV3DmaFqxzCQj
FlEiL0TfRWmcttXS10vzbEtcD5QJfPlzt89tDH+EpkZhE65Eb1uHmECReuElLUBSHVoKFd9gLbXE
ZqZqqx8O3Dej6s8RRLIZ0KDnvqpWyjDsHS06FuTyESZ3rQbjWcZWMkvrTl9gybgbs/rJRz221of0
zhfqDWFK/tJjP0v0j/wophlr08R7wF/KwocO24eHQHpgdxMGuvBQ7CaOMJk2u8gIsepnCNlzZKVr
ywuf48CRczUei7VViytXC9uDLeVOVVuxrT0PO9iI85IepAhKfds6yjhzxuppaLVFk4plKlnnZ9pY
zhU1Sq5E1D00AyMnIpTeetVIaRWhQPhZcBep3THRqVhjp2sWDPsh2IbZCbBsM6fjSEAclT0b8uQY
99FN3IqjWjO+yTHUW2ay8+CdNba+qgcK1BBSXhYhi9fS+k5lpCu14aOOiqOZQR/sg7c6tI/hBHap
Q9RzhuZeKU7/JZWoE3od2miEPydUrLcozxFqdVG+Gmv9/7B3Zk1tY9vf/iqp/71OaR4u3lPV8gw2
YDPnxmXAkWRrsiZL+vTvIxIHSASctF10UdXVXR062Fva0h7WXus3BBM9gp+e4Eqh26tHUITf4CNS
06tT4ngDeK1DGbMjOTJxq59ciSGeArK3eqhVobwOwwrPiNKVzc6/a+3jWqu+SVG78hLHI4/8xV4u
7t3fI63m27tIS4N2DquMQEbmD7DxT5EWHgIkLRo0P64Aj7Ljz1ZdkegLFRhkPgnGGonxp1UXVX+W
aYTFG6o7WmZ/kk2Wf02dWER0jw0pJskdiAMvV13TrVf+xs2DYRQYc2jPdbm9qnUt/RootUQxW9OQ
ZQmB8xlRegp37V5Xk2NcrM2b3InwPEQILYOTawqZbenGlnhIztdXa28j3hSBCyjGseUtyJ8kAgMd
6jWATiW/MBzrKlFXHOmrchwJFbqKEJ9OHOQZz2MZGZQqc+BC51rQS2vktCyENZXYuFl7+VLEZuvc
Taq5ANKzLm8KIVTHXo7ecscV1z0lJLjrCrpgjdLUGYOqxwq2MHEmyrqOZT1Ss4P4GCW6sZMI17q1
PXYF+ZoEPsEgfGYpK5WxWBesLrEW9Swnj1hyc9IS8unKRG05CUYbCadUJ4cETjq1XPMzIlz5fRnO
Em+LYCPvzXYQ9+2KVjGbpxVddEV7ZTjoorlnFWrcKvwZ1ApsaYWrADTrI88UyDP7/TUWNSSWvwqk
RFdb6XiVZreWHH8LUArlNDUAqgLS0lVPYsFygVXpmJeU4vxoXSpGxKF2Li7FUFH6USF5E8Sll+La
F3p4RHa3ufsN9qrc6AgXVN2odpKmvlG0cpSL8onuR5W9XuObCvNkAnR1VCdAyDijY+WKcVrPTC1Y
TmUUSPitzzcKh3z8UtRVMB9msrJCxbXCQJNBvf4bMPR2gPkLRDqSuieLYJl+HhS6SojzesXqepEk
y5bEbPOt3epi/of6j8x5DaWJR7Lr0+pCmR+vJkkF4cUB77kSBtlcBf+nH/rAj2X+3eJi/gfUIeUr
TX5cq/5MIhjDgl9DukakWEPvF7iBCsCHuPL5MS4NQkENcldD3sgaRqp5VjjoG+L/gxjwUIQEbxVy
TzRRZ1LXQFn8OyvXJqtMgX+57geOdSZu1LvY2lw5EOxND/h6paLhJkjHkhxROTLKS62RGdWdO71W
LuQoQ1Hx3LLufJS74dP1gzmJkDqrzh3HGWWCjhZsOMjIvPpm0ZWjkgq2CD3FH6eIA1il2kt9Z0wW
tKs44mCu4RCMmMAWHskccYE5peAtYgPRmktm6cCpqgsT3+qS+kaGOEEpntVIFTiO2cd5vbA5VI11
KZ1yiDwFTdArETmI9GOga3ZVOBeqpKBiJfeQorClXDxelxFauk7Un6OC55kh6neckmILR91tTCao
NH3EhdPjyJcGzjY+WevpkZyHYzfzewTVU3lrnm8TgQUYRVrnRt0uC9m4CQpxtKrGWzE+U9MCnOAi
0Q0X/hKiCWW2cE1huoY8b4dU2lYb427raGeuMYuy4iiS1jxe7SSRgmmK9x7cxgvNRzMAnT0XkIJc
zR9dl5cyiu9EvaP1GiaViD8xnGMdHpKrk2bTEGpCgQE5vCOFU2iMDKu+QkXEJbQRSOKJJQp8a5fA
RnVL1w4Soj1BKtF7sm6k1ZQIVBikioOK7RwRWjR558VACsV8rJVKH0VejCjmt0JjLZB6JK0ghhOp
U2wn4NnAxEE+EtXeQAjKB0sFgNkHyTJ0JNgFDmo/OfZ7XqJ1teo+3VhjKZYGG+g0UVSiJYabYwqm
ozCLaRTUs22mjowcBeX5/MzHJUEBwOiAM8Tcu6cDOpg3cBC8fvuSEZ3ETs3pZXsmanE8rDl/dwrZ
n5hGgJfFZiLjAapE5QUFl5t6i66GFg5qn6Kp4UwxmUIPBhVmMPjJOK0RxZ7nYk8x0yMnJWtXWdID
dIN+4Uo3hSmn3WCuH+UoEvhavCHNGoxKozr2TYfXHvXVIjjSjaSDAvCDq2VXDsoHqwr3mlQyl15t
kUcXLpoIutv4FpjVCqE3FLGMuu848p0ibihirEdFIXzFCGAk5AjTFJV6v44ykGE61d0QqUP10QMy
Vh9kPCE1DIBK17CVlTh1g6sAl0Cgnt1EOy+L4yKW7QgrIAmHSZNaa4zjJJqX/cT7mmAa6JMUNbbn
GVnaChpvkcnXlGXt8MapTrcQw3LFgxYPZxVbS4GDnhh7wxK7SxmVUBH7SwcbzNU26M+DZBZX+TUD
c2g1fplFidHvlIMMzrNfpaYijpIGIdh4S7JaQ2EDUGovUNOpUpITLfQ+6Oj+v7Hy91j5TdzF9aIK
l+ldlEQtcfIz1AXyTKDd5e8xbSPj+3wnIz5WOYc2kg+NbP3PMJntDzyiSAYCUL7yQkSRXymkLFDI
V/lvo17/B2Gy1pKcQIQfS2CstACkQkp8uZPleqWqK0VTh1Sm7yH7q8DsUem+IBexRpBBPHNCXC23
1z4Qbu0+UR/C6NbZSErnXPWnN8ReBHOrfvDNqs74V7MY3Mbp2uopZMbvqDNMdGadiHYahm9mx8W7
pKpnzvoCMwocrwOmGNUQe8PXVgNJ6isrZGsoE/VDpIuifiD1cLOPcNJBgx8NJDSg5h2wWyEESv43
7JpWxxMHSA1pGWWOXuxQ3DlKpK7DaX6Osg5kJsCiKXsz0gEkJmYb6dZEgZe4cts1WcmToaw3Xxan
sAhA7RteF6hFhtiv1U1WvRRvuwvupURy0e2n2iRKsXNHKoJ0yAjpc9sIZ0SU5nR1gVPeCCNbIBHD
oEecilfhbPWgHpkD41TZQqfhCKuWjdpcrI7mZwWkryXVJjnkN9JRBVi9Vi5jxAkqz7Pv8qSYuIlo
TzJRftBSAHOhySbvTFYwaYP4jPXG5NEY+Oqtr6mqXSfXZhchueSaUot+ZnatE2+SXM8RF7wk39RL
rr3JmsJe0Gn+O+82Pwk9oXcBfxRtSNYcBbSYM1jbc7BwXSe1vxrVtY7swI0+sXLKdqhxRccluDlE
k6l34DcbjWvvVB+hlwTqz+zSdDFRVp2C1FRA8wO7Z2DdtPQuFfQoR9xcGffoEmazSQoaBBZul0sF
XkdLh24xQGajmi8piHcSY+oXVLtoMevLxcwvbgSjT23Ly+5T4URzjk1lKognlh3ZN+j6PASKQLVx
ZVszywWjGA2tzbVwkt0FE0q7Z9VtrU/lJjXtdsWeOdoONierCyc4RxypFCZiRMwWbXvWaqKgG6Gl
fXWN3wkKyFSnUZyt6n5wxr09xCqlu4QBeCFMi54xSBHz6sw5WUVX8oV/rI4gFnS8y2gCeyy9pFRX
d70eBsfCnSLNpHUnPoVcN+9qSPzdkQn0viIaNJw3VbBboWN2ldnqWh9Df+jgKzVaXWFphz2ofI9q
4LZfHtWDeR9S+ESg5OXDMRbWHbVAAEOvOgYPK7suh9jU2tWk0vWeGhUDazEokbyMQNXMwbYgVjVi
dxgkAtoNcq+3cidFGdgb8ayoob5cF1R0I3Wp34saSB/rshbkia51eLtbgZh2CFbc4lwcDID7Qbaw
VRSd/bssygAdYShk9QvMPaOEMEFFQBEvLf8GMeNReC2PFcTxrosTpaNFA8Gdzs2lEQyJLO1B1NUW
/tAVLyrkmceZ+BVr5UwegIXyodDDmA56VUkHvRtkIMOZKNurYiZbdxJ791UJtwwy6tlq3jdgrg1z
t0e2a5MGw/VGvGQTNqfaoAbwUNjxtWKdIJZ4lAhnRg3b+VxejbWjuif1qPSdSvVRem6ibHJTGYiE
++lICjvJFhciG7aKX/SsC3Um3YZql5/FBMGWAAiqOtZR4Zp34lV3QynH3nSPipMTfwirx4gG1QWK
L8aUVygij3CkBQM8L4LxXJ2lccMn7EcoiNzMcxtCiOB3cTOELwTD7lt1HW4Ajw1k7zKJLwUeZU3Q
hB85XhLTbd1f3yE+V9355nEuuVM5CMc5OA5UNftOf+gKV4lc9XA5kKcljq2KQ2SWEQ5JY9wUSuRA
owxdklMNeNTcRaTVGY+xHloLmGONrPos/1ZUtxyELQQyLeNM1U9DZG6PtZoStQoV9dzwzyLdQkzc
hj9FXPpNPEZx7hZ/RDtc4Eq08WZa6vNMo+t/44zvcQanyzdOy9gHuss0WyYtcQbffDoxA2RqSp6S
gvZygzz6WflsGNgclFRNfVSAajDuuyoIdG5RBdmHh8BjEeRZPg4AFNm973JSfxBiqI+H4Rf1DzJ9
UExkFDS4PQohL0MMJyEAQtpBHyb6+tSlwL8pMXBTJnLgwtTL0okgLKKyC6hHiU+9aLDNxyGrl40W
4WY4XyhnidCVS2non6no27PIaOlIESpS0aa9nqkCYJDSXlkjyhPAgwJpEpJhxhukBFcwK1jy5ekK
jpbRJd1mq73oyhNHmyuASsIpPzniCHlxJKJkLD3WQ4QdARV9Azq9pYagG92JEtmBMw3jU8GbmRyy
QSmZN2GNxXwDPgLYhP0XFjtk9YTzyr+OvYW5uYryWVJu+uvkfh4eu9DLtH4onmnzSQUcPdLJosXI
vK7Gqn4TbpxO1YnHALi4zSo6Ju6S69NU4Cw/yr/hCgq7fH1E6hQ5IRu0j9tlRRvSR7VLSJHHl9tV
F+GQqbQZKHHPvF1fhvFREmcdCYdPjlDOMNW0AXuwZUx1GdNz+TLGaM6iIKNUDYClB4cJznllZ9QR
xNWgWp2E2yv0lSkh12CxrNFG/JrwtIFufP1adynf9qseiDTN7bJHZwHiV31KVDOCD/Z2ZTifz1Do
vMuGKzEZuMm1gv1zV5imwlHs+UPfnWzLY8cd+CyVyCwRNpDgpAq9sKr6SMT7cVCsb1xjqp1U+eS+
NNgGLx3nIRkq2/uUsqw30AXIfIM6sOOhCksUB9bwTlUA5BRbaWiEA5dY6CRVrxQZmvqNC0PTt6KJ
Tx44O6Fi4Nk6bndV8HWDzKLkD4PtAKO9PiGITtJjIOYDnAwCNETYXaehT4p0igGjrgxyDd+c2zpP
sMXpxHOtj/apzSeDMO1oI5mNtz4KDXCn3bLqEQASzw7q1Rli/0g9e2fb1UUOJkS+rJoQSZuUPPe5
OsgQHslOyuomVoDrMorLijSmHfXxRBLzI9eHrK4/uNTXjXl/7s87Ik+8cW/qFpslflLkoMrsai53
ndv8LHH6a6fs1GU3knCP6UrWjSf2V+TBdVB4t/wMtmq9mSjSVIyRDqvPhImabm2/hyOPUE7nBCjr
XnEpVEcmVNa51BHv0Ouc4/Z9oxedcGYy/m6UK2PBkF+tloqHOL9yjGiqkw6CvpMfi8N628Np2x1I
sU3KezXY4tcw8BF3G3nn26GAWeJ1eg0MNrzZEth+E2eNPW4nGkZDl/jYfkD77UIeTLa94GTb458O
3xaQ6a5m/pjIHvvIPpDdY7wNeUwIO85PqqE1iq79YkieqLw1HkjMyNJCniN01Z2fgEVDpNJEGGoL
RcTm3yiDEtvjToRxxScA+tHPoXrsHjld3MaH1ummZ6IgHp1GCHlTDP0anUqTZBYhSEBGBxGwb+pY
JEkedxO/F/T9dbeYbG6TWTWW+6uT8mrb3YyNQXiibTqgG8bWVDvajLQOA6ePEeKQAQqAuLc61o/L
S+Q+j7WzgGcCvvzfTfP7pskm9samiYTFsmW/5Es/9kssDHAiYLPaSUo9QQYw00HIaceEeHYqx78A
WC/Vi++lq+dcMWBCjxa7Ft8jPa0pf3Iqb2x7XiIGgAYhiAw3VMVwB8LGyx0zVRDPUF3PAnVHpF9F
0qlosGhaoYq/IVayruB1i9KSqLygEBxG6Hl4cjz2wLNKazWz0w2bRbKJyQ96AGbMOTuiMWdJinzh
qsLEQPfTSSq4p6rpE0K7TH+zmD84KWqLXrUZmgowR9eDQ66jveFb8SQHbN2RxW0k3tQ+VV6hxpoR
TkB8lmUbnFtUjARWXoJaVZEgxwcnQgo44TiIMfpNbtDPqThl5MsfbT+qRwuQApbKJGv8QRBA3mKg
Q5kFpTzqNl0oYRiZOsUKuT4AScjlylU9FkIPEncV5pdZ0tiK1fAqBhLUeXZNfA02KxBQOT/2BC+0
zqAcpZO4zrSumokpalkbKbBDaKlqJ5grhu2lNeJ1AXgqZ4P+UKLhadSF3LGauokj32yoYacg++CU
2q7ueMuNDxwaLknRmZvx2BT96yD3T7Q5CD/HpOAX4yqWwoAr0YiuPVa0f2fy95n8JvznNkrWLRP5
Cfpj6MSpGGMhUwGhmnj1WeDbzEoIvsYjb+lFgg0ulEl5+BFf3ygZIVSxKxUxyy1ET6DgWywQMr/6
g+gX2NAvc9kSiXuRS9dEEH8E279Ev7q0StUKJZuhXlzG9f0Kv2g9HumgbDNQPlU99cqvK6j7G+tk
LR6txbuVN/PT6wzDgVoBvjMr54uoQJNfv9+651V6JrgaepDDANofQjOIc2E/hdlifisZnCnTuOPE
5xLKCZ5bTKwmInFvXZn0CBuZHy3DPOCkt7VX5NQzTT/OoDAXpDusOlkN0mDmrb2gl+fC1CjKE9G/
SrDA0krZ3hIqb321qyq5hhsCtrDzapL4gn4RaPhfpjHFjsjQoSHqK+m+okTk2CVK1Y0EJipfeL3W
NfaVpNW7ykqK+5R9qULFGxQJ7Lgwo+VWMKqeWxsqZMIoQeJO1as1hIQSYYVYRxrFEr/6Io4Hiepc
YuQLkccxhCt53YgZKQZgx22iokWD3mqwwcXZqSFtw+VEi8JoZNQoknW2ulN0fJZJPmddb2sxwv/K
utUlvxrOKUGRt/DroZFRFXdyC6E9zGHzyi2Qs0BxSMGWwXKRdzKMUD9KEiQ90LdWxtuk6Mgl0Bgz
6UIoId1ONschXhHlY0EnFxkv8s2qt5JAVZcB+kFb/MlxeAEyVayxoIXChn23BAndx0gGYFWnKL4Z
xRyzNBZwsqSU4XTnPk5cO95QgCLnmSD6rombTpgdax7GJmQXFZKRZYQwx3wNLZNQjqAnJzkRSsM5
sjyZeUumxwfFbYC/VgA+ETwp5VTC3SsKBNZ/daKkQj/2EoBOWwj21ekmow4emfhVzsPhpjS6Hsp+
uRh9Xc/loeAHX7cqloKhe8JmgNyVeLRa5ferEmFNUr1O5B6hiILTS+x2VU0b+pAZqOUfBa7cK+U5
cTKhopnApNhak0KHXrrVp1I1wOTADrYlLNsyZ21W6gu/9s+9ULtBv3yACjDGyOIo0+fIGc4HCeq5
moTIaIEWHjkIAx+ttTUHQSUfqUD8YwVZeRBma0u8xmtxCNN7ZkbVjZkNVRXNpsA/L7HDQNsWQ3qU
+o1F2Fjb5YhzUPKa5CGZ0KxkwgIkJS90q/nZrMyLk6zgBCpu4plbKgsXl0qqT+tZsSmGUOOo2dQL
J9DmY9LrY8kH1JVEx7Lojnwl9WzZiG/1DPMuD4Myo4M2MhIxYh8AIAXDJBkIcjHFynWwgeoCufAk
91cNcrZCtr1GKlVEYLYyjvEQmxVz57hYGZ1MF3u+xVnDisOJ6ufdqIYcs0pHmSMjhpxBNVhLzgZe
CuKJEn3q4K3a8+J7CU0XZE+wqN94E8W6Mqukv/K0i5Wlk+HTgvNonY1TlJwz62GLsoyISbZaPkQF
gOH6X3+Q/0NcoPFfZHt5PVidLMJFmi7SL2eLX/e63Zd3SR7jP00SBUwq+Gho+00E+gRvVzGBlLDC
MnZCBrskD+AHpJZMA/6uxo5nPkvy8CtAWhYRK8RRYLLWn2x2qtIEpr+kejRkFkj1oBiFEgNXeo6L
mMsJu3BQsTsNxZ5BqEg1d6Fz9p9PgqPSsw1bu8mHx73VwJl3a1QsYXKgNZra5urIQaAjREpUGagm
PlPuCNToxjjx6/42OAdQWvUQEmA2GjmZ4c1AO3Eus6HgZhMGqFcCxJ53KbbMOOIFdXdd9Cuzv7mj
qkSqeo0qNwgKvKP6GN3HCzn/JiMSWFJ1joYiG8i6hk3mjQIKTFsTBzqfa3bR5ITnU9iri7ovpD0h
O0LQLEcHDVuIPlWSmeUMcnHIJAWOrh8B24xRP5oPsgdxgxbbtPGlj05To1sYQ0c4WyvH8apxwrww
tvXl1shtbT7kotv1Oc7p9Y1YDym4U2JAWB19aRhczdKW1n1I/x023TDqIk4Y35XKiHeNZRGMXnVg
zpf+SUWKv4RKjGssdLWBEXYV8Sjtp/fKGFmIQu3nfWpKGjZpfqc8Csb1EVnpNEd4BXUt2wh6cxWp
h66gnrLrKOIds7xbqqN4y5Mxe5lwvAUF5azhm1EuY8VJ+0m8FHApqySpu14taqxSSA1v6quqWbbm
wF3GonPs+V9Lg2W5654Gl4V1ESu+XRyvybSxQC5X8oLXqI7ks/y2nKb97T0W94md9FQ2sun2jDyH
1bNH+qjsZPb9usMZ3qaa0WH9vBSuo6l35PUiJA3uXDYt1L2pTOjERCbHHIFjuWbYmFwrq4sks+sh
6fhJIHZWiu1pXr942J4YjZ0zet9YSdzK0im1fWs4D46y+Ujvot4IvlYX+1Vs41UvnWvNWB0UsTrI
8ZNSMnyGs6ZIAo3pzj82x1DexgPJ6IZ1R5XgCdxCjfMLw84jn33uWDVHkXmbFBfG3KWQN2KAOleV
CgpjhCTJAs/fjtUto760AtzTCbfTOreAXtj+djrvkL7YXjCq68roizyz9aYXLqkQVLbTJXkkIxQf
HVGoCJ2h7p2axRWcI8O7IpwTHvxB2eMfmG4yoOlOdC2uOtaDTiVzuLnmAuRQug+wr6i/gpvRKOSt
ToqoL0oZpj0kVdXrcnXi9KFVd4jT3OqYOcmxMAp7m7rDD46JXPq8Gyvn63pWy0dr/yuEbqurAnIw
ojEbUTVaKRPX6PvDkC0Rfd5Vl+pureGlplLeixGwtSUaqo8T89jXBiH6PsCUIavb81PkgM0O+KKg
eyn2ZdQEC9tUOkD+9LEzwHp5XNjeGLAh7l6W3Zvb6eicVI6QnarhKFkdIyW2Wg8K1+uVW1jlUP8A
eo62HlL2p9igXrvTQMLbb/BZDmqNLO1r4rKo1H7/bcf1/IdeIxvrLdNn0rTvfuD1Bp6p0Dbcqydh
qsdrNcK13xtfPorVNv//35c6to/Ixme/3QnqPv/+j879fvut97X7y6G3TBZIMVWPPa5+3OkJcMr/
939/3d9HwaLFk0uX2Leebud31d2fe/mbzft3y2ABm2jX1k+VXpAWu79rV/X9H9tflsgiJS2yH7rU
FIZ+Pu2/3QF/iVZwWO3aetYBApr92w+WfuvNN1m6vW8+cJdJmu1aenbrTepg79bjmKGToZqxa+zp
Ao9uLntfIPERam7TLwBKtLvmPoMnd/I0W+xaenb3hHR7Px57kbm7Zp413aCi9n0w9rLduRaB0kO0
7jOjdu08u/NDTCdqCsssypOWMSkfYjpBoE6z6HeBWL2R7Nn/uSd5iAhK22rZYMb2bz+/Z6lZ/A4L
R8j2MM2/pnyOJu5BLoBI3ZcrXkHLpGrOSXs/oc4iiO/aiJD6o8jTvhOrs8Dx1QtbdquGpHOAu09o
v2V0NjIu+7fuNhtt+qVDQmnX3NP0VQ4xfTvNJRD9bHtAh5i+P9tPC89vCxqaw/4BHtQyXcTLxbqt
G4eYx53vWJVv3tJvWUjVQ8zlDlD+tvt/5I/sPQ0iP4IB538ZoljhZunumT+NJvUQ21iHlP0r+3uD
3Nn/PScLz9m18+zeDzLZcj9exi14JF09yETLg7sldI22jRiJuf2fTXcRvjLF1ENMsS6b5DJMW6Sn
dPUQM6zrhVvv4cFrmcHaIaZXL8Daui0u1w6xT/ZaNTz0xsZj70HfX3jJt0W5a+lp2FOOP1jrr+wx
2iFmbX/h+2xibs6JdXfHz3pxiMnbp9aUcyhuaf4QkxdQftWy7muHmLd9P0flMmyJr7RDzNt+Qu6M
CKjlyRxi2u6ab/dCQ2Fmd909TnX9ZPmwxBno94q5rh9i8v5sP4V/0LK9NMLKe8/iwcJvm8P6Iebw
wCNK3N3j08wiZXWA+/aj/L4dqIs53SEuEEX3bvu+2IhN7//gk0XVum3ph5i9g2S5bDtd6IeYu4+N
vxY464eYvsOF77XuLY2M7d6PfsjZrjXZYxxi2g4xYSzalnzjEPN1CJ3bY9y0LwnGIabtcBmyqv1O
tIPzeoiHT+vVrp2nRaFhlu//YjlEtE9Z4xBTdhjF7eJIKA4d4O5Hqb/8En37ct0chXbtPXtCh5i6
R420wStBlXGImXvMQesLp4kvFDtaZAdwD931bI+d9/EiCDUkTktY3mjH7j2SHq9wTWrAW/zu3qeb
h5jJ40V4v2hlmkDbOEAXxsu2h3OIKTxelq8dpxvG694PfxzlD1HeEhqah5jFtO6lLWGteYg5PM6p
BrevzY0c2v6PpoKf9Er7h5i+k8VDs7vs7vRp9bEOMW932JuW5g8xaSeLBDfA1wIT6xCTakKtZblt
CWobIOzeb3eyxOL8tfFjHWJqTchlEJS3CHvqjezK/j2IwgzBpmXbFt/Afve+wMnSbx+fh5hdJ8vt
l2NucXefz4b/ISYXzZPsyb7w5+8jyBAPMcNOouRb5P9+IkWmZ9epPfZdWs+ws20NnrGbPNQVXk9J
IsFwoIu0rHHwOQ/SOIXq7eL3EBfe5QGaPyVv0hL1GI0i3N6T62zR2vQh5u3ZojFRbhuYh5i4Z0sY
u+1pEiDoh3gyXvaG74t0iKl7Fm1yAPK/771Gw+Hd/90yd9MgyluwAhi9HOQCWGFmLTVlFAYP0XwC
NXv5pfeAtfnDrr2fCzR06t3f7bG+nX2/xisnC+MgQKIf13jtbIH3xCE6kvsLpAd3LT17TIeYy7NF
OyrEkA4xl2eLOF6ATgixT2/pwCFm88y7d4OopeRlHAROtGu+Pfn8KEO+93SeRaSZWuqyhnyIufyj
9dc6cIj5POP13iXeQ9uOcxB0UXMBjqnEK7+Pokb9af9XkFNdawFZYPh8gNbPF/6y7c4PMYHf8lPd
t6T/rn/k3hcIoBvvHvDTynYQ4NJ5sz++FuAeBFf0PxjI7f2AssW3b1HbJnkQbNE7Xk97333Ozbed
YA6CKzrPk5aj6SNlaO/14LxZD8qWkXmIXfEdYf59n/r/pEW970XelKLdv/HUfSUriRrO7q3sERy+
K0G4dw8oZwZRsmytYBgHASr9iDpfOSk1hmd7z4JrwvQ3FZT2fkxeutzd59PyfxCs0vUbQhb73vYb
1Pp9m96lVd+iNL59jTa6x39f8EJ6TQMvOSzvfuAnyQWqJeOqpYn3P7GjlrQ08WOs/hwDjzyMn2SO
x6v9QkHxf+VwvLMcPLvorqXmat9pNw3H9Mdze/a5Xx/RdxrQ3/nAb91rziZvdu83msTn6h5Zjje7
9ytJ41P1rsETv9W7VwDJn6uPnM3f7uOvcOhP1b0GTv1e90hDvgBjf64OvjNGf4XyfqrONajUt97e
L3DWz9U3Are3+/Y70vVTdbCBOr7ZwR0U80Vk+6m62CDb3uriL5C4z9W3d7b2XwB5n6tv7wzNX+CA
n6tv76yZbWDEz9VBqkZvTrqXUMhP1bcGB/dW31pAdJ+rf+9ser+h1D5X76ghvPX2fsHIfa6+vXNO
GP8KcvtUvWv0Rd96c7tszS6H9bk6986ka0Gwfa7+UV578+X9hm/7TN17xJi91b02hNrn6uA7k+8X
fNzn6ts7W8JLaNjn6to7O8Lv+K5P1b0GwPXWtPsV+vW5OvdODP0D8PQSuPW5evjOxGuHdH2qLjYy
R2+N0FZI0+fq4Tvn9F8AVZ+rb+9ELS+wRJ+qZw3o461xef4SLfKp+vZePaEdk/G5uvjOcaENj/BJ
Oigr2nsZlke6xJe/YMN494uXx717zhHIPzVUk5/D+1mR+EW1Gbeo77nhD6o2o5z/7K5a6uiXoZct
H74ABMue+P3fX9s9vL0sqWZLx2uQ7O/17ekhflDfnkr33wvzLb3bTbuXL+yFhOb/0LEfz/CjuvVz
jLzarZfdiQEZLb8Pvg+6RQ2XtMbqQZfxObNwkGhUGn6Oj5b3YPuohbbUc/zoHnWARnns57dfmTlS
43ihN7QzPvmh3VRkHVKFooAnb+Tift5oSzcxPUXGzluEn7Kr2H1oONrhhIc57gvh9Zau/vUKQOVP
3+gPIMwHvlHJNE3dUFB8l/E4ee+NLorll/MYLonzctL9YT8fofwfO3JlTcc7UGWOqpbSUGreGrmP
YOkvdoQO5k/S0vdd4A87qn/s/sZKZOE4AypUx5dC11Dqf7ujZyhEAfR/IWP29zraENg/9I3SUaPx
tsayB7eChgr31htFMuAAq9A/0UkL8y5NEeVml3mnk3+lDYF+zxH7D/RRkw1VUXihmqm+t3fOgBLv
Oyl/LHMft8ryDjFfx8ZC0hXsLN55jQDmCKF9v9prjdX/iV6qOGFpsiJLeOK908vBglPCS0WDv7Xy
PNIKP3jl0TQTFy78+UwFa68PX/jYyiRFETV8VrDVfXvh6yw5tSwPsMD/A8PJNEzJkHGVkTUs2d7u
Z1uJ4A8360em+UeOJEvEOFKBRIwBj8WB8Z1XObkfL59IyH9rsnz4ovDYRcvEMEhWGbCNeuBb2/RF
IxyHilOUhE86Y5+np6aqYYJk6AZu8e+M12v2sS9tOp2fpreaJLH46bJmaLr0TprWzp8pLX+iHiqM
W7zOFRXvrbdH7l8IioYPMFs/16bN/NRk2ZRUFiFZtxo9g7fm5xjB7y+z59Tmv/UyP3zPfuymoeNc
bxCDvZugGaMo8dmCzKaLioSvMJa/oq43qlZvvclGRpZU7ZM+8996kf/AfiJJhk73GlNVk7Xn7V6+
igT8w9BA/5EQ/7AjgyVi9qpyvOVwywL03rzsL5Jg/xjvUWrkYwMgWWpSbCZvEzWbRmvyrTF7XYUP
z0QP/t6IbaQ+P7iPMg7BqqWyi6jae2+SM/xzluzf7OP3ivAHjlaZcWoqBicSkzziO7vIACW4L39h
TrFnquIfeJWssLhAi4ZBuP4esuAiv18v3GjPiOCf6KQsYjTdnOIRBnrnXdoRr9JL9ot6ftSLP3K8
KmQp2DFFU+MI/Q47DGlBHFtcKhmfr5uKRfmCE3QTxL5zJAHhSubJuz9AUkZvFKE/eJVV2C9lScfW
lqz7O129jqIH/5l5zd9bZv+JYWtiUk/3RElkdr69Xf6w0Pl0YxaLe8NkYkqm9WhJ9VZIYGMTsXeo
3uiPfuhglciEWBbxjijiqvZeWn9Xtv9iLxdPfh5/a8iSlv0fu/reWoy+QfORe3+5SP77/wEAAP//
</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4">
  <a:schemeClr val="accent4"/>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g"/><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diagrams/_rels/data4.xml.rels><?xml version="1.0" encoding="UTF-8" standalone="yes"?>
<Relationships xmlns="http://schemas.openxmlformats.org/package/2006/relationships"><Relationship Id="rId1" Type="http://schemas.openxmlformats.org/officeDocument/2006/relationships/hyperlink" Target="https://www.cardinaleducation.org/course/"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g"/><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1" Type="http://schemas.openxmlformats.org/officeDocument/2006/relationships/hyperlink" Target="https://www.cardinaleducation.org/course/"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0346E-5956-4E01-AFB4-5990E8362E4E}"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US"/>
        </a:p>
      </dgm:t>
    </dgm:pt>
    <dgm:pt modelId="{E9D2F4DE-C9A7-4801-83AE-23706689C105}">
      <dgm:prSet phldrT="[Text]" custT="1"/>
      <dgm:spPr>
        <a:solidFill>
          <a:srgbClr val="202A44"/>
        </a:solidFill>
      </dgm:spPr>
      <dgm:t>
        <a:bodyPr/>
        <a:lstStyle/>
        <a:p>
          <a:pPr algn="ctr"/>
          <a:r>
            <a:rPr lang="en-US" sz="2000" dirty="0"/>
            <a:t>Dr. Gary Tepper</a:t>
          </a:r>
        </a:p>
        <a:p>
          <a:pPr algn="ctr"/>
          <a:r>
            <a:rPr lang="en-US" sz="1600" dirty="0">
              <a:solidFill>
                <a:srgbClr val="F3D03E"/>
              </a:solidFill>
            </a:rPr>
            <a:t>State Chair &amp; Senior Associate Dean</a:t>
          </a:r>
        </a:p>
      </dgm:t>
    </dgm:pt>
    <dgm:pt modelId="{AD4BA191-B3B0-426F-83FF-5FEF334FB25C}" type="parTrans" cxnId="{11804154-D30A-4B95-AE0C-838040609B3E}">
      <dgm:prSet/>
      <dgm:spPr/>
      <dgm:t>
        <a:bodyPr/>
        <a:lstStyle/>
        <a:p>
          <a:pPr algn="ctr"/>
          <a:endParaRPr lang="en-US"/>
        </a:p>
      </dgm:t>
    </dgm:pt>
    <dgm:pt modelId="{AC515D5A-A7BE-4E8A-948A-E6A067DF728B}" type="sibTrans" cxnId="{11804154-D30A-4B95-AE0C-838040609B3E}">
      <dgm:prSet/>
      <dgm:spPr/>
      <dgm:t>
        <a:bodyPr/>
        <a:lstStyle/>
        <a:p>
          <a:pPr algn="ctr"/>
          <a:endParaRPr lang="en-US"/>
        </a:p>
      </dgm:t>
    </dgm:pt>
    <dgm:pt modelId="{8D284B99-6BED-4C47-9922-4DD39BB280F1}">
      <dgm:prSet phldrT="[Text]" custT="1"/>
      <dgm:spPr>
        <a:solidFill>
          <a:srgbClr val="202A44"/>
        </a:solidFill>
      </dgm:spPr>
      <dgm:t>
        <a:bodyPr/>
        <a:lstStyle/>
        <a:p>
          <a:pPr algn="ctr"/>
          <a:r>
            <a:rPr lang="en-US" sz="2000" dirty="0"/>
            <a:t>Dr. Daniel Garrison</a:t>
          </a:r>
        </a:p>
        <a:p>
          <a:pPr algn="ctr"/>
          <a:r>
            <a:rPr lang="en-US" sz="1600" dirty="0">
              <a:solidFill>
                <a:srgbClr val="F4CD4E"/>
              </a:solidFill>
            </a:rPr>
            <a:t>Director &amp; Associate Chair </a:t>
          </a:r>
        </a:p>
      </dgm:t>
    </dgm:pt>
    <dgm:pt modelId="{2B847524-25C1-40F9-968E-6298DBEF889E}" type="parTrans" cxnId="{05906A3E-ED82-4192-AB41-F746C19F7185}">
      <dgm:prSet/>
      <dgm:spPr/>
      <dgm:t>
        <a:bodyPr/>
        <a:lstStyle/>
        <a:p>
          <a:pPr algn="ctr"/>
          <a:endParaRPr lang="en-US"/>
        </a:p>
      </dgm:t>
    </dgm:pt>
    <dgm:pt modelId="{94897A79-65D7-4010-A10A-4B1787D38E5C}" type="sibTrans" cxnId="{05906A3E-ED82-4192-AB41-F746C19F7185}">
      <dgm:prSet/>
      <dgm:spPr/>
      <dgm:t>
        <a:bodyPr/>
        <a:lstStyle/>
        <a:p>
          <a:pPr algn="ctr"/>
          <a:endParaRPr lang="en-US"/>
        </a:p>
      </dgm:t>
    </dgm:pt>
    <dgm:pt modelId="{DF05C318-BB93-48E8-8691-B6DE3F561384}">
      <dgm:prSet phldrT="[Text]" custT="1"/>
      <dgm:spPr>
        <a:solidFill>
          <a:srgbClr val="202A44"/>
        </a:solidFill>
      </dgm:spPr>
      <dgm:t>
        <a:bodyPr/>
        <a:lstStyle/>
        <a:p>
          <a:pPr algn="ctr"/>
          <a:r>
            <a:rPr lang="en-US" sz="2000" dirty="0"/>
            <a:t>Dr. Alicia Johnson</a:t>
          </a:r>
        </a:p>
        <a:p>
          <a:pPr algn="ctr"/>
          <a:r>
            <a:rPr lang="en-US" sz="1600" dirty="0">
              <a:solidFill>
                <a:srgbClr val="F3D03E"/>
              </a:solidFill>
            </a:rPr>
            <a:t>Director</a:t>
          </a:r>
        </a:p>
      </dgm:t>
    </dgm:pt>
    <dgm:pt modelId="{5E47A661-DD5E-4004-9831-885422E21BE1}" type="parTrans" cxnId="{BA535678-11D2-4F60-A7E8-31506388562E}">
      <dgm:prSet/>
      <dgm:spPr/>
      <dgm:t>
        <a:bodyPr/>
        <a:lstStyle/>
        <a:p>
          <a:pPr algn="ctr"/>
          <a:endParaRPr lang="en-US"/>
        </a:p>
      </dgm:t>
    </dgm:pt>
    <dgm:pt modelId="{057F8611-8A47-4B8B-8143-65B09760E5FD}" type="sibTrans" cxnId="{BA535678-11D2-4F60-A7E8-31506388562E}">
      <dgm:prSet/>
      <dgm:spPr/>
      <dgm:t>
        <a:bodyPr/>
        <a:lstStyle/>
        <a:p>
          <a:pPr algn="ctr"/>
          <a:endParaRPr lang="en-US"/>
        </a:p>
      </dgm:t>
    </dgm:pt>
    <dgm:pt modelId="{0BE93C66-B97E-418F-914B-6DD6A991FDE6}">
      <dgm:prSet phldrT="[Text]" custT="1"/>
      <dgm:spPr>
        <a:solidFill>
          <a:srgbClr val="202A44"/>
        </a:solidFill>
      </dgm:spPr>
      <dgm:t>
        <a:bodyPr/>
        <a:lstStyle/>
        <a:p>
          <a:pPr algn="ctr"/>
          <a:r>
            <a:rPr lang="en-US" sz="2000" dirty="0"/>
            <a:t>Dr. Stacie Ringleb</a:t>
          </a:r>
        </a:p>
        <a:p>
          <a:pPr algn="ctr"/>
          <a:r>
            <a:rPr lang="en-US" sz="1600" dirty="0">
              <a:solidFill>
                <a:srgbClr val="F3D03E"/>
              </a:solidFill>
            </a:rPr>
            <a:t>Associate Dean</a:t>
          </a:r>
        </a:p>
      </dgm:t>
    </dgm:pt>
    <dgm:pt modelId="{603197A0-7A3E-41D6-AA00-05AEC2B12D96}" type="parTrans" cxnId="{9740E7F5-4AD0-4062-B587-9B685D1A0452}">
      <dgm:prSet/>
      <dgm:spPr/>
      <dgm:t>
        <a:bodyPr/>
        <a:lstStyle/>
        <a:p>
          <a:pPr algn="ctr"/>
          <a:endParaRPr lang="en-US"/>
        </a:p>
      </dgm:t>
    </dgm:pt>
    <dgm:pt modelId="{1574C8D5-9F2F-4608-AC09-5477A7DC6D26}" type="sibTrans" cxnId="{9740E7F5-4AD0-4062-B587-9B685D1A0452}">
      <dgm:prSet/>
      <dgm:spPr/>
      <dgm:t>
        <a:bodyPr/>
        <a:lstStyle/>
        <a:p>
          <a:pPr algn="ctr"/>
          <a:endParaRPr lang="en-US"/>
        </a:p>
      </dgm:t>
    </dgm:pt>
    <dgm:pt modelId="{2A6762AB-72C6-48AB-BF6D-B5DA6FAAF4A8}">
      <dgm:prSet phldrT="[Text]" custT="1"/>
      <dgm:spPr>
        <a:solidFill>
          <a:srgbClr val="202A44"/>
        </a:solidFill>
      </dgm:spPr>
      <dgm:t>
        <a:bodyPr/>
        <a:lstStyle/>
        <a:p>
          <a:pPr algn="ctr">
            <a:spcAft>
              <a:spcPts val="840"/>
            </a:spcAft>
          </a:pPr>
          <a:r>
            <a:rPr lang="en-US" sz="2000" dirty="0"/>
            <a:t>Dr. </a:t>
          </a:r>
          <a:r>
            <a:rPr lang="en-US" sz="2000" dirty="0" err="1"/>
            <a:t>Dawit</a:t>
          </a:r>
          <a:r>
            <a:rPr lang="en-US" sz="2000" dirty="0"/>
            <a:t> </a:t>
          </a:r>
          <a:r>
            <a:rPr lang="en-US" sz="2000" b="0" i="0" dirty="0" err="1"/>
            <a:t>Haile</a:t>
          </a:r>
          <a:endParaRPr lang="en-US" sz="2000" b="0" i="0" dirty="0"/>
        </a:p>
        <a:p>
          <a:pPr algn="ctr">
            <a:spcAft>
              <a:spcPts val="840"/>
            </a:spcAft>
          </a:pPr>
          <a:r>
            <a:rPr lang="en-US" sz="1600" b="0" i="0" dirty="0">
              <a:solidFill>
                <a:srgbClr val="F3D03E"/>
              </a:solidFill>
            </a:rPr>
            <a:t>Dean</a:t>
          </a:r>
          <a:endParaRPr lang="en-US" sz="1600" b="0" dirty="0">
            <a:solidFill>
              <a:srgbClr val="F3D03E"/>
            </a:solidFill>
          </a:endParaRPr>
        </a:p>
      </dgm:t>
    </dgm:pt>
    <dgm:pt modelId="{AC20B47A-9119-4DE3-B815-40D9C34E1980}" type="sibTrans" cxnId="{172BDCBC-9E5E-4739-B814-8D89CF1DAF51}">
      <dgm:prSet/>
      <dgm:spPr/>
      <dgm:t>
        <a:bodyPr/>
        <a:lstStyle/>
        <a:p>
          <a:pPr algn="ctr"/>
          <a:endParaRPr lang="en-US"/>
        </a:p>
      </dgm:t>
    </dgm:pt>
    <dgm:pt modelId="{A14385CA-A846-454D-97EA-090DFEEAEB6F}" type="parTrans" cxnId="{172BDCBC-9E5E-4739-B814-8D89CF1DAF51}">
      <dgm:prSet/>
      <dgm:spPr/>
      <dgm:t>
        <a:bodyPr/>
        <a:lstStyle/>
        <a:p>
          <a:pPr algn="ctr"/>
          <a:endParaRPr lang="en-US"/>
        </a:p>
      </dgm:t>
    </dgm:pt>
    <dgm:pt modelId="{0EECE1BB-F85F-44E8-A338-3B1FA2966C39}">
      <dgm:prSet phldrT="[Text]" custT="1"/>
      <dgm:spPr>
        <a:solidFill>
          <a:srgbClr val="202A44"/>
        </a:solidFill>
      </dgm:spPr>
      <dgm:t>
        <a:bodyPr/>
        <a:lstStyle/>
        <a:p>
          <a:pPr algn="ctr"/>
          <a:r>
            <a:rPr lang="en-US" sz="2000" dirty="0"/>
            <a:t>Dr. Amy </a:t>
          </a:r>
          <a:r>
            <a:rPr lang="en-US" sz="2000" dirty="0" err="1"/>
            <a:t>Clobes</a:t>
          </a:r>
          <a:endParaRPr lang="en-US" sz="2000" dirty="0"/>
        </a:p>
        <a:p>
          <a:pPr algn="ctr"/>
          <a:r>
            <a:rPr lang="en-US" sz="1600" dirty="0">
              <a:solidFill>
                <a:srgbClr val="F3D03E"/>
              </a:solidFill>
            </a:rPr>
            <a:t>Assistant Dean</a:t>
          </a:r>
        </a:p>
      </dgm:t>
    </dgm:pt>
    <dgm:pt modelId="{89D7D19F-F18C-489B-A4E5-AED806AEA459}" type="sibTrans" cxnId="{B750B519-6EA1-4E54-87D2-F1E2D66B165C}">
      <dgm:prSet/>
      <dgm:spPr/>
      <dgm:t>
        <a:bodyPr/>
        <a:lstStyle/>
        <a:p>
          <a:pPr algn="ctr"/>
          <a:endParaRPr lang="en-US"/>
        </a:p>
      </dgm:t>
    </dgm:pt>
    <dgm:pt modelId="{0CEC53E0-D0E5-4A69-8A0E-BD75302325A5}" type="parTrans" cxnId="{B750B519-6EA1-4E54-87D2-F1E2D66B165C}">
      <dgm:prSet/>
      <dgm:spPr/>
      <dgm:t>
        <a:bodyPr/>
        <a:lstStyle/>
        <a:p>
          <a:pPr algn="ctr"/>
          <a:endParaRPr lang="en-US"/>
        </a:p>
      </dgm:t>
    </dgm:pt>
    <dgm:pt modelId="{EABBC5A4-8453-4D2B-B915-EEABBBF99384}" type="pres">
      <dgm:prSet presAssocID="{5780346E-5956-4E01-AFB4-5990E8362E4E}" presName="Name0" presStyleCnt="0">
        <dgm:presLayoutVars>
          <dgm:dir/>
          <dgm:resizeHandles val="exact"/>
        </dgm:presLayoutVars>
      </dgm:prSet>
      <dgm:spPr/>
    </dgm:pt>
    <dgm:pt modelId="{5A9136FC-A182-4284-BBA4-CDEFE7BE514D}" type="pres">
      <dgm:prSet presAssocID="{5780346E-5956-4E01-AFB4-5990E8362E4E}" presName="fgShape" presStyleLbl="fgShp" presStyleIdx="0" presStyleCnt="1"/>
      <dgm:spPr>
        <a:solidFill>
          <a:srgbClr val="F3D03E"/>
        </a:solidFill>
      </dgm:spPr>
    </dgm:pt>
    <dgm:pt modelId="{53074D07-9031-49A7-812F-059F9A81B561}" type="pres">
      <dgm:prSet presAssocID="{5780346E-5956-4E01-AFB4-5990E8362E4E}" presName="linComp" presStyleCnt="0"/>
      <dgm:spPr/>
    </dgm:pt>
    <dgm:pt modelId="{D442F990-62AC-43F4-AD72-26682AA0FDB8}" type="pres">
      <dgm:prSet presAssocID="{E9D2F4DE-C9A7-4801-83AE-23706689C105}" presName="compNode" presStyleCnt="0"/>
      <dgm:spPr/>
    </dgm:pt>
    <dgm:pt modelId="{1B9AA9AD-C4E5-4BF3-BAED-0C50C3E66845}" type="pres">
      <dgm:prSet presAssocID="{E9D2F4DE-C9A7-4801-83AE-23706689C105}" presName="bkgdShape" presStyleLbl="node1" presStyleIdx="0" presStyleCnt="6"/>
      <dgm:spPr/>
    </dgm:pt>
    <dgm:pt modelId="{B3A956DC-E8CF-4FCC-8D66-F270529FE885}" type="pres">
      <dgm:prSet presAssocID="{E9D2F4DE-C9A7-4801-83AE-23706689C105}" presName="nodeTx" presStyleLbl="node1" presStyleIdx="0" presStyleCnt="6">
        <dgm:presLayoutVars>
          <dgm:bulletEnabled val="1"/>
        </dgm:presLayoutVars>
      </dgm:prSet>
      <dgm:spPr/>
    </dgm:pt>
    <dgm:pt modelId="{1A710914-4392-411A-89BE-E11E78060785}" type="pres">
      <dgm:prSet presAssocID="{E9D2F4DE-C9A7-4801-83AE-23706689C105}" presName="invisiNode" presStyleLbl="node1" presStyleIdx="0" presStyleCnt="6"/>
      <dgm:spPr/>
    </dgm:pt>
    <dgm:pt modelId="{17B61358-6A11-4127-BA7A-B77061EB4E17}" type="pres">
      <dgm:prSet presAssocID="{E9D2F4DE-C9A7-4801-83AE-23706689C105}" presName="imagNode" presStyleLbl="fgImgPlace1" presStyleIdx="0" presStyleCnt="6"/>
      <dgm:spPr>
        <a:blipFill>
          <a:blip xmlns:r="http://schemas.openxmlformats.org/officeDocument/2006/relationships" r:embed="rId1"/>
          <a:srcRect/>
          <a:stretch>
            <a:fillRect/>
          </a:stretch>
        </a:blipFill>
      </dgm:spPr>
    </dgm:pt>
    <dgm:pt modelId="{B7CC1DAC-FDD2-4410-8BAA-6963A9574AE2}" type="pres">
      <dgm:prSet presAssocID="{AC515D5A-A7BE-4E8A-948A-E6A067DF728B}" presName="sibTrans" presStyleLbl="sibTrans2D1" presStyleIdx="0" presStyleCnt="0"/>
      <dgm:spPr/>
    </dgm:pt>
    <dgm:pt modelId="{289BC6DE-18B4-43E4-A55B-F95FCEAF5626}" type="pres">
      <dgm:prSet presAssocID="{8D284B99-6BED-4C47-9922-4DD39BB280F1}" presName="compNode" presStyleCnt="0"/>
      <dgm:spPr/>
    </dgm:pt>
    <dgm:pt modelId="{FACCF6A8-AED1-4192-A41F-5310D44F0F32}" type="pres">
      <dgm:prSet presAssocID="{8D284B99-6BED-4C47-9922-4DD39BB280F1}" presName="bkgdShape" presStyleLbl="node1" presStyleIdx="1" presStyleCnt="6"/>
      <dgm:spPr/>
    </dgm:pt>
    <dgm:pt modelId="{F59FE5BF-C41C-431B-9760-3462784612ED}" type="pres">
      <dgm:prSet presAssocID="{8D284B99-6BED-4C47-9922-4DD39BB280F1}" presName="nodeTx" presStyleLbl="node1" presStyleIdx="1" presStyleCnt="6">
        <dgm:presLayoutVars>
          <dgm:bulletEnabled val="1"/>
        </dgm:presLayoutVars>
      </dgm:prSet>
      <dgm:spPr/>
    </dgm:pt>
    <dgm:pt modelId="{D43AE3C8-2059-47E2-B21E-E4C7E4FA4732}" type="pres">
      <dgm:prSet presAssocID="{8D284B99-6BED-4C47-9922-4DD39BB280F1}" presName="invisiNode" presStyleLbl="node1" presStyleIdx="1" presStyleCnt="6"/>
      <dgm:spPr/>
    </dgm:pt>
    <dgm:pt modelId="{FCAE8FE4-1A32-41D3-AA9D-8DBDCCE1F048}" type="pres">
      <dgm:prSet presAssocID="{8D284B99-6BED-4C47-9922-4DD39BB280F1}" presName="imagNode" presStyleLbl="fgImgPlace1" presStyleIdx="1" presStyleCnt="6"/>
      <dgm:spPr>
        <a:blipFill rotWithShape="1">
          <a:blip xmlns:r="http://schemas.openxmlformats.org/officeDocument/2006/relationships" r:embed="rId2"/>
          <a:srcRect/>
          <a:stretch>
            <a:fillRect t="-13000" b="-13000"/>
          </a:stretch>
        </a:blipFill>
      </dgm:spPr>
    </dgm:pt>
    <dgm:pt modelId="{64D9A661-B542-4500-AF7E-A166BFFF64A4}" type="pres">
      <dgm:prSet presAssocID="{94897A79-65D7-4010-A10A-4B1787D38E5C}" presName="sibTrans" presStyleLbl="sibTrans2D1" presStyleIdx="0" presStyleCnt="0"/>
      <dgm:spPr/>
    </dgm:pt>
    <dgm:pt modelId="{7C38D38E-C6AA-405C-BF6F-07FC032883CE}" type="pres">
      <dgm:prSet presAssocID="{0EECE1BB-F85F-44E8-A338-3B1FA2966C39}" presName="compNode" presStyleCnt="0"/>
      <dgm:spPr/>
    </dgm:pt>
    <dgm:pt modelId="{6D055947-2A56-44A7-871E-CF90E4395168}" type="pres">
      <dgm:prSet presAssocID="{0EECE1BB-F85F-44E8-A338-3B1FA2966C39}" presName="bkgdShape" presStyleLbl="node1" presStyleIdx="2" presStyleCnt="6"/>
      <dgm:spPr/>
    </dgm:pt>
    <dgm:pt modelId="{DE660BEC-CB07-4300-B4CA-FF9B0057E05D}" type="pres">
      <dgm:prSet presAssocID="{0EECE1BB-F85F-44E8-A338-3B1FA2966C39}" presName="nodeTx" presStyleLbl="node1" presStyleIdx="2" presStyleCnt="6">
        <dgm:presLayoutVars>
          <dgm:bulletEnabled val="1"/>
        </dgm:presLayoutVars>
      </dgm:prSet>
      <dgm:spPr/>
    </dgm:pt>
    <dgm:pt modelId="{B942A0C2-D030-45FE-9611-7D51CA62C9FD}" type="pres">
      <dgm:prSet presAssocID="{0EECE1BB-F85F-44E8-A338-3B1FA2966C39}" presName="invisiNode" presStyleLbl="node1" presStyleIdx="2" presStyleCnt="6"/>
      <dgm:spPr/>
    </dgm:pt>
    <dgm:pt modelId="{A986FA3F-4B6C-4FD2-9A2A-CC70DE4BD11D}" type="pres">
      <dgm:prSet presAssocID="{0EECE1BB-F85F-44E8-A338-3B1FA2966C39}" presName="imagNode" presStyleLbl="fgImgPlace1" presStyleIdx="2" presStyleCnt="6"/>
      <dgm:spPr>
        <a:blipFill rotWithShape="1">
          <a:blip xmlns:r="http://schemas.openxmlformats.org/officeDocument/2006/relationships" r:embed="rId3"/>
          <a:srcRect/>
          <a:stretch>
            <a:fillRect t="-11000" b="-11000"/>
          </a:stretch>
        </a:blipFill>
      </dgm:spPr>
    </dgm:pt>
    <dgm:pt modelId="{D57AA5C7-B35D-4E3A-99CD-13440D8EFA97}" type="pres">
      <dgm:prSet presAssocID="{89D7D19F-F18C-489B-A4E5-AED806AEA459}" presName="sibTrans" presStyleLbl="sibTrans2D1" presStyleIdx="0" presStyleCnt="0"/>
      <dgm:spPr/>
    </dgm:pt>
    <dgm:pt modelId="{7D778B7C-7617-4803-9476-3F2769497E7E}" type="pres">
      <dgm:prSet presAssocID="{DF05C318-BB93-48E8-8691-B6DE3F561384}" presName="compNode" presStyleCnt="0"/>
      <dgm:spPr/>
    </dgm:pt>
    <dgm:pt modelId="{E7180BA3-CA3A-47D5-ABDE-E78A5C34160A}" type="pres">
      <dgm:prSet presAssocID="{DF05C318-BB93-48E8-8691-B6DE3F561384}" presName="bkgdShape" presStyleLbl="node1" presStyleIdx="3" presStyleCnt="6"/>
      <dgm:spPr/>
    </dgm:pt>
    <dgm:pt modelId="{E6DDD289-D739-4C1F-BB7C-CC5C1AE35228}" type="pres">
      <dgm:prSet presAssocID="{DF05C318-BB93-48E8-8691-B6DE3F561384}" presName="nodeTx" presStyleLbl="node1" presStyleIdx="3" presStyleCnt="6">
        <dgm:presLayoutVars>
          <dgm:bulletEnabled val="1"/>
        </dgm:presLayoutVars>
      </dgm:prSet>
      <dgm:spPr/>
    </dgm:pt>
    <dgm:pt modelId="{A461EDDB-3A4F-44FE-9ED0-E664DAD6E1F3}" type="pres">
      <dgm:prSet presAssocID="{DF05C318-BB93-48E8-8691-B6DE3F561384}" presName="invisiNode" presStyleLbl="node1" presStyleIdx="3" presStyleCnt="6"/>
      <dgm:spPr/>
    </dgm:pt>
    <dgm:pt modelId="{E09F8D8F-6CA3-4151-AAEB-B48849E21183}" type="pres">
      <dgm:prSet presAssocID="{DF05C318-BB93-48E8-8691-B6DE3F561384}" presName="imagNode" presStyleLbl="fgImgPlace1" presStyleIdx="3" presStyleCnt="6"/>
      <dgm:spPr>
        <a:blipFill rotWithShape="1">
          <a:blip xmlns:r="http://schemas.openxmlformats.org/officeDocument/2006/relationships" r:embed="rId4"/>
          <a:srcRect/>
          <a:stretch>
            <a:fillRect t="-13000" b="-13000"/>
          </a:stretch>
        </a:blipFill>
      </dgm:spPr>
    </dgm:pt>
    <dgm:pt modelId="{B3FCB625-3B30-4E57-8467-17DCFCFC571F}" type="pres">
      <dgm:prSet presAssocID="{057F8611-8A47-4B8B-8143-65B09760E5FD}" presName="sibTrans" presStyleLbl="sibTrans2D1" presStyleIdx="0" presStyleCnt="0"/>
      <dgm:spPr/>
    </dgm:pt>
    <dgm:pt modelId="{A55293BC-DB85-460E-B822-CE76CF39EF29}" type="pres">
      <dgm:prSet presAssocID="{0BE93C66-B97E-418F-914B-6DD6A991FDE6}" presName="compNode" presStyleCnt="0"/>
      <dgm:spPr/>
    </dgm:pt>
    <dgm:pt modelId="{68CDC1A1-D649-4214-BF7B-9E0FA4878F59}" type="pres">
      <dgm:prSet presAssocID="{0BE93C66-B97E-418F-914B-6DD6A991FDE6}" presName="bkgdShape" presStyleLbl="node1" presStyleIdx="4" presStyleCnt="6"/>
      <dgm:spPr/>
    </dgm:pt>
    <dgm:pt modelId="{19F163B8-0505-4143-AA3F-63B3DB6D22A9}" type="pres">
      <dgm:prSet presAssocID="{0BE93C66-B97E-418F-914B-6DD6A991FDE6}" presName="nodeTx" presStyleLbl="node1" presStyleIdx="4" presStyleCnt="6">
        <dgm:presLayoutVars>
          <dgm:bulletEnabled val="1"/>
        </dgm:presLayoutVars>
      </dgm:prSet>
      <dgm:spPr/>
    </dgm:pt>
    <dgm:pt modelId="{65229DD3-F473-408C-A93E-D2CB65F93AD1}" type="pres">
      <dgm:prSet presAssocID="{0BE93C66-B97E-418F-914B-6DD6A991FDE6}" presName="invisiNode" presStyleLbl="node1" presStyleIdx="4" presStyleCnt="6"/>
      <dgm:spPr/>
    </dgm:pt>
    <dgm:pt modelId="{63F3AFF4-49BC-4FD3-B9C0-54F217171990}" type="pres">
      <dgm:prSet presAssocID="{0BE93C66-B97E-418F-914B-6DD6A991FDE6}"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pt>
    <dgm:pt modelId="{429A1688-8DD4-4C20-B31E-5BD4B2FFD46B}" type="pres">
      <dgm:prSet presAssocID="{1574C8D5-9F2F-4608-AC09-5477A7DC6D26}" presName="sibTrans" presStyleLbl="sibTrans2D1" presStyleIdx="0" presStyleCnt="0"/>
      <dgm:spPr/>
    </dgm:pt>
    <dgm:pt modelId="{C8A7379D-BFDD-4792-9596-37149ADC9057}" type="pres">
      <dgm:prSet presAssocID="{2A6762AB-72C6-48AB-BF6D-B5DA6FAAF4A8}" presName="compNode" presStyleCnt="0"/>
      <dgm:spPr/>
    </dgm:pt>
    <dgm:pt modelId="{56EA0549-04EA-415F-AC3B-85C1E6599F2D}" type="pres">
      <dgm:prSet presAssocID="{2A6762AB-72C6-48AB-BF6D-B5DA6FAAF4A8}" presName="bkgdShape" presStyleLbl="node1" presStyleIdx="5" presStyleCnt="6"/>
      <dgm:spPr/>
    </dgm:pt>
    <dgm:pt modelId="{DC1FBC57-15CA-4774-AD29-0686330F07EC}" type="pres">
      <dgm:prSet presAssocID="{2A6762AB-72C6-48AB-BF6D-B5DA6FAAF4A8}" presName="nodeTx" presStyleLbl="node1" presStyleIdx="5" presStyleCnt="6">
        <dgm:presLayoutVars>
          <dgm:bulletEnabled val="1"/>
        </dgm:presLayoutVars>
      </dgm:prSet>
      <dgm:spPr/>
    </dgm:pt>
    <dgm:pt modelId="{84D6BE0E-7372-47AF-8978-D13C564D1BDB}" type="pres">
      <dgm:prSet presAssocID="{2A6762AB-72C6-48AB-BF6D-B5DA6FAAF4A8}" presName="invisiNode" presStyleLbl="node1" presStyleIdx="5" presStyleCnt="6"/>
      <dgm:spPr/>
    </dgm:pt>
    <dgm:pt modelId="{9A2F7EC8-14BB-4184-8E65-5802676A5EAA}" type="pres">
      <dgm:prSet presAssocID="{2A6762AB-72C6-48AB-BF6D-B5DA6FAAF4A8}" presName="imagNode" presStyleLbl="fgImgPlace1" presStyleIdx="5" presStyleCnt="6"/>
      <dgm:spPr>
        <a:blipFill rotWithShape="1">
          <a:blip xmlns:r="http://schemas.openxmlformats.org/officeDocument/2006/relationships" r:embed="rId6"/>
          <a:srcRect/>
          <a:stretch>
            <a:fillRect t="-13000" b="-13000"/>
          </a:stretch>
        </a:blipFill>
      </dgm:spPr>
    </dgm:pt>
  </dgm:ptLst>
  <dgm:cxnLst>
    <dgm:cxn modelId="{81EF8403-24FD-4E81-8E62-ED531156460F}" type="presOf" srcId="{0BE93C66-B97E-418F-914B-6DD6A991FDE6}" destId="{19F163B8-0505-4143-AA3F-63B3DB6D22A9}" srcOrd="1" destOrd="0" presId="urn:microsoft.com/office/officeart/2005/8/layout/hList7#1"/>
    <dgm:cxn modelId="{FA77060E-EE80-41AA-A707-C95C13997396}" type="presOf" srcId="{89D7D19F-F18C-489B-A4E5-AED806AEA459}" destId="{D57AA5C7-B35D-4E3A-99CD-13440D8EFA97}" srcOrd="0" destOrd="0" presId="urn:microsoft.com/office/officeart/2005/8/layout/hList7#1"/>
    <dgm:cxn modelId="{28A2440F-5517-464A-B666-1E3676481DEB}" type="presOf" srcId="{0EECE1BB-F85F-44E8-A338-3B1FA2966C39}" destId="{DE660BEC-CB07-4300-B4CA-FF9B0057E05D}" srcOrd="1" destOrd="0" presId="urn:microsoft.com/office/officeart/2005/8/layout/hList7#1"/>
    <dgm:cxn modelId="{B750B519-6EA1-4E54-87D2-F1E2D66B165C}" srcId="{5780346E-5956-4E01-AFB4-5990E8362E4E}" destId="{0EECE1BB-F85F-44E8-A338-3B1FA2966C39}" srcOrd="2" destOrd="0" parTransId="{0CEC53E0-D0E5-4A69-8A0E-BD75302325A5}" sibTransId="{89D7D19F-F18C-489B-A4E5-AED806AEA459}"/>
    <dgm:cxn modelId="{1014312D-BB2F-45D8-893F-D786C2CA55C2}" type="presOf" srcId="{DF05C318-BB93-48E8-8691-B6DE3F561384}" destId="{E7180BA3-CA3A-47D5-ABDE-E78A5C34160A}" srcOrd="0" destOrd="0" presId="urn:microsoft.com/office/officeart/2005/8/layout/hList7#1"/>
    <dgm:cxn modelId="{05906A3E-ED82-4192-AB41-F746C19F7185}" srcId="{5780346E-5956-4E01-AFB4-5990E8362E4E}" destId="{8D284B99-6BED-4C47-9922-4DD39BB280F1}" srcOrd="1" destOrd="0" parTransId="{2B847524-25C1-40F9-968E-6298DBEF889E}" sibTransId="{94897A79-65D7-4010-A10A-4B1787D38E5C}"/>
    <dgm:cxn modelId="{829D7540-D503-434F-A149-5AD2EEE1341C}" type="presOf" srcId="{5780346E-5956-4E01-AFB4-5990E8362E4E}" destId="{EABBC5A4-8453-4D2B-B915-EEABBBF99384}" srcOrd="0" destOrd="0" presId="urn:microsoft.com/office/officeart/2005/8/layout/hList7#1"/>
    <dgm:cxn modelId="{FA0A9361-3C76-4EAC-88E5-1E39B6410A3C}" type="presOf" srcId="{E9D2F4DE-C9A7-4801-83AE-23706689C105}" destId="{B3A956DC-E8CF-4FCC-8D66-F270529FE885}" srcOrd="1" destOrd="0" presId="urn:microsoft.com/office/officeart/2005/8/layout/hList7#1"/>
    <dgm:cxn modelId="{FA052247-F186-404B-900F-53888C6D2CB7}" type="presOf" srcId="{8D284B99-6BED-4C47-9922-4DD39BB280F1}" destId="{FACCF6A8-AED1-4192-A41F-5310D44F0F32}" srcOrd="0" destOrd="0" presId="urn:microsoft.com/office/officeart/2005/8/layout/hList7#1"/>
    <dgm:cxn modelId="{334FC068-0D8D-4EB3-9253-C19C4BB5CF23}" type="presOf" srcId="{94897A79-65D7-4010-A10A-4B1787D38E5C}" destId="{64D9A661-B542-4500-AF7E-A166BFFF64A4}" srcOrd="0" destOrd="0" presId="urn:microsoft.com/office/officeart/2005/8/layout/hList7#1"/>
    <dgm:cxn modelId="{8246B549-75B3-4BA4-B16E-D4F374838E57}" type="presOf" srcId="{2A6762AB-72C6-48AB-BF6D-B5DA6FAAF4A8}" destId="{DC1FBC57-15CA-4774-AD29-0686330F07EC}" srcOrd="1" destOrd="0" presId="urn:microsoft.com/office/officeart/2005/8/layout/hList7#1"/>
    <dgm:cxn modelId="{6713684D-B631-4E85-8009-55640585A478}" type="presOf" srcId="{0EECE1BB-F85F-44E8-A338-3B1FA2966C39}" destId="{6D055947-2A56-44A7-871E-CF90E4395168}" srcOrd="0" destOrd="0" presId="urn:microsoft.com/office/officeart/2005/8/layout/hList7#1"/>
    <dgm:cxn modelId="{A7A22554-6EA6-471D-A413-A64835B7ED4C}" type="presOf" srcId="{E9D2F4DE-C9A7-4801-83AE-23706689C105}" destId="{1B9AA9AD-C4E5-4BF3-BAED-0C50C3E66845}" srcOrd="0" destOrd="0" presId="urn:microsoft.com/office/officeart/2005/8/layout/hList7#1"/>
    <dgm:cxn modelId="{11804154-D30A-4B95-AE0C-838040609B3E}" srcId="{5780346E-5956-4E01-AFB4-5990E8362E4E}" destId="{E9D2F4DE-C9A7-4801-83AE-23706689C105}" srcOrd="0" destOrd="0" parTransId="{AD4BA191-B3B0-426F-83FF-5FEF334FB25C}" sibTransId="{AC515D5A-A7BE-4E8A-948A-E6A067DF728B}"/>
    <dgm:cxn modelId="{BA535678-11D2-4F60-A7E8-31506388562E}" srcId="{5780346E-5956-4E01-AFB4-5990E8362E4E}" destId="{DF05C318-BB93-48E8-8691-B6DE3F561384}" srcOrd="3" destOrd="0" parTransId="{5E47A661-DD5E-4004-9831-885422E21BE1}" sibTransId="{057F8611-8A47-4B8B-8143-65B09760E5FD}"/>
    <dgm:cxn modelId="{C43EF97B-C4E3-40E0-98B5-460CD05B473F}" type="presOf" srcId="{AC515D5A-A7BE-4E8A-948A-E6A067DF728B}" destId="{B7CC1DAC-FDD2-4410-8BAA-6963A9574AE2}" srcOrd="0" destOrd="0" presId="urn:microsoft.com/office/officeart/2005/8/layout/hList7#1"/>
    <dgm:cxn modelId="{685C0887-7770-452D-9C48-ACC8D13DA667}" type="presOf" srcId="{8D284B99-6BED-4C47-9922-4DD39BB280F1}" destId="{F59FE5BF-C41C-431B-9760-3462784612ED}" srcOrd="1" destOrd="0" presId="urn:microsoft.com/office/officeart/2005/8/layout/hList7#1"/>
    <dgm:cxn modelId="{4B18A093-A9F2-466F-8FBF-86F63DC4A152}" type="presOf" srcId="{DF05C318-BB93-48E8-8691-B6DE3F561384}" destId="{E6DDD289-D739-4C1F-BB7C-CC5C1AE35228}" srcOrd="1" destOrd="0" presId="urn:microsoft.com/office/officeart/2005/8/layout/hList7#1"/>
    <dgm:cxn modelId="{7B7CCD93-DD1C-4A36-BA5F-5B965272244D}" type="presOf" srcId="{2A6762AB-72C6-48AB-BF6D-B5DA6FAAF4A8}" destId="{56EA0549-04EA-415F-AC3B-85C1E6599F2D}" srcOrd="0" destOrd="0" presId="urn:microsoft.com/office/officeart/2005/8/layout/hList7#1"/>
    <dgm:cxn modelId="{172BDCBC-9E5E-4739-B814-8D89CF1DAF51}" srcId="{5780346E-5956-4E01-AFB4-5990E8362E4E}" destId="{2A6762AB-72C6-48AB-BF6D-B5DA6FAAF4A8}" srcOrd="5" destOrd="0" parTransId="{A14385CA-A846-454D-97EA-090DFEEAEB6F}" sibTransId="{AC20B47A-9119-4DE3-B815-40D9C34E1980}"/>
    <dgm:cxn modelId="{8293A0CF-23EE-44FF-A517-83662F2BA80D}" type="presOf" srcId="{057F8611-8A47-4B8B-8143-65B09760E5FD}" destId="{B3FCB625-3B30-4E57-8467-17DCFCFC571F}" srcOrd="0" destOrd="0" presId="urn:microsoft.com/office/officeart/2005/8/layout/hList7#1"/>
    <dgm:cxn modelId="{ED8F1FE6-3A93-45A8-861B-7FE2F7E45BD3}" type="presOf" srcId="{1574C8D5-9F2F-4608-AC09-5477A7DC6D26}" destId="{429A1688-8DD4-4C20-B31E-5BD4B2FFD46B}" srcOrd="0" destOrd="0" presId="urn:microsoft.com/office/officeart/2005/8/layout/hList7#1"/>
    <dgm:cxn modelId="{9740E7F5-4AD0-4062-B587-9B685D1A0452}" srcId="{5780346E-5956-4E01-AFB4-5990E8362E4E}" destId="{0BE93C66-B97E-418F-914B-6DD6A991FDE6}" srcOrd="4" destOrd="0" parTransId="{603197A0-7A3E-41D6-AA00-05AEC2B12D96}" sibTransId="{1574C8D5-9F2F-4608-AC09-5477A7DC6D26}"/>
    <dgm:cxn modelId="{C4F141FB-A9A2-4FAE-9F64-16C25DABC4E1}" type="presOf" srcId="{0BE93C66-B97E-418F-914B-6DD6A991FDE6}" destId="{68CDC1A1-D649-4214-BF7B-9E0FA4878F59}" srcOrd="0" destOrd="0" presId="urn:microsoft.com/office/officeart/2005/8/layout/hList7#1"/>
    <dgm:cxn modelId="{FE6D5570-67DE-4AE9-B40D-97B2E88FAFDA}" type="presParOf" srcId="{EABBC5A4-8453-4D2B-B915-EEABBBF99384}" destId="{5A9136FC-A182-4284-BBA4-CDEFE7BE514D}" srcOrd="0" destOrd="0" presId="urn:microsoft.com/office/officeart/2005/8/layout/hList7#1"/>
    <dgm:cxn modelId="{A5B92CF4-13FA-4498-9C09-4ED4DEB42596}" type="presParOf" srcId="{EABBC5A4-8453-4D2B-B915-EEABBBF99384}" destId="{53074D07-9031-49A7-812F-059F9A81B561}" srcOrd="1" destOrd="0" presId="urn:microsoft.com/office/officeart/2005/8/layout/hList7#1"/>
    <dgm:cxn modelId="{593D8529-CE72-4FFC-A81C-4732AA783611}" type="presParOf" srcId="{53074D07-9031-49A7-812F-059F9A81B561}" destId="{D442F990-62AC-43F4-AD72-26682AA0FDB8}" srcOrd="0" destOrd="0" presId="urn:microsoft.com/office/officeart/2005/8/layout/hList7#1"/>
    <dgm:cxn modelId="{BD28EF60-0E07-44B1-BE32-2097B52819E4}" type="presParOf" srcId="{D442F990-62AC-43F4-AD72-26682AA0FDB8}" destId="{1B9AA9AD-C4E5-4BF3-BAED-0C50C3E66845}" srcOrd="0" destOrd="0" presId="urn:microsoft.com/office/officeart/2005/8/layout/hList7#1"/>
    <dgm:cxn modelId="{42FF946C-307F-4906-81FA-7ACCD2994298}" type="presParOf" srcId="{D442F990-62AC-43F4-AD72-26682AA0FDB8}" destId="{B3A956DC-E8CF-4FCC-8D66-F270529FE885}" srcOrd="1" destOrd="0" presId="urn:microsoft.com/office/officeart/2005/8/layout/hList7#1"/>
    <dgm:cxn modelId="{AA82CBF5-E924-4883-ABA3-B09F6F293E9F}" type="presParOf" srcId="{D442F990-62AC-43F4-AD72-26682AA0FDB8}" destId="{1A710914-4392-411A-89BE-E11E78060785}" srcOrd="2" destOrd="0" presId="urn:microsoft.com/office/officeart/2005/8/layout/hList7#1"/>
    <dgm:cxn modelId="{DE6B3499-225B-4458-9BF5-285BFF05B974}" type="presParOf" srcId="{D442F990-62AC-43F4-AD72-26682AA0FDB8}" destId="{17B61358-6A11-4127-BA7A-B77061EB4E17}" srcOrd="3" destOrd="0" presId="urn:microsoft.com/office/officeart/2005/8/layout/hList7#1"/>
    <dgm:cxn modelId="{A72A701D-CD42-4B7A-AEC2-D069DC81AEAA}" type="presParOf" srcId="{53074D07-9031-49A7-812F-059F9A81B561}" destId="{B7CC1DAC-FDD2-4410-8BAA-6963A9574AE2}" srcOrd="1" destOrd="0" presId="urn:microsoft.com/office/officeart/2005/8/layout/hList7#1"/>
    <dgm:cxn modelId="{569A421F-DB09-4148-9E80-4E32F63DFEAB}" type="presParOf" srcId="{53074D07-9031-49A7-812F-059F9A81B561}" destId="{289BC6DE-18B4-43E4-A55B-F95FCEAF5626}" srcOrd="2" destOrd="0" presId="urn:microsoft.com/office/officeart/2005/8/layout/hList7#1"/>
    <dgm:cxn modelId="{C295FCF5-6919-4666-82B5-ED90BD13F4E2}" type="presParOf" srcId="{289BC6DE-18B4-43E4-A55B-F95FCEAF5626}" destId="{FACCF6A8-AED1-4192-A41F-5310D44F0F32}" srcOrd="0" destOrd="0" presId="urn:microsoft.com/office/officeart/2005/8/layout/hList7#1"/>
    <dgm:cxn modelId="{CF38DA73-9F7A-42C3-899D-21B6BCF38108}" type="presParOf" srcId="{289BC6DE-18B4-43E4-A55B-F95FCEAF5626}" destId="{F59FE5BF-C41C-431B-9760-3462784612ED}" srcOrd="1" destOrd="0" presId="urn:microsoft.com/office/officeart/2005/8/layout/hList7#1"/>
    <dgm:cxn modelId="{FE502F4E-7C22-4FE8-B63D-6CA2B3B2482A}" type="presParOf" srcId="{289BC6DE-18B4-43E4-A55B-F95FCEAF5626}" destId="{D43AE3C8-2059-47E2-B21E-E4C7E4FA4732}" srcOrd="2" destOrd="0" presId="urn:microsoft.com/office/officeart/2005/8/layout/hList7#1"/>
    <dgm:cxn modelId="{2934A424-ACD8-49DA-8F5F-DCA5EA03B94A}" type="presParOf" srcId="{289BC6DE-18B4-43E4-A55B-F95FCEAF5626}" destId="{FCAE8FE4-1A32-41D3-AA9D-8DBDCCE1F048}" srcOrd="3" destOrd="0" presId="urn:microsoft.com/office/officeart/2005/8/layout/hList7#1"/>
    <dgm:cxn modelId="{96A05582-6807-434A-962B-790F299B8EE7}" type="presParOf" srcId="{53074D07-9031-49A7-812F-059F9A81B561}" destId="{64D9A661-B542-4500-AF7E-A166BFFF64A4}" srcOrd="3" destOrd="0" presId="urn:microsoft.com/office/officeart/2005/8/layout/hList7#1"/>
    <dgm:cxn modelId="{55602B93-8410-4C2D-9038-7F2DDE2FF5E6}" type="presParOf" srcId="{53074D07-9031-49A7-812F-059F9A81B561}" destId="{7C38D38E-C6AA-405C-BF6F-07FC032883CE}" srcOrd="4" destOrd="0" presId="urn:microsoft.com/office/officeart/2005/8/layout/hList7#1"/>
    <dgm:cxn modelId="{228EDD1D-E5DB-494E-AE2C-7E090CA94FBA}" type="presParOf" srcId="{7C38D38E-C6AA-405C-BF6F-07FC032883CE}" destId="{6D055947-2A56-44A7-871E-CF90E4395168}" srcOrd="0" destOrd="0" presId="urn:microsoft.com/office/officeart/2005/8/layout/hList7#1"/>
    <dgm:cxn modelId="{EEB9039C-C25F-47C6-A9A1-C3DB771B00C5}" type="presParOf" srcId="{7C38D38E-C6AA-405C-BF6F-07FC032883CE}" destId="{DE660BEC-CB07-4300-B4CA-FF9B0057E05D}" srcOrd="1" destOrd="0" presId="urn:microsoft.com/office/officeart/2005/8/layout/hList7#1"/>
    <dgm:cxn modelId="{1B884F4D-466A-4AD0-981D-FA52ACAE89A7}" type="presParOf" srcId="{7C38D38E-C6AA-405C-BF6F-07FC032883CE}" destId="{B942A0C2-D030-45FE-9611-7D51CA62C9FD}" srcOrd="2" destOrd="0" presId="urn:microsoft.com/office/officeart/2005/8/layout/hList7#1"/>
    <dgm:cxn modelId="{CCCEEA28-3914-45F7-8CAF-D4229261F510}" type="presParOf" srcId="{7C38D38E-C6AA-405C-BF6F-07FC032883CE}" destId="{A986FA3F-4B6C-4FD2-9A2A-CC70DE4BD11D}" srcOrd="3" destOrd="0" presId="urn:microsoft.com/office/officeart/2005/8/layout/hList7#1"/>
    <dgm:cxn modelId="{4E587183-B287-4C01-BAF1-0F3C13434352}" type="presParOf" srcId="{53074D07-9031-49A7-812F-059F9A81B561}" destId="{D57AA5C7-B35D-4E3A-99CD-13440D8EFA97}" srcOrd="5" destOrd="0" presId="urn:microsoft.com/office/officeart/2005/8/layout/hList7#1"/>
    <dgm:cxn modelId="{61E41EAE-5921-4EB8-86A7-5788B2BE7D9D}" type="presParOf" srcId="{53074D07-9031-49A7-812F-059F9A81B561}" destId="{7D778B7C-7617-4803-9476-3F2769497E7E}" srcOrd="6" destOrd="0" presId="urn:microsoft.com/office/officeart/2005/8/layout/hList7#1"/>
    <dgm:cxn modelId="{556E5A89-8FA3-42CA-ADAB-1A5EF6E7B4EB}" type="presParOf" srcId="{7D778B7C-7617-4803-9476-3F2769497E7E}" destId="{E7180BA3-CA3A-47D5-ABDE-E78A5C34160A}" srcOrd="0" destOrd="0" presId="urn:microsoft.com/office/officeart/2005/8/layout/hList7#1"/>
    <dgm:cxn modelId="{8614677E-1F0D-4F33-BD20-9306ED6954E1}" type="presParOf" srcId="{7D778B7C-7617-4803-9476-3F2769497E7E}" destId="{E6DDD289-D739-4C1F-BB7C-CC5C1AE35228}" srcOrd="1" destOrd="0" presId="urn:microsoft.com/office/officeart/2005/8/layout/hList7#1"/>
    <dgm:cxn modelId="{40753DE9-E15E-4D3E-A7BE-88F78296EDDC}" type="presParOf" srcId="{7D778B7C-7617-4803-9476-3F2769497E7E}" destId="{A461EDDB-3A4F-44FE-9ED0-E664DAD6E1F3}" srcOrd="2" destOrd="0" presId="urn:microsoft.com/office/officeart/2005/8/layout/hList7#1"/>
    <dgm:cxn modelId="{28F0FA8C-1CA3-4EE9-906C-CCF77464D064}" type="presParOf" srcId="{7D778B7C-7617-4803-9476-3F2769497E7E}" destId="{E09F8D8F-6CA3-4151-AAEB-B48849E21183}" srcOrd="3" destOrd="0" presId="urn:microsoft.com/office/officeart/2005/8/layout/hList7#1"/>
    <dgm:cxn modelId="{65631AB0-E4FB-4A2F-953E-2649F9211881}" type="presParOf" srcId="{53074D07-9031-49A7-812F-059F9A81B561}" destId="{B3FCB625-3B30-4E57-8467-17DCFCFC571F}" srcOrd="7" destOrd="0" presId="urn:microsoft.com/office/officeart/2005/8/layout/hList7#1"/>
    <dgm:cxn modelId="{C44ECB3D-C9DB-4DBA-8E66-64AD83700835}" type="presParOf" srcId="{53074D07-9031-49A7-812F-059F9A81B561}" destId="{A55293BC-DB85-460E-B822-CE76CF39EF29}" srcOrd="8" destOrd="0" presId="urn:microsoft.com/office/officeart/2005/8/layout/hList7#1"/>
    <dgm:cxn modelId="{5DF19AE0-4E8A-4CB5-80F7-B7D67AC64052}" type="presParOf" srcId="{A55293BC-DB85-460E-B822-CE76CF39EF29}" destId="{68CDC1A1-D649-4214-BF7B-9E0FA4878F59}" srcOrd="0" destOrd="0" presId="urn:microsoft.com/office/officeart/2005/8/layout/hList7#1"/>
    <dgm:cxn modelId="{DF5C0376-339E-4384-B66F-34599996195D}" type="presParOf" srcId="{A55293BC-DB85-460E-B822-CE76CF39EF29}" destId="{19F163B8-0505-4143-AA3F-63B3DB6D22A9}" srcOrd="1" destOrd="0" presId="urn:microsoft.com/office/officeart/2005/8/layout/hList7#1"/>
    <dgm:cxn modelId="{5D4CD951-7387-4C88-B0CF-33FF6A7B62E8}" type="presParOf" srcId="{A55293BC-DB85-460E-B822-CE76CF39EF29}" destId="{65229DD3-F473-408C-A93E-D2CB65F93AD1}" srcOrd="2" destOrd="0" presId="urn:microsoft.com/office/officeart/2005/8/layout/hList7#1"/>
    <dgm:cxn modelId="{FB106266-E1A6-498F-82F6-F7615D44895F}" type="presParOf" srcId="{A55293BC-DB85-460E-B822-CE76CF39EF29}" destId="{63F3AFF4-49BC-4FD3-B9C0-54F217171990}" srcOrd="3" destOrd="0" presId="urn:microsoft.com/office/officeart/2005/8/layout/hList7#1"/>
    <dgm:cxn modelId="{13744F4F-7D2B-486A-AB5D-1ADB5B50F180}" type="presParOf" srcId="{53074D07-9031-49A7-812F-059F9A81B561}" destId="{429A1688-8DD4-4C20-B31E-5BD4B2FFD46B}" srcOrd="9" destOrd="0" presId="urn:microsoft.com/office/officeart/2005/8/layout/hList7#1"/>
    <dgm:cxn modelId="{69858381-7828-4435-A47F-424638F0F5CC}" type="presParOf" srcId="{53074D07-9031-49A7-812F-059F9A81B561}" destId="{C8A7379D-BFDD-4792-9596-37149ADC9057}" srcOrd="10" destOrd="0" presId="urn:microsoft.com/office/officeart/2005/8/layout/hList7#1"/>
    <dgm:cxn modelId="{56F542BD-A0A7-4552-9AEC-40E56C1B79CD}" type="presParOf" srcId="{C8A7379D-BFDD-4792-9596-37149ADC9057}" destId="{56EA0549-04EA-415F-AC3B-85C1E6599F2D}" srcOrd="0" destOrd="0" presId="urn:microsoft.com/office/officeart/2005/8/layout/hList7#1"/>
    <dgm:cxn modelId="{384B2431-1A7E-43D4-BC44-2EE934583987}" type="presParOf" srcId="{C8A7379D-BFDD-4792-9596-37149ADC9057}" destId="{DC1FBC57-15CA-4774-AD29-0686330F07EC}" srcOrd="1" destOrd="0" presId="urn:microsoft.com/office/officeart/2005/8/layout/hList7#1"/>
    <dgm:cxn modelId="{BD032D89-7C05-4EAE-A06A-0A12F367A26B}" type="presParOf" srcId="{C8A7379D-BFDD-4792-9596-37149ADC9057}" destId="{84D6BE0E-7372-47AF-8978-D13C564D1BDB}" srcOrd="2" destOrd="0" presId="urn:microsoft.com/office/officeart/2005/8/layout/hList7#1"/>
    <dgm:cxn modelId="{B7F14F3E-3A06-419E-8594-3D29AB2E16A8}" type="presParOf" srcId="{C8A7379D-BFDD-4792-9596-37149ADC9057}" destId="{9A2F7EC8-14BB-4184-8E65-5802676A5EAA}"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A487BB-65DE-4830-8B52-A9BC0C7842E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BF8EAEC4-A78B-413F-B486-69B97014A9A2}">
      <dgm:prSet phldrT="[Text]" custT="1"/>
      <dgm:spPr>
        <a:solidFill>
          <a:srgbClr val="EE5340"/>
        </a:solidFill>
      </dgm:spPr>
      <dgm:t>
        <a:bodyPr/>
        <a:lstStyle/>
        <a:p>
          <a:r>
            <a:rPr lang="en-US" sz="2400" b="1" i="1" cap="small" dirty="0">
              <a:solidFill>
                <a:srgbClr val="FFFFFF"/>
              </a:solidFill>
            </a:rPr>
            <a:t>Transformative</a:t>
          </a:r>
        </a:p>
      </dgm:t>
    </dgm:pt>
    <dgm:pt modelId="{DFBFD7DE-FD86-41A5-928A-EA09B5751778}" type="parTrans" cxnId="{DB2345B9-5D1B-4CD0-87A5-D27CB7D99317}">
      <dgm:prSet/>
      <dgm:spPr/>
      <dgm:t>
        <a:bodyPr/>
        <a:lstStyle/>
        <a:p>
          <a:endParaRPr lang="en-US"/>
        </a:p>
      </dgm:t>
    </dgm:pt>
    <dgm:pt modelId="{91978D91-1FF8-4CD3-A7BF-0414F3734FCB}" type="sibTrans" cxnId="{DB2345B9-5D1B-4CD0-87A5-D27CB7D99317}">
      <dgm:prSet/>
      <dgm:spPr/>
      <dgm:t>
        <a:bodyPr/>
        <a:lstStyle/>
        <a:p>
          <a:endParaRPr lang="en-US"/>
        </a:p>
      </dgm:t>
    </dgm:pt>
    <dgm:pt modelId="{4D90E3FF-7F04-4AE7-96E4-7D35C09CC93E}">
      <dgm:prSet phldrT="[Text]" custT="1"/>
      <dgm:spPr>
        <a:solidFill>
          <a:srgbClr val="EE5340"/>
        </a:solidFill>
      </dgm:spPr>
      <dgm:t>
        <a:bodyPr/>
        <a:lstStyle/>
        <a:p>
          <a:r>
            <a:rPr lang="en-US" sz="2400" b="1" i="1" cap="small" dirty="0">
              <a:solidFill>
                <a:srgbClr val="FFFFFF"/>
              </a:solidFill>
            </a:rPr>
            <a:t>Affordable</a:t>
          </a:r>
        </a:p>
      </dgm:t>
    </dgm:pt>
    <dgm:pt modelId="{ACE73576-6A2C-4201-B3F7-4C8AFC1F0398}" type="parTrans" cxnId="{3DAFA694-029D-4E0E-A811-19E7EAD5B6EA}">
      <dgm:prSet/>
      <dgm:spPr/>
      <dgm:t>
        <a:bodyPr/>
        <a:lstStyle/>
        <a:p>
          <a:endParaRPr lang="en-US"/>
        </a:p>
      </dgm:t>
    </dgm:pt>
    <dgm:pt modelId="{789A831C-4E0F-46EE-85E1-FC7598ED4795}" type="sibTrans" cxnId="{3DAFA694-029D-4E0E-A811-19E7EAD5B6EA}">
      <dgm:prSet/>
      <dgm:spPr/>
      <dgm:t>
        <a:bodyPr/>
        <a:lstStyle/>
        <a:p>
          <a:endParaRPr lang="en-US"/>
        </a:p>
      </dgm:t>
    </dgm:pt>
    <dgm:pt modelId="{2700EEDF-0CD2-4557-B30C-9C80AE3A8302}">
      <dgm:prSet phldrT="[Text]" custT="1"/>
      <dgm:spPr>
        <a:solidFill>
          <a:srgbClr val="F4CD4E"/>
        </a:solidFill>
      </dgm:spPr>
      <dgm:t>
        <a:bodyPr lIns="91440" tIns="9144" rIns="91440" anchor="ctr"/>
        <a:lstStyle/>
        <a:p>
          <a:r>
            <a:rPr lang="en-US" sz="1600" dirty="0"/>
            <a:t>Increased flexibility </a:t>
          </a:r>
        </a:p>
      </dgm:t>
    </dgm:pt>
    <dgm:pt modelId="{2E55CC40-4A11-4B0F-8F30-04D3A4444E6C}" type="parTrans" cxnId="{86FB89C5-8BCA-4AD1-AD01-A8A849F8D52E}">
      <dgm:prSet/>
      <dgm:spPr/>
      <dgm:t>
        <a:bodyPr/>
        <a:lstStyle/>
        <a:p>
          <a:endParaRPr lang="en-US"/>
        </a:p>
      </dgm:t>
    </dgm:pt>
    <dgm:pt modelId="{8B6BB987-F645-4003-9756-469E7FDD17DF}" type="sibTrans" cxnId="{86FB89C5-8BCA-4AD1-AD01-A8A849F8D52E}">
      <dgm:prSet/>
      <dgm:spPr/>
      <dgm:t>
        <a:bodyPr/>
        <a:lstStyle/>
        <a:p>
          <a:endParaRPr lang="en-US"/>
        </a:p>
      </dgm:t>
    </dgm:pt>
    <dgm:pt modelId="{FE6DF6CB-378F-47E8-A9CF-B9DBAB2FC474}">
      <dgm:prSet phldrT="[Text]" custT="1"/>
      <dgm:spPr>
        <a:solidFill>
          <a:srgbClr val="F4CD4E"/>
        </a:solidFill>
      </dgm:spPr>
      <dgm:t>
        <a:bodyPr lIns="91440" tIns="9144" rIns="91440" anchor="ctr"/>
        <a:lstStyle/>
        <a:p>
          <a:r>
            <a:rPr lang="en-US" sz="1600" dirty="0"/>
            <a:t>Faster time to degree completion</a:t>
          </a:r>
        </a:p>
      </dgm:t>
    </dgm:pt>
    <dgm:pt modelId="{8C659A0E-508B-4E7E-93C2-7DE73A1A4A4D}" type="parTrans" cxnId="{C984631C-518C-4B4A-B6D8-F691B8A2C88E}">
      <dgm:prSet/>
      <dgm:spPr/>
      <dgm:t>
        <a:bodyPr/>
        <a:lstStyle/>
        <a:p>
          <a:endParaRPr lang="en-US"/>
        </a:p>
      </dgm:t>
    </dgm:pt>
    <dgm:pt modelId="{C66C9C56-53A0-4583-9F96-5C3F491317EA}" type="sibTrans" cxnId="{C984631C-518C-4B4A-B6D8-F691B8A2C88E}">
      <dgm:prSet/>
      <dgm:spPr/>
      <dgm:t>
        <a:bodyPr/>
        <a:lstStyle/>
        <a:p>
          <a:endParaRPr lang="en-US"/>
        </a:p>
      </dgm:t>
    </dgm:pt>
    <dgm:pt modelId="{4587FB11-FA2A-4511-8B11-D8017524A38D}">
      <dgm:prSet phldrT="[Text]" custT="1"/>
      <dgm:spPr>
        <a:solidFill>
          <a:srgbClr val="EE5340"/>
        </a:solidFill>
      </dgm:spPr>
      <dgm:t>
        <a:bodyPr/>
        <a:lstStyle/>
        <a:p>
          <a:r>
            <a:rPr lang="en-US" sz="2400" b="1" i="1" cap="small" dirty="0">
              <a:solidFill>
                <a:schemeClr val="tx1"/>
              </a:solidFill>
            </a:rPr>
            <a:t>Equitable</a:t>
          </a:r>
        </a:p>
      </dgm:t>
    </dgm:pt>
    <dgm:pt modelId="{19577BE4-5F9C-4E08-9710-8809ADBA1543}" type="parTrans" cxnId="{41102F30-1955-42D9-8C7F-40BC81801475}">
      <dgm:prSet/>
      <dgm:spPr/>
      <dgm:t>
        <a:bodyPr/>
        <a:lstStyle/>
        <a:p>
          <a:endParaRPr lang="en-US"/>
        </a:p>
      </dgm:t>
    </dgm:pt>
    <dgm:pt modelId="{C3A3E26E-196E-4DDB-88DB-68B41C268F29}" type="sibTrans" cxnId="{41102F30-1955-42D9-8C7F-40BC81801475}">
      <dgm:prSet/>
      <dgm:spPr/>
      <dgm:t>
        <a:bodyPr/>
        <a:lstStyle/>
        <a:p>
          <a:endParaRPr lang="en-US"/>
        </a:p>
      </dgm:t>
    </dgm:pt>
    <dgm:pt modelId="{31512AB6-F437-476F-9225-6CDEFF3DB24B}">
      <dgm:prSet phldrT="[Text]" custT="1"/>
      <dgm:spPr>
        <a:solidFill>
          <a:srgbClr val="F4CD4E"/>
        </a:solidFill>
      </dgm:spPr>
      <dgm:t>
        <a:bodyPr lIns="91440" tIns="9144" rIns="91440" anchor="ctr"/>
        <a:lstStyle/>
        <a:p>
          <a:r>
            <a:rPr lang="en-US" sz="1600" dirty="0"/>
            <a:t>Resource sharing and scaling</a:t>
          </a:r>
        </a:p>
      </dgm:t>
    </dgm:pt>
    <dgm:pt modelId="{B03BC259-4214-48BA-8D71-3C28D9DE8032}" type="parTrans" cxnId="{3E7213AF-8ABF-407A-95E8-D76ED7565DA9}">
      <dgm:prSet/>
      <dgm:spPr/>
      <dgm:t>
        <a:bodyPr/>
        <a:lstStyle/>
        <a:p>
          <a:endParaRPr lang="en-US"/>
        </a:p>
      </dgm:t>
    </dgm:pt>
    <dgm:pt modelId="{4AB1CC40-0565-4290-9D21-7601B19EAC0E}" type="sibTrans" cxnId="{3E7213AF-8ABF-407A-95E8-D76ED7565DA9}">
      <dgm:prSet/>
      <dgm:spPr/>
      <dgm:t>
        <a:bodyPr/>
        <a:lstStyle/>
        <a:p>
          <a:endParaRPr lang="en-US"/>
        </a:p>
      </dgm:t>
    </dgm:pt>
    <dgm:pt modelId="{6B2A285A-FB36-F94A-8184-30EDA55D8868}">
      <dgm:prSet phldrT="[Text]" custT="1"/>
      <dgm:spPr>
        <a:solidFill>
          <a:srgbClr val="F4CD4E"/>
        </a:solidFill>
      </dgm:spPr>
      <dgm:t>
        <a:bodyPr lIns="91440" rIns="91440" anchor="ctr"/>
        <a:lstStyle/>
        <a:p>
          <a:r>
            <a:rPr lang="en-US" sz="1600" dirty="0"/>
            <a:t>Leading course sharing and delivery model</a:t>
          </a:r>
        </a:p>
      </dgm:t>
    </dgm:pt>
    <dgm:pt modelId="{01FBA75C-82E1-D946-95FE-509850496520}" type="parTrans" cxnId="{E41ADE5D-528A-6F46-8837-7685B6884D5E}">
      <dgm:prSet/>
      <dgm:spPr/>
      <dgm:t>
        <a:bodyPr/>
        <a:lstStyle/>
        <a:p>
          <a:endParaRPr lang="en-US"/>
        </a:p>
      </dgm:t>
    </dgm:pt>
    <dgm:pt modelId="{6B3EFCEB-7229-6D44-9DF4-1CC8D33F07F4}" type="sibTrans" cxnId="{E41ADE5D-528A-6F46-8837-7685B6884D5E}">
      <dgm:prSet/>
      <dgm:spPr/>
      <dgm:t>
        <a:bodyPr/>
        <a:lstStyle/>
        <a:p>
          <a:endParaRPr lang="en-US"/>
        </a:p>
      </dgm:t>
    </dgm:pt>
    <dgm:pt modelId="{34F49FC5-BDA4-7548-BAC0-49906BF165A1}">
      <dgm:prSet phldrT="[Text]" custT="1"/>
      <dgm:spPr>
        <a:solidFill>
          <a:srgbClr val="F4CD4E"/>
        </a:solidFill>
      </dgm:spPr>
      <dgm:t>
        <a:bodyPr lIns="91440" rIns="91440" anchor="ctr"/>
        <a:lstStyle/>
        <a:p>
          <a:r>
            <a:rPr lang="en-US" sz="1600" dirty="0"/>
            <a:t>Better industry-to-credential matching</a:t>
          </a:r>
        </a:p>
      </dgm:t>
    </dgm:pt>
    <dgm:pt modelId="{39DE284B-807E-7144-9E25-023B81BF5B66}" type="parTrans" cxnId="{57FB1543-861E-3E4C-AEBA-F713362520FF}">
      <dgm:prSet/>
      <dgm:spPr/>
      <dgm:t>
        <a:bodyPr/>
        <a:lstStyle/>
        <a:p>
          <a:endParaRPr lang="en-US"/>
        </a:p>
      </dgm:t>
    </dgm:pt>
    <dgm:pt modelId="{10BC9BE0-2A82-D842-917B-EF75C5B3DA6C}" type="sibTrans" cxnId="{57FB1543-861E-3E4C-AEBA-F713362520FF}">
      <dgm:prSet/>
      <dgm:spPr/>
      <dgm:t>
        <a:bodyPr/>
        <a:lstStyle/>
        <a:p>
          <a:endParaRPr lang="en-US"/>
        </a:p>
      </dgm:t>
    </dgm:pt>
    <dgm:pt modelId="{BFA45C05-DC85-5C4F-8337-22698F3CB98E}">
      <dgm:prSet phldrT="[Text]" custT="1"/>
      <dgm:spPr>
        <a:solidFill>
          <a:srgbClr val="F4CD4E"/>
        </a:solidFill>
      </dgm:spPr>
      <dgm:t>
        <a:bodyPr lIns="91440" rIns="91440" anchor="ctr"/>
        <a:lstStyle/>
        <a:p>
          <a:r>
            <a:rPr lang="en-US" sz="1600" dirty="0"/>
            <a:t>Centralized student services</a:t>
          </a:r>
        </a:p>
      </dgm:t>
    </dgm:pt>
    <dgm:pt modelId="{C00F9779-529B-E447-AE44-68F3F11A6E99}" type="parTrans" cxnId="{A98D4CF0-DB4A-184B-9FE5-76456FE281A6}">
      <dgm:prSet/>
      <dgm:spPr/>
      <dgm:t>
        <a:bodyPr/>
        <a:lstStyle/>
        <a:p>
          <a:endParaRPr lang="en-US"/>
        </a:p>
      </dgm:t>
    </dgm:pt>
    <dgm:pt modelId="{001A6CFC-BF22-AD4F-A54A-846DE55AA4EF}" type="sibTrans" cxnId="{A98D4CF0-DB4A-184B-9FE5-76456FE281A6}">
      <dgm:prSet/>
      <dgm:spPr/>
      <dgm:t>
        <a:bodyPr/>
        <a:lstStyle/>
        <a:p>
          <a:endParaRPr lang="en-US"/>
        </a:p>
      </dgm:t>
    </dgm:pt>
    <dgm:pt modelId="{BE6BB743-0C2A-D04A-8273-4F5B93D6ED00}">
      <dgm:prSet phldrT="[Text]" custT="1"/>
      <dgm:spPr>
        <a:solidFill>
          <a:srgbClr val="F4CD4E"/>
        </a:solidFill>
      </dgm:spPr>
      <dgm:t>
        <a:bodyPr lIns="91440" rIns="91440" anchor="ctr"/>
        <a:lstStyle/>
        <a:p>
          <a:r>
            <a:rPr lang="en-US" sz="1600" dirty="0"/>
            <a:t>KSA access for all regions of Virginia</a:t>
          </a:r>
        </a:p>
      </dgm:t>
    </dgm:pt>
    <dgm:pt modelId="{D324F866-55BE-F045-89A0-77459D88A063}" type="parTrans" cxnId="{1C1D2EA8-B08B-E345-A290-9CA8D533E773}">
      <dgm:prSet/>
      <dgm:spPr/>
      <dgm:t>
        <a:bodyPr/>
        <a:lstStyle/>
        <a:p>
          <a:endParaRPr lang="en-US"/>
        </a:p>
      </dgm:t>
    </dgm:pt>
    <dgm:pt modelId="{A374B468-BFBA-6C49-9595-82EDD5B674A5}" type="sibTrans" cxnId="{1C1D2EA8-B08B-E345-A290-9CA8D533E773}">
      <dgm:prSet/>
      <dgm:spPr/>
      <dgm:t>
        <a:bodyPr/>
        <a:lstStyle/>
        <a:p>
          <a:endParaRPr lang="en-US"/>
        </a:p>
      </dgm:t>
    </dgm:pt>
    <dgm:pt modelId="{0C5EF039-28BE-C44E-B981-396D6AAC4AA8}">
      <dgm:prSet phldrT="[Text]" custT="1"/>
      <dgm:spPr>
        <a:solidFill>
          <a:srgbClr val="F4CD4E"/>
        </a:solidFill>
      </dgm:spPr>
      <dgm:t>
        <a:bodyPr/>
        <a:lstStyle/>
        <a:p>
          <a:r>
            <a:rPr lang="en-US" sz="1600" dirty="0"/>
            <a:t>Outreach activities</a:t>
          </a:r>
        </a:p>
      </dgm:t>
    </dgm:pt>
    <dgm:pt modelId="{A01AD9C8-A0CF-5A46-8090-D1B5859051F5}" type="parTrans" cxnId="{E98F111B-6C07-5A42-81E9-77F595162CC8}">
      <dgm:prSet/>
      <dgm:spPr/>
      <dgm:t>
        <a:bodyPr/>
        <a:lstStyle/>
        <a:p>
          <a:endParaRPr lang="en-US"/>
        </a:p>
      </dgm:t>
    </dgm:pt>
    <dgm:pt modelId="{9CAFEAC8-93D6-FF48-A9D4-3C1EB9F99C00}" type="sibTrans" cxnId="{E98F111B-6C07-5A42-81E9-77F595162CC8}">
      <dgm:prSet/>
      <dgm:spPr/>
      <dgm:t>
        <a:bodyPr/>
        <a:lstStyle/>
        <a:p>
          <a:endParaRPr lang="en-US"/>
        </a:p>
      </dgm:t>
    </dgm:pt>
    <dgm:pt modelId="{7EFF3004-C02E-0E49-86C3-02413F74D84C}">
      <dgm:prSet phldrT="[Text]" custT="1"/>
      <dgm:spPr>
        <a:solidFill>
          <a:srgbClr val="F4CD4E"/>
        </a:solidFill>
      </dgm:spPr>
      <dgm:t>
        <a:bodyPr lIns="91440" rIns="91440" anchor="ctr"/>
        <a:lstStyle/>
        <a:p>
          <a:r>
            <a:rPr lang="en-US" sz="1600" dirty="0"/>
            <a:t>Greater access to top faculty</a:t>
          </a:r>
        </a:p>
      </dgm:t>
    </dgm:pt>
    <dgm:pt modelId="{C36AB6A7-533D-1743-AA69-80AB58BAF1C9}" type="parTrans" cxnId="{A7B5F2AD-8C06-A848-BA28-31AD5DD7D5BA}">
      <dgm:prSet/>
      <dgm:spPr/>
      <dgm:t>
        <a:bodyPr/>
        <a:lstStyle/>
        <a:p>
          <a:endParaRPr lang="en-US"/>
        </a:p>
      </dgm:t>
    </dgm:pt>
    <dgm:pt modelId="{E48E78B8-B31F-634F-9674-A32966596A26}" type="sibTrans" cxnId="{A7B5F2AD-8C06-A848-BA28-31AD5DD7D5BA}">
      <dgm:prSet/>
      <dgm:spPr/>
      <dgm:t>
        <a:bodyPr/>
        <a:lstStyle/>
        <a:p>
          <a:endParaRPr lang="en-US"/>
        </a:p>
      </dgm:t>
    </dgm:pt>
    <dgm:pt modelId="{CFE0E055-3757-4ECA-814C-53167F7F7EF8}" type="pres">
      <dgm:prSet presAssocID="{15A487BB-65DE-4830-8B52-A9BC0C7842EE}" presName="Name0" presStyleCnt="0">
        <dgm:presLayoutVars>
          <dgm:dir/>
          <dgm:animLvl val="lvl"/>
          <dgm:resizeHandles/>
        </dgm:presLayoutVars>
      </dgm:prSet>
      <dgm:spPr/>
    </dgm:pt>
    <dgm:pt modelId="{05EE507F-EA31-42BD-A987-BAB841FD7EA4}" type="pres">
      <dgm:prSet presAssocID="{BF8EAEC4-A78B-413F-B486-69B97014A9A2}" presName="linNode" presStyleCnt="0"/>
      <dgm:spPr/>
    </dgm:pt>
    <dgm:pt modelId="{D7AB3110-D07D-42A0-8134-6505A2935AB3}" type="pres">
      <dgm:prSet presAssocID="{BF8EAEC4-A78B-413F-B486-69B97014A9A2}" presName="parentShp" presStyleLbl="node1" presStyleIdx="0" presStyleCnt="3" custScaleX="98601" custScaleY="77593">
        <dgm:presLayoutVars>
          <dgm:bulletEnabled val="1"/>
        </dgm:presLayoutVars>
      </dgm:prSet>
      <dgm:spPr/>
    </dgm:pt>
    <dgm:pt modelId="{FEB7629D-37B9-4774-B8EC-6B83BAABD4C1}" type="pres">
      <dgm:prSet presAssocID="{BF8EAEC4-A78B-413F-B486-69B97014A9A2}" presName="childShp" presStyleLbl="bgAccFollowNode1" presStyleIdx="0" presStyleCnt="3">
        <dgm:presLayoutVars>
          <dgm:bulletEnabled val="1"/>
        </dgm:presLayoutVars>
      </dgm:prSet>
      <dgm:spPr/>
    </dgm:pt>
    <dgm:pt modelId="{CE20C31E-4800-43AA-9976-B5E7B4AB8573}" type="pres">
      <dgm:prSet presAssocID="{91978D91-1FF8-4CD3-A7BF-0414F3734FCB}" presName="spacing" presStyleCnt="0"/>
      <dgm:spPr/>
    </dgm:pt>
    <dgm:pt modelId="{F8B8B1C8-4432-4DDB-9DC1-F2EC6B954163}" type="pres">
      <dgm:prSet presAssocID="{4D90E3FF-7F04-4AE7-96E4-7D35C09CC93E}" presName="linNode" presStyleCnt="0"/>
      <dgm:spPr/>
    </dgm:pt>
    <dgm:pt modelId="{0B26958A-CF72-4083-8DB8-340988943D95}" type="pres">
      <dgm:prSet presAssocID="{4D90E3FF-7F04-4AE7-96E4-7D35C09CC93E}" presName="parentShp" presStyleLbl="node1" presStyleIdx="1" presStyleCnt="3" custScaleX="100333" custScaleY="77484">
        <dgm:presLayoutVars>
          <dgm:bulletEnabled val="1"/>
        </dgm:presLayoutVars>
      </dgm:prSet>
      <dgm:spPr/>
    </dgm:pt>
    <dgm:pt modelId="{DE150D3F-C55A-4599-B5DB-B9875767831A}" type="pres">
      <dgm:prSet presAssocID="{4D90E3FF-7F04-4AE7-96E4-7D35C09CC93E}" presName="childShp" presStyleLbl="bgAccFollowNode1" presStyleIdx="1" presStyleCnt="3">
        <dgm:presLayoutVars>
          <dgm:bulletEnabled val="1"/>
        </dgm:presLayoutVars>
      </dgm:prSet>
      <dgm:spPr/>
    </dgm:pt>
    <dgm:pt modelId="{9D084BC9-6A03-43AE-B1EC-90DAD1062A9C}" type="pres">
      <dgm:prSet presAssocID="{789A831C-4E0F-46EE-85E1-FC7598ED4795}" presName="spacing" presStyleCnt="0"/>
      <dgm:spPr/>
    </dgm:pt>
    <dgm:pt modelId="{F392C201-F42A-5E43-8F9B-496D7D72419D}" type="pres">
      <dgm:prSet presAssocID="{4587FB11-FA2A-4511-8B11-D8017524A38D}" presName="linNode" presStyleCnt="0"/>
      <dgm:spPr/>
    </dgm:pt>
    <dgm:pt modelId="{C8F8FAA2-8B89-0040-B566-D4A0567505A6}" type="pres">
      <dgm:prSet presAssocID="{4587FB11-FA2A-4511-8B11-D8017524A38D}" presName="parentShp" presStyleLbl="node1" presStyleIdx="2" presStyleCnt="3" custScaleY="77375">
        <dgm:presLayoutVars>
          <dgm:bulletEnabled val="1"/>
        </dgm:presLayoutVars>
      </dgm:prSet>
      <dgm:spPr/>
    </dgm:pt>
    <dgm:pt modelId="{257A19DF-B718-B543-9F17-667C15B3A45B}" type="pres">
      <dgm:prSet presAssocID="{4587FB11-FA2A-4511-8B11-D8017524A38D}" presName="childShp" presStyleLbl="bgAccFollowNode1" presStyleIdx="2" presStyleCnt="3">
        <dgm:presLayoutVars>
          <dgm:bulletEnabled val="1"/>
        </dgm:presLayoutVars>
      </dgm:prSet>
      <dgm:spPr/>
    </dgm:pt>
  </dgm:ptLst>
  <dgm:cxnLst>
    <dgm:cxn modelId="{90B3DE09-E34C-0741-AE1B-1E1569FD5E8D}" type="presOf" srcId="{4587FB11-FA2A-4511-8B11-D8017524A38D}" destId="{C8F8FAA2-8B89-0040-B566-D4A0567505A6}" srcOrd="0" destOrd="0" presId="urn:microsoft.com/office/officeart/2005/8/layout/vList6"/>
    <dgm:cxn modelId="{1CCC9616-2967-194A-99C3-8688B5A57F9A}" type="presOf" srcId="{BFA45C05-DC85-5C4F-8337-22698F3CB98E}" destId="{257A19DF-B718-B543-9F17-667C15B3A45B}" srcOrd="0" destOrd="0" presId="urn:microsoft.com/office/officeart/2005/8/layout/vList6"/>
    <dgm:cxn modelId="{E98F111B-6C07-5A42-81E9-77F595162CC8}" srcId="{4587FB11-FA2A-4511-8B11-D8017524A38D}" destId="{0C5EF039-28BE-C44E-B981-396D6AAC4AA8}" srcOrd="2" destOrd="0" parTransId="{A01AD9C8-A0CF-5A46-8090-D1B5859051F5}" sibTransId="{9CAFEAC8-93D6-FF48-A9D4-3C1EB9F99C00}"/>
    <dgm:cxn modelId="{22CE6D1B-D0D8-41FE-8F99-522627A9F65C}" type="presOf" srcId="{2700EEDF-0CD2-4557-B30C-9C80AE3A8302}" destId="{DE150D3F-C55A-4599-B5DB-B9875767831A}" srcOrd="0" destOrd="0" presId="urn:microsoft.com/office/officeart/2005/8/layout/vList6"/>
    <dgm:cxn modelId="{C984631C-518C-4B4A-B6D8-F691B8A2C88E}" srcId="{4D90E3FF-7F04-4AE7-96E4-7D35C09CC93E}" destId="{FE6DF6CB-378F-47E8-A9CF-B9DBAB2FC474}" srcOrd="1" destOrd="0" parTransId="{8C659A0E-508B-4E7E-93C2-7DE73A1A4A4D}" sibTransId="{C66C9C56-53A0-4583-9F96-5C3F491317EA}"/>
    <dgm:cxn modelId="{F1EEA527-0DA2-4DE2-817C-6DF08C4F8DFE}" type="presOf" srcId="{FE6DF6CB-378F-47E8-A9CF-B9DBAB2FC474}" destId="{DE150D3F-C55A-4599-B5DB-B9875767831A}" srcOrd="0" destOrd="1" presId="urn:microsoft.com/office/officeart/2005/8/layout/vList6"/>
    <dgm:cxn modelId="{41102F30-1955-42D9-8C7F-40BC81801475}" srcId="{15A487BB-65DE-4830-8B52-A9BC0C7842EE}" destId="{4587FB11-FA2A-4511-8B11-D8017524A38D}" srcOrd="2" destOrd="0" parTransId="{19577BE4-5F9C-4E08-9710-8809ADBA1543}" sibTransId="{C3A3E26E-196E-4DDB-88DB-68B41C268F29}"/>
    <dgm:cxn modelId="{E41ADE5D-528A-6F46-8837-7685B6884D5E}" srcId="{BF8EAEC4-A78B-413F-B486-69B97014A9A2}" destId="{6B2A285A-FB36-F94A-8184-30EDA55D8868}" srcOrd="0" destOrd="0" parTransId="{01FBA75C-82E1-D946-95FE-509850496520}" sibTransId="{6B3EFCEB-7229-6D44-9DF4-1CC8D33F07F4}"/>
    <dgm:cxn modelId="{14130960-09A9-44BD-B667-6EE55C6DEA3F}" type="presOf" srcId="{31512AB6-F437-476F-9225-6CDEFF3DB24B}" destId="{DE150D3F-C55A-4599-B5DB-B9875767831A}" srcOrd="0" destOrd="2" presId="urn:microsoft.com/office/officeart/2005/8/layout/vList6"/>
    <dgm:cxn modelId="{57FB1543-861E-3E4C-AEBA-F713362520FF}" srcId="{BF8EAEC4-A78B-413F-B486-69B97014A9A2}" destId="{34F49FC5-BDA4-7548-BAC0-49906BF165A1}" srcOrd="1" destOrd="0" parTransId="{39DE284B-807E-7144-9E25-023B81BF5B66}" sibTransId="{10BC9BE0-2A82-D842-917B-EF75C5B3DA6C}"/>
    <dgm:cxn modelId="{55A2BA6B-A62E-8F48-8F29-1E38CD0C2291}" type="presOf" srcId="{6B2A285A-FB36-F94A-8184-30EDA55D8868}" destId="{FEB7629D-37B9-4774-B8EC-6B83BAABD4C1}" srcOrd="0" destOrd="0" presId="urn:microsoft.com/office/officeart/2005/8/layout/vList6"/>
    <dgm:cxn modelId="{00BFF96C-0DFD-4E75-9127-E98B86CFD792}" type="presOf" srcId="{4D90E3FF-7F04-4AE7-96E4-7D35C09CC93E}" destId="{0B26958A-CF72-4083-8DB8-340988943D95}" srcOrd="0" destOrd="0" presId="urn:microsoft.com/office/officeart/2005/8/layout/vList6"/>
    <dgm:cxn modelId="{E94F8F74-C80D-BB4B-96B8-BA983A170DD4}" type="presOf" srcId="{BE6BB743-0C2A-D04A-8273-4F5B93D6ED00}" destId="{257A19DF-B718-B543-9F17-667C15B3A45B}" srcOrd="0" destOrd="1" presId="urn:microsoft.com/office/officeart/2005/8/layout/vList6"/>
    <dgm:cxn modelId="{1E9E6779-6B12-4647-ACB7-228D6D94A95D}" type="presOf" srcId="{34F49FC5-BDA4-7548-BAC0-49906BF165A1}" destId="{FEB7629D-37B9-4774-B8EC-6B83BAABD4C1}" srcOrd="0" destOrd="1" presId="urn:microsoft.com/office/officeart/2005/8/layout/vList6"/>
    <dgm:cxn modelId="{3EC0DA87-597D-4001-8D56-BE32695F5428}" type="presOf" srcId="{BF8EAEC4-A78B-413F-B486-69B97014A9A2}" destId="{D7AB3110-D07D-42A0-8134-6505A2935AB3}" srcOrd="0" destOrd="0" presId="urn:microsoft.com/office/officeart/2005/8/layout/vList6"/>
    <dgm:cxn modelId="{296F5C89-BFDA-B04A-90D1-0CFD5F18C0CA}" type="presOf" srcId="{7EFF3004-C02E-0E49-86C3-02413F74D84C}" destId="{FEB7629D-37B9-4774-B8EC-6B83BAABD4C1}" srcOrd="0" destOrd="2" presId="urn:microsoft.com/office/officeart/2005/8/layout/vList6"/>
    <dgm:cxn modelId="{3DAFA694-029D-4E0E-A811-19E7EAD5B6EA}" srcId="{15A487BB-65DE-4830-8B52-A9BC0C7842EE}" destId="{4D90E3FF-7F04-4AE7-96E4-7D35C09CC93E}" srcOrd="1" destOrd="0" parTransId="{ACE73576-6A2C-4201-B3F7-4C8AFC1F0398}" sibTransId="{789A831C-4E0F-46EE-85E1-FC7598ED4795}"/>
    <dgm:cxn modelId="{1C1D2EA8-B08B-E345-A290-9CA8D533E773}" srcId="{4587FB11-FA2A-4511-8B11-D8017524A38D}" destId="{BE6BB743-0C2A-D04A-8273-4F5B93D6ED00}" srcOrd="1" destOrd="0" parTransId="{D324F866-55BE-F045-89A0-77459D88A063}" sibTransId="{A374B468-BFBA-6C49-9595-82EDD5B674A5}"/>
    <dgm:cxn modelId="{A7B5F2AD-8C06-A848-BA28-31AD5DD7D5BA}" srcId="{BF8EAEC4-A78B-413F-B486-69B97014A9A2}" destId="{7EFF3004-C02E-0E49-86C3-02413F74D84C}" srcOrd="2" destOrd="0" parTransId="{C36AB6A7-533D-1743-AA69-80AB58BAF1C9}" sibTransId="{E48E78B8-B31F-634F-9674-A32966596A26}"/>
    <dgm:cxn modelId="{3E7213AF-8ABF-407A-95E8-D76ED7565DA9}" srcId="{4D90E3FF-7F04-4AE7-96E4-7D35C09CC93E}" destId="{31512AB6-F437-476F-9225-6CDEFF3DB24B}" srcOrd="2" destOrd="0" parTransId="{B03BC259-4214-48BA-8D71-3C28D9DE8032}" sibTransId="{4AB1CC40-0565-4290-9D21-7601B19EAC0E}"/>
    <dgm:cxn modelId="{DB2345B9-5D1B-4CD0-87A5-D27CB7D99317}" srcId="{15A487BB-65DE-4830-8B52-A9BC0C7842EE}" destId="{BF8EAEC4-A78B-413F-B486-69B97014A9A2}" srcOrd="0" destOrd="0" parTransId="{DFBFD7DE-FD86-41A5-928A-EA09B5751778}" sibTransId="{91978D91-1FF8-4CD3-A7BF-0414F3734FCB}"/>
    <dgm:cxn modelId="{BD11C2BF-9EE8-40C5-9BBA-6754D05D4AC4}" type="presOf" srcId="{15A487BB-65DE-4830-8B52-A9BC0C7842EE}" destId="{CFE0E055-3757-4ECA-814C-53167F7F7EF8}" srcOrd="0" destOrd="0" presId="urn:microsoft.com/office/officeart/2005/8/layout/vList6"/>
    <dgm:cxn modelId="{86FB89C5-8BCA-4AD1-AD01-A8A849F8D52E}" srcId="{4D90E3FF-7F04-4AE7-96E4-7D35C09CC93E}" destId="{2700EEDF-0CD2-4557-B30C-9C80AE3A8302}" srcOrd="0" destOrd="0" parTransId="{2E55CC40-4A11-4B0F-8F30-04D3A4444E6C}" sibTransId="{8B6BB987-F645-4003-9756-469E7FDD17DF}"/>
    <dgm:cxn modelId="{A98D4CF0-DB4A-184B-9FE5-76456FE281A6}" srcId="{4587FB11-FA2A-4511-8B11-D8017524A38D}" destId="{BFA45C05-DC85-5C4F-8337-22698F3CB98E}" srcOrd="0" destOrd="0" parTransId="{C00F9779-529B-E447-AE44-68F3F11A6E99}" sibTransId="{001A6CFC-BF22-AD4F-A54A-846DE55AA4EF}"/>
    <dgm:cxn modelId="{6529A6FC-8EA0-2147-9763-9544F46CE4EB}" type="presOf" srcId="{0C5EF039-28BE-C44E-B981-396D6AAC4AA8}" destId="{257A19DF-B718-B543-9F17-667C15B3A45B}" srcOrd="0" destOrd="2" presId="urn:microsoft.com/office/officeart/2005/8/layout/vList6"/>
    <dgm:cxn modelId="{EA659609-9C81-4355-972D-1F162F748605}" type="presParOf" srcId="{CFE0E055-3757-4ECA-814C-53167F7F7EF8}" destId="{05EE507F-EA31-42BD-A987-BAB841FD7EA4}" srcOrd="0" destOrd="0" presId="urn:microsoft.com/office/officeart/2005/8/layout/vList6"/>
    <dgm:cxn modelId="{4F9425BC-BA60-457A-A859-DD9BC2A3022D}" type="presParOf" srcId="{05EE507F-EA31-42BD-A987-BAB841FD7EA4}" destId="{D7AB3110-D07D-42A0-8134-6505A2935AB3}" srcOrd="0" destOrd="0" presId="urn:microsoft.com/office/officeart/2005/8/layout/vList6"/>
    <dgm:cxn modelId="{378577B2-6CA8-4726-81FC-113510804593}" type="presParOf" srcId="{05EE507F-EA31-42BD-A987-BAB841FD7EA4}" destId="{FEB7629D-37B9-4774-B8EC-6B83BAABD4C1}" srcOrd="1" destOrd="0" presId="urn:microsoft.com/office/officeart/2005/8/layout/vList6"/>
    <dgm:cxn modelId="{9791AD0D-ECB8-44F1-9D12-A6B41EF1DEDA}" type="presParOf" srcId="{CFE0E055-3757-4ECA-814C-53167F7F7EF8}" destId="{CE20C31E-4800-43AA-9976-B5E7B4AB8573}" srcOrd="1" destOrd="0" presId="urn:microsoft.com/office/officeart/2005/8/layout/vList6"/>
    <dgm:cxn modelId="{0FE5F5C2-5BD4-4FC6-9E66-0F47F1C0467C}" type="presParOf" srcId="{CFE0E055-3757-4ECA-814C-53167F7F7EF8}" destId="{F8B8B1C8-4432-4DDB-9DC1-F2EC6B954163}" srcOrd="2" destOrd="0" presId="urn:microsoft.com/office/officeart/2005/8/layout/vList6"/>
    <dgm:cxn modelId="{2C961016-2912-4BBF-8FED-AA7A7666D39B}" type="presParOf" srcId="{F8B8B1C8-4432-4DDB-9DC1-F2EC6B954163}" destId="{0B26958A-CF72-4083-8DB8-340988943D95}" srcOrd="0" destOrd="0" presId="urn:microsoft.com/office/officeart/2005/8/layout/vList6"/>
    <dgm:cxn modelId="{A533749C-CAEF-4438-B33C-0F7C10F5BB87}" type="presParOf" srcId="{F8B8B1C8-4432-4DDB-9DC1-F2EC6B954163}" destId="{DE150D3F-C55A-4599-B5DB-B9875767831A}" srcOrd="1" destOrd="0" presId="urn:microsoft.com/office/officeart/2005/8/layout/vList6"/>
    <dgm:cxn modelId="{9EBC2223-F836-F845-8B33-BBF040605F96}" type="presParOf" srcId="{CFE0E055-3757-4ECA-814C-53167F7F7EF8}" destId="{9D084BC9-6A03-43AE-B1EC-90DAD1062A9C}" srcOrd="3" destOrd="0" presId="urn:microsoft.com/office/officeart/2005/8/layout/vList6"/>
    <dgm:cxn modelId="{55584501-63AF-5645-9B59-DAAD389AB434}" type="presParOf" srcId="{CFE0E055-3757-4ECA-814C-53167F7F7EF8}" destId="{F392C201-F42A-5E43-8F9B-496D7D72419D}" srcOrd="4" destOrd="0" presId="urn:microsoft.com/office/officeart/2005/8/layout/vList6"/>
    <dgm:cxn modelId="{00FCE0FB-891C-9249-9F06-8A00FC10CFD5}" type="presParOf" srcId="{F392C201-F42A-5E43-8F9B-496D7D72419D}" destId="{C8F8FAA2-8B89-0040-B566-D4A0567505A6}" srcOrd="0" destOrd="0" presId="urn:microsoft.com/office/officeart/2005/8/layout/vList6"/>
    <dgm:cxn modelId="{B1EFD96D-E7AB-6A4F-8D78-E03BAFDEF7CD}" type="presParOf" srcId="{F392C201-F42A-5E43-8F9B-496D7D72419D}" destId="{257A19DF-B718-B543-9F17-667C15B3A45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C7C00A-8B4F-4836-B610-EB63AB921F2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7618E4E-E6BA-46CF-A775-A4F79CB989A4}">
      <dgm:prSet phldrT="[Text]"/>
      <dgm:spPr>
        <a:solidFill>
          <a:srgbClr val="F4CD4E"/>
        </a:solidFill>
      </dgm:spPr>
      <dgm:t>
        <a:bodyPr/>
        <a:lstStyle/>
        <a:p>
          <a:r>
            <a:rPr lang="en-US" b="1" u="none"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Vision</a:t>
          </a:r>
          <a:endParaRPr lang="en-US" u="none" cap="small" dirty="0">
            <a:solidFill>
              <a:srgbClr val="202A44"/>
            </a:solidFill>
          </a:endParaRPr>
        </a:p>
      </dgm:t>
    </dgm:pt>
    <dgm:pt modelId="{0273E863-C4CA-43C6-AAC8-CFE5E3B64C2C}" type="parTrans" cxnId="{5DF48BD3-C2B2-490B-A515-5719CC9BE3EC}">
      <dgm:prSet/>
      <dgm:spPr/>
      <dgm:t>
        <a:bodyPr/>
        <a:lstStyle/>
        <a:p>
          <a:endParaRPr lang="en-US"/>
        </a:p>
      </dgm:t>
    </dgm:pt>
    <dgm:pt modelId="{7C35A1DD-F7C5-4097-B0FE-D540E5B8DA47}" type="sibTrans" cxnId="{5DF48BD3-C2B2-490B-A515-5719CC9BE3EC}">
      <dgm:prSet/>
      <dgm:spPr/>
      <dgm:t>
        <a:bodyPr/>
        <a:lstStyle/>
        <a:p>
          <a:endParaRPr lang="en-US"/>
        </a:p>
      </dgm:t>
    </dgm:pt>
    <dgm:pt modelId="{8C44A2C8-7ADF-4C84-B7E2-6E72DF4AFFE5}">
      <dgm:prSet/>
      <dgm:spPr>
        <a:solidFill>
          <a:srgbClr val="F4CD4E"/>
        </a:solidFill>
      </dgm:spPr>
      <dgm:t>
        <a:bodyPr/>
        <a:lstStyle/>
        <a:p>
          <a:r>
            <a:rPr lang="en-US" b="1" u="none"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Mission</a:t>
          </a:r>
          <a:endParaRPr lang="en-US" u="none"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393EBE5F-2154-402B-AB40-627D204AB268}" type="parTrans" cxnId="{09074602-00C1-46CB-B981-E0ACF9F191A7}">
      <dgm:prSet/>
      <dgm:spPr/>
      <dgm:t>
        <a:bodyPr/>
        <a:lstStyle/>
        <a:p>
          <a:endParaRPr lang="en-US"/>
        </a:p>
      </dgm:t>
    </dgm:pt>
    <dgm:pt modelId="{4761CD65-F785-4ECD-A029-3FAB531D2352}" type="sibTrans" cxnId="{09074602-00C1-46CB-B981-E0ACF9F191A7}">
      <dgm:prSet/>
      <dgm:spPr/>
      <dgm:t>
        <a:bodyPr/>
        <a:lstStyle/>
        <a:p>
          <a:endParaRPr lang="en-US"/>
        </a:p>
      </dgm:t>
    </dgm:pt>
    <dgm:pt modelId="{CA29EC88-0163-4C83-9E30-BB1A15C1A918}">
      <dgm:prSet/>
      <dgm:spPr>
        <a:solidFill>
          <a:srgbClr val="F4CD4E"/>
        </a:solidFill>
      </dgm:spPr>
      <dgm:t>
        <a:bodyPr/>
        <a:lstStyle/>
        <a:p>
          <a:r>
            <a:rPr lang="en-US" b="1" u="none"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Outcome</a:t>
          </a:r>
          <a:endParaRPr lang="en-US" u="none" cap="small" dirty="0">
            <a:solidFill>
              <a:srgbClr val="202A44"/>
            </a:solidFill>
          </a:endParaRPr>
        </a:p>
      </dgm:t>
    </dgm:pt>
    <dgm:pt modelId="{0A0E0468-313E-4A1F-892D-AD067E496F10}" type="parTrans" cxnId="{4DD2C5DB-C0E6-4A6A-A59B-2E7A03D22D82}">
      <dgm:prSet/>
      <dgm:spPr/>
      <dgm:t>
        <a:bodyPr/>
        <a:lstStyle/>
        <a:p>
          <a:endParaRPr lang="en-US"/>
        </a:p>
      </dgm:t>
    </dgm:pt>
    <dgm:pt modelId="{36D8BE39-A771-4A2E-99F2-766AC15FBFE9}" type="sibTrans" cxnId="{4DD2C5DB-C0E6-4A6A-A59B-2E7A03D22D82}">
      <dgm:prSet/>
      <dgm:spPr/>
      <dgm:t>
        <a:bodyPr/>
        <a:lstStyle/>
        <a:p>
          <a:endParaRPr lang="en-US"/>
        </a:p>
      </dgm:t>
    </dgm:pt>
    <dgm:pt modelId="{D2D74CF2-D590-4CD4-8949-8B0D11598C53}">
      <dgm:prSet phldrT="[Text]"/>
      <dgm:spPr/>
      <dgm:t>
        <a:bodyPr/>
        <a:lstStyle/>
        <a:p>
          <a:r>
            <a:rPr lang="en-US" dirty="0">
              <a:solidFill>
                <a:srgbClr val="202A44"/>
              </a:solidFill>
              <a:latin typeface="Calibri" panose="020F0502020204030204" pitchFamily="34" charset="0"/>
              <a:ea typeface="Calibri" panose="020F0502020204030204" pitchFamily="34" charset="0"/>
              <a:cs typeface="Times New Roman" panose="02020603050405020304" pitchFamily="18" charset="0"/>
            </a:rPr>
            <a:t>To be Virginia’s </a:t>
          </a:r>
          <a:r>
            <a:rPr lang="en-US"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pre-eminent online provider of post-baccalaureate engineering education</a:t>
          </a:r>
          <a:endParaRPr lang="en-US" dirty="0">
            <a:solidFill>
              <a:srgbClr val="202A44"/>
            </a:solidFill>
          </a:endParaRPr>
        </a:p>
      </dgm:t>
    </dgm:pt>
    <dgm:pt modelId="{C7FFA773-C8E3-4FDB-ADDA-2E23566D9C87}" type="parTrans" cxnId="{343F54A2-08E5-4C0A-A31F-B1C412759182}">
      <dgm:prSet/>
      <dgm:spPr/>
      <dgm:t>
        <a:bodyPr/>
        <a:lstStyle/>
        <a:p>
          <a:endParaRPr lang="en-US"/>
        </a:p>
      </dgm:t>
    </dgm:pt>
    <dgm:pt modelId="{B8A8DE00-7FD8-4045-B24E-3507DB122EE1}" type="sibTrans" cxnId="{343F54A2-08E5-4C0A-A31F-B1C412759182}">
      <dgm:prSet/>
      <dgm:spPr/>
      <dgm:t>
        <a:bodyPr/>
        <a:lstStyle/>
        <a:p>
          <a:endParaRPr lang="en-US"/>
        </a:p>
      </dgm:t>
    </dgm:pt>
    <dgm:pt modelId="{C9D6A724-49B5-4A9E-9B49-5CE09A3CE08D}">
      <dgm:prSet/>
      <dgm:spPr/>
      <dgm:t>
        <a:bodyPr/>
        <a:lstStyle/>
        <a:p>
          <a:r>
            <a:rPr lang="en-US"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Promote and provide high quality workforce and professional development</a:t>
          </a:r>
        </a:p>
      </dgm:t>
    </dgm:pt>
    <dgm:pt modelId="{CE0D459F-A420-4C5F-BF94-9256CB24DE96}" type="parTrans" cxnId="{EC940E80-74D2-4EA4-9E57-58E264D23629}">
      <dgm:prSet/>
      <dgm:spPr/>
      <dgm:t>
        <a:bodyPr/>
        <a:lstStyle/>
        <a:p>
          <a:endParaRPr lang="en-US"/>
        </a:p>
      </dgm:t>
    </dgm:pt>
    <dgm:pt modelId="{19606FA2-3C4C-4802-B4AF-CBACF5256A54}" type="sibTrans" cxnId="{EC940E80-74D2-4EA4-9E57-58E264D23629}">
      <dgm:prSet/>
      <dgm:spPr/>
      <dgm:t>
        <a:bodyPr/>
        <a:lstStyle/>
        <a:p>
          <a:endParaRPr lang="en-US"/>
        </a:p>
      </dgm:t>
    </dgm:pt>
    <dgm:pt modelId="{AC441E86-8FBE-462F-85FA-41970843C650}">
      <dgm:prSet/>
      <dgm:spPr/>
      <dgm:t>
        <a:bodyPr/>
        <a:lstStyle/>
        <a:p>
          <a:r>
            <a:rPr lang="en-US" i="1"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Equitable</a:t>
          </a:r>
          <a:r>
            <a:rPr lang="en-US"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a:t>
          </a:r>
          <a:r>
            <a:rPr lang="en-US" i="1"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affordable</a:t>
          </a:r>
          <a:r>
            <a:rPr lang="en-US"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and </a:t>
          </a:r>
          <a:r>
            <a:rPr lang="en-US" i="1"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transformative</a:t>
          </a:r>
          <a:r>
            <a:rPr lang="en-US"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educational access for Virginia’s citizens and businesses</a:t>
          </a:r>
          <a:endParaRPr lang="en-US" dirty="0">
            <a:solidFill>
              <a:srgbClr val="202A44"/>
            </a:solidFill>
          </a:endParaRPr>
        </a:p>
      </dgm:t>
    </dgm:pt>
    <dgm:pt modelId="{3780387A-1B6D-4F42-94BF-BB2A89E831D6}" type="parTrans" cxnId="{D6910A02-A13A-4A62-92F1-8437CA5291A9}">
      <dgm:prSet/>
      <dgm:spPr/>
      <dgm:t>
        <a:bodyPr/>
        <a:lstStyle/>
        <a:p>
          <a:endParaRPr lang="en-US"/>
        </a:p>
      </dgm:t>
    </dgm:pt>
    <dgm:pt modelId="{3451AC6B-5B8F-4489-B773-333B9E1E63B3}" type="sibTrans" cxnId="{D6910A02-A13A-4A62-92F1-8437CA5291A9}">
      <dgm:prSet/>
      <dgm:spPr/>
      <dgm:t>
        <a:bodyPr/>
        <a:lstStyle/>
        <a:p>
          <a:endParaRPr lang="en-US"/>
        </a:p>
      </dgm:t>
    </dgm:pt>
    <dgm:pt modelId="{56D93A31-37B9-4727-917B-E659A39AC564}" type="pres">
      <dgm:prSet presAssocID="{43C7C00A-8B4F-4836-B610-EB63AB921F2D}" presName="linear" presStyleCnt="0">
        <dgm:presLayoutVars>
          <dgm:dir/>
          <dgm:animLvl val="lvl"/>
          <dgm:resizeHandles val="exact"/>
        </dgm:presLayoutVars>
      </dgm:prSet>
      <dgm:spPr/>
    </dgm:pt>
    <dgm:pt modelId="{BA7BB133-737A-457F-B4E9-608491EDBBDC}" type="pres">
      <dgm:prSet presAssocID="{77618E4E-E6BA-46CF-A775-A4F79CB989A4}" presName="parentLin" presStyleCnt="0"/>
      <dgm:spPr/>
    </dgm:pt>
    <dgm:pt modelId="{1C306371-01B6-482A-8D0E-2E1E365942B6}" type="pres">
      <dgm:prSet presAssocID="{77618E4E-E6BA-46CF-A775-A4F79CB989A4}" presName="parentLeftMargin" presStyleLbl="node1" presStyleIdx="0" presStyleCnt="3"/>
      <dgm:spPr/>
    </dgm:pt>
    <dgm:pt modelId="{19F8EE30-EC98-4D88-8F11-3167206BDC38}" type="pres">
      <dgm:prSet presAssocID="{77618E4E-E6BA-46CF-A775-A4F79CB989A4}" presName="parentText" presStyleLbl="node1" presStyleIdx="0" presStyleCnt="3">
        <dgm:presLayoutVars>
          <dgm:chMax val="0"/>
          <dgm:bulletEnabled val="1"/>
        </dgm:presLayoutVars>
      </dgm:prSet>
      <dgm:spPr/>
    </dgm:pt>
    <dgm:pt modelId="{25B286FA-B53B-428D-87E6-652A80EE2536}" type="pres">
      <dgm:prSet presAssocID="{77618E4E-E6BA-46CF-A775-A4F79CB989A4}" presName="negativeSpace" presStyleCnt="0"/>
      <dgm:spPr/>
    </dgm:pt>
    <dgm:pt modelId="{5586E126-551E-4C4E-8F3F-33226E6DDE40}" type="pres">
      <dgm:prSet presAssocID="{77618E4E-E6BA-46CF-A775-A4F79CB989A4}" presName="childText" presStyleLbl="conFgAcc1" presStyleIdx="0" presStyleCnt="3">
        <dgm:presLayoutVars>
          <dgm:bulletEnabled val="1"/>
        </dgm:presLayoutVars>
      </dgm:prSet>
      <dgm:spPr/>
    </dgm:pt>
    <dgm:pt modelId="{887BA83E-E264-4038-8AE6-F71836D09BAE}" type="pres">
      <dgm:prSet presAssocID="{7C35A1DD-F7C5-4097-B0FE-D540E5B8DA47}" presName="spaceBetweenRectangles" presStyleCnt="0"/>
      <dgm:spPr/>
    </dgm:pt>
    <dgm:pt modelId="{C401B408-9BB6-4905-B23D-4888665168E4}" type="pres">
      <dgm:prSet presAssocID="{8C44A2C8-7ADF-4C84-B7E2-6E72DF4AFFE5}" presName="parentLin" presStyleCnt="0"/>
      <dgm:spPr/>
    </dgm:pt>
    <dgm:pt modelId="{0923EBE3-97ED-4A7F-85E4-394501ED8998}" type="pres">
      <dgm:prSet presAssocID="{8C44A2C8-7ADF-4C84-B7E2-6E72DF4AFFE5}" presName="parentLeftMargin" presStyleLbl="node1" presStyleIdx="0" presStyleCnt="3"/>
      <dgm:spPr/>
    </dgm:pt>
    <dgm:pt modelId="{430056DB-F189-402D-9583-C82446226037}" type="pres">
      <dgm:prSet presAssocID="{8C44A2C8-7ADF-4C84-B7E2-6E72DF4AFFE5}" presName="parentText" presStyleLbl="node1" presStyleIdx="1" presStyleCnt="3">
        <dgm:presLayoutVars>
          <dgm:chMax val="0"/>
          <dgm:bulletEnabled val="1"/>
        </dgm:presLayoutVars>
      </dgm:prSet>
      <dgm:spPr/>
    </dgm:pt>
    <dgm:pt modelId="{54B99DA5-4913-48DC-9D07-F431AD9027A2}" type="pres">
      <dgm:prSet presAssocID="{8C44A2C8-7ADF-4C84-B7E2-6E72DF4AFFE5}" presName="negativeSpace" presStyleCnt="0"/>
      <dgm:spPr/>
    </dgm:pt>
    <dgm:pt modelId="{847B45CD-FA36-4BBD-B32D-6CA6A3716320}" type="pres">
      <dgm:prSet presAssocID="{8C44A2C8-7ADF-4C84-B7E2-6E72DF4AFFE5}" presName="childText" presStyleLbl="conFgAcc1" presStyleIdx="1" presStyleCnt="3">
        <dgm:presLayoutVars>
          <dgm:bulletEnabled val="1"/>
        </dgm:presLayoutVars>
      </dgm:prSet>
      <dgm:spPr/>
    </dgm:pt>
    <dgm:pt modelId="{A1A307AF-3C0C-4BED-9620-C7ED6EBB9BAA}" type="pres">
      <dgm:prSet presAssocID="{4761CD65-F785-4ECD-A029-3FAB531D2352}" presName="spaceBetweenRectangles" presStyleCnt="0"/>
      <dgm:spPr/>
    </dgm:pt>
    <dgm:pt modelId="{1175F4D3-B450-451D-9B63-08D46D9D48AA}" type="pres">
      <dgm:prSet presAssocID="{CA29EC88-0163-4C83-9E30-BB1A15C1A918}" presName="parentLin" presStyleCnt="0"/>
      <dgm:spPr/>
    </dgm:pt>
    <dgm:pt modelId="{9BA4DDF3-2F59-431E-9D56-A42F294C692D}" type="pres">
      <dgm:prSet presAssocID="{CA29EC88-0163-4C83-9E30-BB1A15C1A918}" presName="parentLeftMargin" presStyleLbl="node1" presStyleIdx="1" presStyleCnt="3"/>
      <dgm:spPr/>
    </dgm:pt>
    <dgm:pt modelId="{3D07351A-D61E-44B3-A36E-425D472536D6}" type="pres">
      <dgm:prSet presAssocID="{CA29EC88-0163-4C83-9E30-BB1A15C1A918}" presName="parentText" presStyleLbl="node1" presStyleIdx="2" presStyleCnt="3">
        <dgm:presLayoutVars>
          <dgm:chMax val="0"/>
          <dgm:bulletEnabled val="1"/>
        </dgm:presLayoutVars>
      </dgm:prSet>
      <dgm:spPr/>
    </dgm:pt>
    <dgm:pt modelId="{C292D40F-F95E-4592-AAE4-7971DC270845}" type="pres">
      <dgm:prSet presAssocID="{CA29EC88-0163-4C83-9E30-BB1A15C1A918}" presName="negativeSpace" presStyleCnt="0"/>
      <dgm:spPr/>
    </dgm:pt>
    <dgm:pt modelId="{B193B9CB-725F-4C56-878E-098936C7855E}" type="pres">
      <dgm:prSet presAssocID="{CA29EC88-0163-4C83-9E30-BB1A15C1A918}" presName="childText" presStyleLbl="conFgAcc1" presStyleIdx="2" presStyleCnt="3">
        <dgm:presLayoutVars>
          <dgm:bulletEnabled val="1"/>
        </dgm:presLayoutVars>
      </dgm:prSet>
      <dgm:spPr/>
    </dgm:pt>
  </dgm:ptLst>
  <dgm:cxnLst>
    <dgm:cxn modelId="{D6910A02-A13A-4A62-92F1-8437CA5291A9}" srcId="{CA29EC88-0163-4C83-9E30-BB1A15C1A918}" destId="{AC441E86-8FBE-462F-85FA-41970843C650}" srcOrd="0" destOrd="0" parTransId="{3780387A-1B6D-4F42-94BF-BB2A89E831D6}" sibTransId="{3451AC6B-5B8F-4489-B773-333B9E1E63B3}"/>
    <dgm:cxn modelId="{09074602-00C1-46CB-B981-E0ACF9F191A7}" srcId="{43C7C00A-8B4F-4836-B610-EB63AB921F2D}" destId="{8C44A2C8-7ADF-4C84-B7E2-6E72DF4AFFE5}" srcOrd="1" destOrd="0" parTransId="{393EBE5F-2154-402B-AB40-627D204AB268}" sibTransId="{4761CD65-F785-4ECD-A029-3FAB531D2352}"/>
    <dgm:cxn modelId="{78664C21-095B-4AEC-B58C-040BB5E1F8E6}" type="presOf" srcId="{AC441E86-8FBE-462F-85FA-41970843C650}" destId="{B193B9CB-725F-4C56-878E-098936C7855E}" srcOrd="0" destOrd="0" presId="urn:microsoft.com/office/officeart/2005/8/layout/list1"/>
    <dgm:cxn modelId="{0149E35D-1483-405E-AC1B-3A330504A87A}" type="presOf" srcId="{77618E4E-E6BA-46CF-A775-A4F79CB989A4}" destId="{19F8EE30-EC98-4D88-8F11-3167206BDC38}" srcOrd="1" destOrd="0" presId="urn:microsoft.com/office/officeart/2005/8/layout/list1"/>
    <dgm:cxn modelId="{BE542A64-1A47-4A50-8AE7-28AA52508F2F}" type="presOf" srcId="{8C44A2C8-7ADF-4C84-B7E2-6E72DF4AFFE5}" destId="{430056DB-F189-402D-9583-C82446226037}" srcOrd="1" destOrd="0" presId="urn:microsoft.com/office/officeart/2005/8/layout/list1"/>
    <dgm:cxn modelId="{E4141D66-F4D4-453F-8BE6-4AC07A8DC446}" type="presOf" srcId="{77618E4E-E6BA-46CF-A775-A4F79CB989A4}" destId="{1C306371-01B6-482A-8D0E-2E1E365942B6}" srcOrd="0" destOrd="0" presId="urn:microsoft.com/office/officeart/2005/8/layout/list1"/>
    <dgm:cxn modelId="{EEC7AE6D-F32D-4612-A71B-161ACEE01602}" type="presOf" srcId="{D2D74CF2-D590-4CD4-8949-8B0D11598C53}" destId="{5586E126-551E-4C4E-8F3F-33226E6DDE40}" srcOrd="0" destOrd="0" presId="urn:microsoft.com/office/officeart/2005/8/layout/list1"/>
    <dgm:cxn modelId="{EC940E80-74D2-4EA4-9E57-58E264D23629}" srcId="{8C44A2C8-7ADF-4C84-B7E2-6E72DF4AFFE5}" destId="{C9D6A724-49B5-4A9E-9B49-5CE09A3CE08D}" srcOrd="0" destOrd="0" parTransId="{CE0D459F-A420-4C5F-BF94-9256CB24DE96}" sibTransId="{19606FA2-3C4C-4802-B4AF-CBACF5256A54}"/>
    <dgm:cxn modelId="{74D13C85-1317-43D7-8405-98BB3E58C4C1}" type="presOf" srcId="{CA29EC88-0163-4C83-9E30-BB1A15C1A918}" destId="{3D07351A-D61E-44B3-A36E-425D472536D6}" srcOrd="1" destOrd="0" presId="urn:microsoft.com/office/officeart/2005/8/layout/list1"/>
    <dgm:cxn modelId="{343F54A2-08E5-4C0A-A31F-B1C412759182}" srcId="{77618E4E-E6BA-46CF-A775-A4F79CB989A4}" destId="{D2D74CF2-D590-4CD4-8949-8B0D11598C53}" srcOrd="0" destOrd="0" parTransId="{C7FFA773-C8E3-4FDB-ADDA-2E23566D9C87}" sibTransId="{B8A8DE00-7FD8-4045-B24E-3507DB122EE1}"/>
    <dgm:cxn modelId="{260503A8-E81A-4A31-A5A4-B528C943E6B9}" type="presOf" srcId="{43C7C00A-8B4F-4836-B610-EB63AB921F2D}" destId="{56D93A31-37B9-4727-917B-E659A39AC564}" srcOrd="0" destOrd="0" presId="urn:microsoft.com/office/officeart/2005/8/layout/list1"/>
    <dgm:cxn modelId="{63D67EBD-AE60-454F-B2C5-B55609ABD9A5}" type="presOf" srcId="{8C44A2C8-7ADF-4C84-B7E2-6E72DF4AFFE5}" destId="{0923EBE3-97ED-4A7F-85E4-394501ED8998}" srcOrd="0" destOrd="0" presId="urn:microsoft.com/office/officeart/2005/8/layout/list1"/>
    <dgm:cxn modelId="{5DF48BD3-C2B2-490B-A515-5719CC9BE3EC}" srcId="{43C7C00A-8B4F-4836-B610-EB63AB921F2D}" destId="{77618E4E-E6BA-46CF-A775-A4F79CB989A4}" srcOrd="0" destOrd="0" parTransId="{0273E863-C4CA-43C6-AAC8-CFE5E3B64C2C}" sibTransId="{7C35A1DD-F7C5-4097-B0FE-D540E5B8DA47}"/>
    <dgm:cxn modelId="{4DD2C5DB-C0E6-4A6A-A59B-2E7A03D22D82}" srcId="{43C7C00A-8B4F-4836-B610-EB63AB921F2D}" destId="{CA29EC88-0163-4C83-9E30-BB1A15C1A918}" srcOrd="2" destOrd="0" parTransId="{0A0E0468-313E-4A1F-892D-AD067E496F10}" sibTransId="{36D8BE39-A771-4A2E-99F2-766AC15FBFE9}"/>
    <dgm:cxn modelId="{F1D46BED-775A-40D5-9EA0-E63501911CB7}" type="presOf" srcId="{CA29EC88-0163-4C83-9E30-BB1A15C1A918}" destId="{9BA4DDF3-2F59-431E-9D56-A42F294C692D}" srcOrd="0" destOrd="0" presId="urn:microsoft.com/office/officeart/2005/8/layout/list1"/>
    <dgm:cxn modelId="{5B2E97FB-8E72-4A5F-81E4-98877362BB35}" type="presOf" srcId="{C9D6A724-49B5-4A9E-9B49-5CE09A3CE08D}" destId="{847B45CD-FA36-4BBD-B32D-6CA6A3716320}" srcOrd="0" destOrd="0" presId="urn:microsoft.com/office/officeart/2005/8/layout/list1"/>
    <dgm:cxn modelId="{6FF3D924-6E98-4DE7-98AB-67A913CC9DCB}" type="presParOf" srcId="{56D93A31-37B9-4727-917B-E659A39AC564}" destId="{BA7BB133-737A-457F-B4E9-608491EDBBDC}" srcOrd="0" destOrd="0" presId="urn:microsoft.com/office/officeart/2005/8/layout/list1"/>
    <dgm:cxn modelId="{3711CD6D-F0F1-4823-8664-A9831664AA9C}" type="presParOf" srcId="{BA7BB133-737A-457F-B4E9-608491EDBBDC}" destId="{1C306371-01B6-482A-8D0E-2E1E365942B6}" srcOrd="0" destOrd="0" presId="urn:microsoft.com/office/officeart/2005/8/layout/list1"/>
    <dgm:cxn modelId="{9CB22620-17D9-4997-A9D2-13F6F26CEDF8}" type="presParOf" srcId="{BA7BB133-737A-457F-B4E9-608491EDBBDC}" destId="{19F8EE30-EC98-4D88-8F11-3167206BDC38}" srcOrd="1" destOrd="0" presId="urn:microsoft.com/office/officeart/2005/8/layout/list1"/>
    <dgm:cxn modelId="{F60CB51D-706E-4DC0-B94B-BCB9ADEE5DD6}" type="presParOf" srcId="{56D93A31-37B9-4727-917B-E659A39AC564}" destId="{25B286FA-B53B-428D-87E6-652A80EE2536}" srcOrd="1" destOrd="0" presId="urn:microsoft.com/office/officeart/2005/8/layout/list1"/>
    <dgm:cxn modelId="{B5708706-7CB4-4082-98D8-E8B09AD615CB}" type="presParOf" srcId="{56D93A31-37B9-4727-917B-E659A39AC564}" destId="{5586E126-551E-4C4E-8F3F-33226E6DDE40}" srcOrd="2" destOrd="0" presId="urn:microsoft.com/office/officeart/2005/8/layout/list1"/>
    <dgm:cxn modelId="{D52AB739-3DE8-43A8-851B-317898288BC1}" type="presParOf" srcId="{56D93A31-37B9-4727-917B-E659A39AC564}" destId="{887BA83E-E264-4038-8AE6-F71836D09BAE}" srcOrd="3" destOrd="0" presId="urn:microsoft.com/office/officeart/2005/8/layout/list1"/>
    <dgm:cxn modelId="{09EC6E3A-B1FC-4526-B0E2-88D3A923CA4A}" type="presParOf" srcId="{56D93A31-37B9-4727-917B-E659A39AC564}" destId="{C401B408-9BB6-4905-B23D-4888665168E4}" srcOrd="4" destOrd="0" presId="urn:microsoft.com/office/officeart/2005/8/layout/list1"/>
    <dgm:cxn modelId="{E04E4F5B-A170-4F36-BACA-649A2B13FDAB}" type="presParOf" srcId="{C401B408-9BB6-4905-B23D-4888665168E4}" destId="{0923EBE3-97ED-4A7F-85E4-394501ED8998}" srcOrd="0" destOrd="0" presId="urn:microsoft.com/office/officeart/2005/8/layout/list1"/>
    <dgm:cxn modelId="{7C8D0C5A-DA75-4548-A657-7A7676DF97A7}" type="presParOf" srcId="{C401B408-9BB6-4905-B23D-4888665168E4}" destId="{430056DB-F189-402D-9583-C82446226037}" srcOrd="1" destOrd="0" presId="urn:microsoft.com/office/officeart/2005/8/layout/list1"/>
    <dgm:cxn modelId="{1541999B-41DE-4285-8FD9-4AB0940D0EC6}" type="presParOf" srcId="{56D93A31-37B9-4727-917B-E659A39AC564}" destId="{54B99DA5-4913-48DC-9D07-F431AD9027A2}" srcOrd="5" destOrd="0" presId="urn:microsoft.com/office/officeart/2005/8/layout/list1"/>
    <dgm:cxn modelId="{AA3CCAAE-5475-4DA2-B939-221E54EED797}" type="presParOf" srcId="{56D93A31-37B9-4727-917B-E659A39AC564}" destId="{847B45CD-FA36-4BBD-B32D-6CA6A3716320}" srcOrd="6" destOrd="0" presId="urn:microsoft.com/office/officeart/2005/8/layout/list1"/>
    <dgm:cxn modelId="{4EE6D2F3-4DAB-4EB8-B0AA-0D6977609A6B}" type="presParOf" srcId="{56D93A31-37B9-4727-917B-E659A39AC564}" destId="{A1A307AF-3C0C-4BED-9620-C7ED6EBB9BAA}" srcOrd="7" destOrd="0" presId="urn:microsoft.com/office/officeart/2005/8/layout/list1"/>
    <dgm:cxn modelId="{F293E338-F8FA-4E81-BED1-16ABCC7474B6}" type="presParOf" srcId="{56D93A31-37B9-4727-917B-E659A39AC564}" destId="{1175F4D3-B450-451D-9B63-08D46D9D48AA}" srcOrd="8" destOrd="0" presId="urn:microsoft.com/office/officeart/2005/8/layout/list1"/>
    <dgm:cxn modelId="{38036F23-1051-44A3-A6C3-7A42C396136F}" type="presParOf" srcId="{1175F4D3-B450-451D-9B63-08D46D9D48AA}" destId="{9BA4DDF3-2F59-431E-9D56-A42F294C692D}" srcOrd="0" destOrd="0" presId="urn:microsoft.com/office/officeart/2005/8/layout/list1"/>
    <dgm:cxn modelId="{0724680B-5786-44BA-BEC2-41365C3E691E}" type="presParOf" srcId="{1175F4D3-B450-451D-9B63-08D46D9D48AA}" destId="{3D07351A-D61E-44B3-A36E-425D472536D6}" srcOrd="1" destOrd="0" presId="urn:microsoft.com/office/officeart/2005/8/layout/list1"/>
    <dgm:cxn modelId="{5EA62A8B-4465-47C6-A54A-D385C15A4BBA}" type="presParOf" srcId="{56D93A31-37B9-4727-917B-E659A39AC564}" destId="{C292D40F-F95E-4592-AAE4-7971DC270845}" srcOrd="9" destOrd="0" presId="urn:microsoft.com/office/officeart/2005/8/layout/list1"/>
    <dgm:cxn modelId="{65C00FBC-957D-42F8-BA73-56E71BB9C70E}" type="presParOf" srcId="{56D93A31-37B9-4727-917B-E659A39AC564}" destId="{B193B9CB-725F-4C56-878E-098936C7855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ACD699-64B2-4BAE-AD1B-75D1C06B6C29}" type="doc">
      <dgm:prSet loTypeId="urn:microsoft.com/office/officeart/2009/3/layout/StepUpProcess" loCatId="process" qsTypeId="urn:microsoft.com/office/officeart/2005/8/quickstyle/simple1" qsCatId="simple" csTypeId="urn:microsoft.com/office/officeart/2005/8/colors/accent1_2" csCatId="accent1" phldr="1"/>
      <dgm:spPr/>
    </dgm:pt>
    <dgm:pt modelId="{E1884AD8-92B5-4FDC-82AC-6A71BAC657CE}">
      <dgm:prSet phldrT="[Text]" custT="1"/>
      <dgm:spPr/>
      <dgm:t>
        <a:bodyPr/>
        <a:lstStyle/>
        <a:p>
          <a:r>
            <a:rPr lang="en-US" sz="1800" b="1" dirty="0"/>
            <a:t>1983-1984</a:t>
          </a:r>
        </a:p>
        <a:p>
          <a:r>
            <a:rPr lang="en-US" sz="1800" dirty="0"/>
            <a:t>Broadcasted classes from university to university</a:t>
          </a:r>
          <a:endParaRPr lang="en-US" sz="1800" b="1" dirty="0"/>
        </a:p>
      </dgm:t>
    </dgm:pt>
    <dgm:pt modelId="{4563E927-12F0-4ED8-8102-D02D5577423D}" type="parTrans" cxnId="{68FC32F6-BBBB-4611-8603-ED7C80BD27D2}">
      <dgm:prSet/>
      <dgm:spPr/>
      <dgm:t>
        <a:bodyPr/>
        <a:lstStyle/>
        <a:p>
          <a:endParaRPr lang="en-US"/>
        </a:p>
      </dgm:t>
    </dgm:pt>
    <dgm:pt modelId="{F3EEB723-9D85-4216-BD18-172053495A72}" type="sibTrans" cxnId="{68FC32F6-BBBB-4611-8603-ED7C80BD27D2}">
      <dgm:prSet/>
      <dgm:spPr/>
      <dgm:t>
        <a:bodyPr/>
        <a:lstStyle/>
        <a:p>
          <a:endParaRPr lang="en-US"/>
        </a:p>
      </dgm:t>
    </dgm:pt>
    <dgm:pt modelId="{E88DBABE-7536-44B9-847A-CD9465D156B7}">
      <dgm:prSet phldrT="[Text]" custT="1"/>
      <dgm:spPr/>
      <dgm:t>
        <a:bodyPr/>
        <a:lstStyle/>
        <a:p>
          <a:r>
            <a:rPr lang="en-US" sz="1800" b="1" dirty="0"/>
            <a:t>1986 – 1990</a:t>
          </a:r>
        </a:p>
        <a:p>
          <a:r>
            <a:rPr lang="en-US" sz="1800" dirty="0"/>
            <a:t>Expanded to receive sites across the state</a:t>
          </a:r>
          <a:endParaRPr lang="en-US" sz="1800" b="1" dirty="0"/>
        </a:p>
      </dgm:t>
    </dgm:pt>
    <dgm:pt modelId="{69C1A71F-CC7C-4620-B732-11DF4A2F9E6E}" type="parTrans" cxnId="{2EC11A31-440B-48FE-A287-D57094F72124}">
      <dgm:prSet/>
      <dgm:spPr/>
      <dgm:t>
        <a:bodyPr/>
        <a:lstStyle/>
        <a:p>
          <a:endParaRPr lang="en-US"/>
        </a:p>
      </dgm:t>
    </dgm:pt>
    <dgm:pt modelId="{83F5422B-0385-4F94-8D7C-4E8E62083E15}" type="sibTrans" cxnId="{2EC11A31-440B-48FE-A287-D57094F72124}">
      <dgm:prSet/>
      <dgm:spPr/>
      <dgm:t>
        <a:bodyPr/>
        <a:lstStyle/>
        <a:p>
          <a:endParaRPr lang="en-US"/>
        </a:p>
      </dgm:t>
    </dgm:pt>
    <dgm:pt modelId="{11F18516-0896-496F-B13E-B94EAF9C3641}">
      <dgm:prSet phldrT="[Text]" custT="1"/>
      <dgm:spPr/>
      <dgm:t>
        <a:bodyPr/>
        <a:lstStyle/>
        <a:p>
          <a:r>
            <a:rPr lang="en-US" sz="1800" b="1" dirty="0"/>
            <a:t>1994 – 2006</a:t>
          </a:r>
        </a:p>
        <a:p>
          <a:r>
            <a:rPr lang="en-US" sz="1800" dirty="0"/>
            <a:t>Adopted new broadcast technologies</a:t>
          </a:r>
          <a:endParaRPr lang="en-US" sz="1800" b="1" dirty="0"/>
        </a:p>
      </dgm:t>
    </dgm:pt>
    <dgm:pt modelId="{1337535E-967C-4A57-AC8E-E6AD3871870A}" type="parTrans" cxnId="{766A0F72-F6B9-44E9-92AC-B5D85B53363A}">
      <dgm:prSet/>
      <dgm:spPr/>
      <dgm:t>
        <a:bodyPr/>
        <a:lstStyle/>
        <a:p>
          <a:endParaRPr lang="en-US"/>
        </a:p>
      </dgm:t>
    </dgm:pt>
    <dgm:pt modelId="{441FD647-E812-4923-B97A-FC50C31C9EF7}" type="sibTrans" cxnId="{766A0F72-F6B9-44E9-92AC-B5D85B53363A}">
      <dgm:prSet/>
      <dgm:spPr/>
      <dgm:t>
        <a:bodyPr/>
        <a:lstStyle/>
        <a:p>
          <a:endParaRPr lang="en-US"/>
        </a:p>
      </dgm:t>
    </dgm:pt>
    <dgm:pt modelId="{08EF0B68-8E57-4B1D-A27B-E41FDC2A9602}">
      <dgm:prSet phldrT="[Text]" custT="1"/>
      <dgm:spPr/>
      <dgm:t>
        <a:bodyPr/>
        <a:lstStyle/>
        <a:p>
          <a:r>
            <a:rPr lang="en-US" sz="1800" b="1" dirty="0"/>
            <a:t>2011</a:t>
          </a:r>
        </a:p>
        <a:p>
          <a:r>
            <a:rPr lang="en-US" sz="1800" dirty="0"/>
            <a:t>Implemented online delivery platform</a:t>
          </a:r>
          <a:endParaRPr lang="en-US" sz="1800" b="1" dirty="0"/>
        </a:p>
      </dgm:t>
    </dgm:pt>
    <dgm:pt modelId="{C521F6EA-2EA6-4D5C-92E7-FCD2CA8245CD}" type="parTrans" cxnId="{8A0C90C0-286D-41D6-8171-8437F6A0CB55}">
      <dgm:prSet/>
      <dgm:spPr/>
      <dgm:t>
        <a:bodyPr/>
        <a:lstStyle/>
        <a:p>
          <a:endParaRPr lang="en-US"/>
        </a:p>
      </dgm:t>
    </dgm:pt>
    <dgm:pt modelId="{A27BB0A1-BE1D-43F9-A0B6-0762546B22AE}" type="sibTrans" cxnId="{8A0C90C0-286D-41D6-8171-8437F6A0CB55}">
      <dgm:prSet/>
      <dgm:spPr/>
      <dgm:t>
        <a:bodyPr/>
        <a:lstStyle/>
        <a:p>
          <a:endParaRPr lang="en-US"/>
        </a:p>
      </dgm:t>
    </dgm:pt>
    <dgm:pt modelId="{CE4D1A10-6894-41AE-9498-2456F763E4A1}">
      <dgm:prSet phldrT="[Text]" custT="1"/>
      <dgm:spPr/>
      <dgm:t>
        <a:bodyPr/>
        <a:lstStyle/>
        <a:p>
          <a:r>
            <a:rPr lang="en-US" sz="1800" b="1" i="0" dirty="0"/>
            <a:t>2012 – 2014</a:t>
          </a:r>
        </a:p>
        <a:p>
          <a:r>
            <a:rPr lang="en-US" sz="1800" dirty="0"/>
            <a:t>Offered synchronous and asynchronous delivery modes</a:t>
          </a:r>
          <a:endParaRPr lang="en-US" sz="1800" i="1" dirty="0"/>
        </a:p>
      </dgm:t>
    </dgm:pt>
    <dgm:pt modelId="{0BD7F951-B83D-4E73-9A62-00DC20B0950C}" type="parTrans" cxnId="{70F1B02C-06D0-4600-A407-11CDE3743D82}">
      <dgm:prSet/>
      <dgm:spPr/>
      <dgm:t>
        <a:bodyPr/>
        <a:lstStyle/>
        <a:p>
          <a:endParaRPr lang="en-US"/>
        </a:p>
      </dgm:t>
    </dgm:pt>
    <dgm:pt modelId="{41DF5B35-BAFF-47A1-837E-913033D31B64}" type="sibTrans" cxnId="{70F1B02C-06D0-4600-A407-11CDE3743D82}">
      <dgm:prSet/>
      <dgm:spPr/>
      <dgm:t>
        <a:bodyPr/>
        <a:lstStyle/>
        <a:p>
          <a:endParaRPr lang="en-US"/>
        </a:p>
      </dgm:t>
    </dgm:pt>
    <dgm:pt modelId="{099544B7-B91A-4FEE-806F-75A854C8B217}">
      <dgm:prSet phldrT="[Text]" custT="1"/>
      <dgm:spPr/>
      <dgm:t>
        <a:bodyPr/>
        <a:lstStyle/>
        <a:p>
          <a:r>
            <a:rPr lang="en-US" sz="1800" b="1" dirty="0"/>
            <a:t>2014 – 2018</a:t>
          </a:r>
        </a:p>
        <a:p>
          <a:r>
            <a:rPr lang="en-US" sz="1800" dirty="0"/>
            <a:t>Expanded courses, degrees offerings and partners</a:t>
          </a:r>
          <a:endParaRPr lang="en-US" sz="1800" b="1" dirty="0"/>
        </a:p>
      </dgm:t>
    </dgm:pt>
    <dgm:pt modelId="{F0110F73-B212-4EE0-A546-D607B57298CB}" type="parTrans" cxnId="{AC690F9C-1908-4E2A-A3C5-1FB27D82086A}">
      <dgm:prSet/>
      <dgm:spPr/>
      <dgm:t>
        <a:bodyPr/>
        <a:lstStyle/>
        <a:p>
          <a:endParaRPr lang="en-US"/>
        </a:p>
      </dgm:t>
    </dgm:pt>
    <dgm:pt modelId="{EBE4D561-86B5-4B8E-8CF5-27F55954B7DA}" type="sibTrans" cxnId="{AC690F9C-1908-4E2A-A3C5-1FB27D82086A}">
      <dgm:prSet/>
      <dgm:spPr/>
      <dgm:t>
        <a:bodyPr/>
        <a:lstStyle/>
        <a:p>
          <a:endParaRPr lang="en-US"/>
        </a:p>
      </dgm:t>
    </dgm:pt>
    <dgm:pt modelId="{6CE1BC21-50A7-4AAF-89F7-2D8D3D2394BB}">
      <dgm:prSet phldrT="[Text]" custT="1"/>
      <dgm:spPr/>
      <dgm:t>
        <a:bodyPr/>
        <a:lstStyle/>
        <a:p>
          <a:pPr>
            <a:buNone/>
          </a:pPr>
          <a:r>
            <a:rPr lang="en-US" sz="2000" b="1" dirty="0"/>
            <a:t>2019 – now</a:t>
          </a:r>
          <a:endParaRPr lang="en-US" sz="2000" dirty="0"/>
        </a:p>
      </dgm:t>
    </dgm:pt>
    <dgm:pt modelId="{54742F02-E8D9-4F28-B406-E92C2C3389B1}" type="parTrans" cxnId="{91A379A8-7CF5-4E55-A6D7-CF4896570126}">
      <dgm:prSet/>
      <dgm:spPr/>
      <dgm:t>
        <a:bodyPr/>
        <a:lstStyle/>
        <a:p>
          <a:endParaRPr lang="en-US"/>
        </a:p>
      </dgm:t>
    </dgm:pt>
    <dgm:pt modelId="{2045950C-C01E-421C-8EA8-0C6A4868BDAA}" type="sibTrans" cxnId="{91A379A8-7CF5-4E55-A6D7-CF4896570126}">
      <dgm:prSet/>
      <dgm:spPr/>
      <dgm:t>
        <a:bodyPr/>
        <a:lstStyle/>
        <a:p>
          <a:endParaRPr lang="en-US"/>
        </a:p>
      </dgm:t>
    </dgm:pt>
    <dgm:pt modelId="{D45DE256-327A-4DDF-840E-AB2A6F6D58A1}">
      <dgm:prSet phldrT="[Text]" custT="1"/>
      <dgm:spPr/>
      <dgm:t>
        <a:bodyPr/>
        <a:lstStyle/>
        <a:p>
          <a:pPr>
            <a:buFontTx/>
            <a:buNone/>
          </a:pPr>
          <a:r>
            <a:rPr lang="en-US" sz="1800" dirty="0"/>
            <a:t>Centralized services, marketing, new credentials</a:t>
          </a:r>
        </a:p>
      </dgm:t>
    </dgm:pt>
    <dgm:pt modelId="{A0147B83-C71B-496A-B10B-D3D93B479470}" type="parTrans" cxnId="{639678D5-B7F3-4D35-86B9-1AF20D0DAB3A}">
      <dgm:prSet/>
      <dgm:spPr/>
      <dgm:t>
        <a:bodyPr/>
        <a:lstStyle/>
        <a:p>
          <a:endParaRPr lang="en-US"/>
        </a:p>
      </dgm:t>
    </dgm:pt>
    <dgm:pt modelId="{930DCA6C-7358-4949-AB05-7517D46C5BBF}" type="sibTrans" cxnId="{639678D5-B7F3-4D35-86B9-1AF20D0DAB3A}">
      <dgm:prSet/>
      <dgm:spPr/>
      <dgm:t>
        <a:bodyPr/>
        <a:lstStyle/>
        <a:p>
          <a:endParaRPr lang="en-US"/>
        </a:p>
      </dgm:t>
    </dgm:pt>
    <dgm:pt modelId="{3DBF1D39-CBCE-4EB8-9069-9D5DE81E674A}" type="pres">
      <dgm:prSet presAssocID="{EAACD699-64B2-4BAE-AD1B-75D1C06B6C29}" presName="rootnode" presStyleCnt="0">
        <dgm:presLayoutVars>
          <dgm:chMax/>
          <dgm:chPref/>
          <dgm:dir/>
          <dgm:animLvl val="lvl"/>
        </dgm:presLayoutVars>
      </dgm:prSet>
      <dgm:spPr/>
    </dgm:pt>
    <dgm:pt modelId="{95FEA3F4-DBC8-4141-800B-9A8326DDE853}" type="pres">
      <dgm:prSet presAssocID="{E1884AD8-92B5-4FDC-82AC-6A71BAC657CE}" presName="composite" presStyleCnt="0"/>
      <dgm:spPr/>
    </dgm:pt>
    <dgm:pt modelId="{7A219639-393D-47AF-91AF-8D4D79852024}" type="pres">
      <dgm:prSet presAssocID="{E1884AD8-92B5-4FDC-82AC-6A71BAC657CE}" presName="LShape" presStyleLbl="alignNode1" presStyleIdx="0" presStyleCnt="13"/>
      <dgm:spPr>
        <a:solidFill>
          <a:srgbClr val="202A44"/>
        </a:solidFill>
      </dgm:spPr>
    </dgm:pt>
    <dgm:pt modelId="{09D63CF0-CAB2-4839-8E31-14E3E979ACDD}" type="pres">
      <dgm:prSet presAssocID="{E1884AD8-92B5-4FDC-82AC-6A71BAC657CE}" presName="ParentText" presStyleLbl="revTx" presStyleIdx="0" presStyleCnt="7">
        <dgm:presLayoutVars>
          <dgm:chMax val="0"/>
          <dgm:chPref val="0"/>
          <dgm:bulletEnabled val="1"/>
        </dgm:presLayoutVars>
      </dgm:prSet>
      <dgm:spPr/>
    </dgm:pt>
    <dgm:pt modelId="{F1169617-1DDC-4FD3-8D83-E06880F2B2C7}" type="pres">
      <dgm:prSet presAssocID="{E1884AD8-92B5-4FDC-82AC-6A71BAC657CE}" presName="Triangle" presStyleLbl="alignNode1" presStyleIdx="1" presStyleCnt="13"/>
      <dgm:spPr>
        <a:solidFill>
          <a:srgbClr val="F4CD4E"/>
        </a:solidFill>
      </dgm:spPr>
    </dgm:pt>
    <dgm:pt modelId="{0A8AC301-D7CE-4FD0-B3A4-1F6835282304}" type="pres">
      <dgm:prSet presAssocID="{F3EEB723-9D85-4216-BD18-172053495A72}" presName="sibTrans" presStyleCnt="0"/>
      <dgm:spPr/>
    </dgm:pt>
    <dgm:pt modelId="{B3DA0E6D-FB0B-46D0-9D12-BFC680061A5F}" type="pres">
      <dgm:prSet presAssocID="{F3EEB723-9D85-4216-BD18-172053495A72}" presName="space" presStyleCnt="0"/>
      <dgm:spPr/>
    </dgm:pt>
    <dgm:pt modelId="{7F232451-FB3E-40CF-B594-23E5A761BC6B}" type="pres">
      <dgm:prSet presAssocID="{E88DBABE-7536-44B9-847A-CD9465D156B7}" presName="composite" presStyleCnt="0"/>
      <dgm:spPr/>
    </dgm:pt>
    <dgm:pt modelId="{5285FE2A-DBB9-4B6E-818D-F80C48B68FFD}" type="pres">
      <dgm:prSet presAssocID="{E88DBABE-7536-44B9-847A-CD9465D156B7}" presName="LShape" presStyleLbl="alignNode1" presStyleIdx="2" presStyleCnt="13"/>
      <dgm:spPr>
        <a:solidFill>
          <a:srgbClr val="202A44"/>
        </a:solidFill>
      </dgm:spPr>
    </dgm:pt>
    <dgm:pt modelId="{9A0E21F0-E827-492A-BEE2-9445A01CD156}" type="pres">
      <dgm:prSet presAssocID="{E88DBABE-7536-44B9-847A-CD9465D156B7}" presName="ParentText" presStyleLbl="revTx" presStyleIdx="1" presStyleCnt="7">
        <dgm:presLayoutVars>
          <dgm:chMax val="0"/>
          <dgm:chPref val="0"/>
          <dgm:bulletEnabled val="1"/>
        </dgm:presLayoutVars>
      </dgm:prSet>
      <dgm:spPr/>
    </dgm:pt>
    <dgm:pt modelId="{946CE7A6-7E18-445A-BEBC-10AD6FC9FF57}" type="pres">
      <dgm:prSet presAssocID="{E88DBABE-7536-44B9-847A-CD9465D156B7}" presName="Triangle" presStyleLbl="alignNode1" presStyleIdx="3" presStyleCnt="13"/>
      <dgm:spPr>
        <a:solidFill>
          <a:srgbClr val="F4CD4E"/>
        </a:solidFill>
      </dgm:spPr>
    </dgm:pt>
    <dgm:pt modelId="{FCA4C86C-0757-4FFC-9E68-1044E3FD3880}" type="pres">
      <dgm:prSet presAssocID="{83F5422B-0385-4F94-8D7C-4E8E62083E15}" presName="sibTrans" presStyleCnt="0"/>
      <dgm:spPr/>
    </dgm:pt>
    <dgm:pt modelId="{6D4EBDA3-7C11-412F-BAAD-DAFF6DD4E87B}" type="pres">
      <dgm:prSet presAssocID="{83F5422B-0385-4F94-8D7C-4E8E62083E15}" presName="space" presStyleCnt="0"/>
      <dgm:spPr/>
    </dgm:pt>
    <dgm:pt modelId="{1A4651D4-3D7E-473B-AEE6-D6A392FE4171}" type="pres">
      <dgm:prSet presAssocID="{11F18516-0896-496F-B13E-B94EAF9C3641}" presName="composite" presStyleCnt="0"/>
      <dgm:spPr/>
    </dgm:pt>
    <dgm:pt modelId="{63926521-C281-4428-B0EF-1E1A0971B394}" type="pres">
      <dgm:prSet presAssocID="{11F18516-0896-496F-B13E-B94EAF9C3641}" presName="LShape" presStyleLbl="alignNode1" presStyleIdx="4" presStyleCnt="13"/>
      <dgm:spPr>
        <a:solidFill>
          <a:srgbClr val="202A44"/>
        </a:solidFill>
      </dgm:spPr>
    </dgm:pt>
    <dgm:pt modelId="{2FE70F9F-DC77-4077-9E50-19F23A069783}" type="pres">
      <dgm:prSet presAssocID="{11F18516-0896-496F-B13E-B94EAF9C3641}" presName="ParentText" presStyleLbl="revTx" presStyleIdx="2" presStyleCnt="7">
        <dgm:presLayoutVars>
          <dgm:chMax val="0"/>
          <dgm:chPref val="0"/>
          <dgm:bulletEnabled val="1"/>
        </dgm:presLayoutVars>
      </dgm:prSet>
      <dgm:spPr/>
    </dgm:pt>
    <dgm:pt modelId="{C6E38312-9E92-40F6-8DCF-475B85C10EBD}" type="pres">
      <dgm:prSet presAssocID="{11F18516-0896-496F-B13E-B94EAF9C3641}" presName="Triangle" presStyleLbl="alignNode1" presStyleIdx="5" presStyleCnt="13"/>
      <dgm:spPr>
        <a:solidFill>
          <a:srgbClr val="F4CD4E"/>
        </a:solidFill>
      </dgm:spPr>
    </dgm:pt>
    <dgm:pt modelId="{903A23E8-21E0-4255-AEED-CFEFAA5A7722}" type="pres">
      <dgm:prSet presAssocID="{441FD647-E812-4923-B97A-FC50C31C9EF7}" presName="sibTrans" presStyleCnt="0"/>
      <dgm:spPr/>
    </dgm:pt>
    <dgm:pt modelId="{2F66754A-73BB-4471-85EE-F9300EFE3606}" type="pres">
      <dgm:prSet presAssocID="{441FD647-E812-4923-B97A-FC50C31C9EF7}" presName="space" presStyleCnt="0"/>
      <dgm:spPr/>
    </dgm:pt>
    <dgm:pt modelId="{A84F5FF2-78CD-40DC-9E17-1A0785283014}" type="pres">
      <dgm:prSet presAssocID="{08EF0B68-8E57-4B1D-A27B-E41FDC2A9602}" presName="composite" presStyleCnt="0"/>
      <dgm:spPr/>
    </dgm:pt>
    <dgm:pt modelId="{BFCD238A-79FC-4530-A3AF-372895485590}" type="pres">
      <dgm:prSet presAssocID="{08EF0B68-8E57-4B1D-A27B-E41FDC2A9602}" presName="LShape" presStyleLbl="alignNode1" presStyleIdx="6" presStyleCnt="13"/>
      <dgm:spPr>
        <a:solidFill>
          <a:srgbClr val="202A44"/>
        </a:solidFill>
      </dgm:spPr>
    </dgm:pt>
    <dgm:pt modelId="{69528759-3070-4089-93AE-9BAB259E74B9}" type="pres">
      <dgm:prSet presAssocID="{08EF0B68-8E57-4B1D-A27B-E41FDC2A9602}" presName="ParentText" presStyleLbl="revTx" presStyleIdx="3" presStyleCnt="7" custScaleX="126602" custLinFactNeighborX="16041" custLinFactNeighborY="-1664">
        <dgm:presLayoutVars>
          <dgm:chMax val="0"/>
          <dgm:chPref val="0"/>
          <dgm:bulletEnabled val="1"/>
        </dgm:presLayoutVars>
      </dgm:prSet>
      <dgm:spPr/>
    </dgm:pt>
    <dgm:pt modelId="{74310848-A306-498F-8131-2A66B3B54CB7}" type="pres">
      <dgm:prSet presAssocID="{08EF0B68-8E57-4B1D-A27B-E41FDC2A9602}" presName="Triangle" presStyleLbl="alignNode1" presStyleIdx="7" presStyleCnt="13"/>
      <dgm:spPr>
        <a:solidFill>
          <a:srgbClr val="F4CD4E"/>
        </a:solidFill>
      </dgm:spPr>
    </dgm:pt>
    <dgm:pt modelId="{BC11CE32-9739-4DD7-AE07-027F828A9497}" type="pres">
      <dgm:prSet presAssocID="{A27BB0A1-BE1D-43F9-A0B6-0762546B22AE}" presName="sibTrans" presStyleCnt="0"/>
      <dgm:spPr/>
    </dgm:pt>
    <dgm:pt modelId="{A36A45E1-8A47-425F-9327-1ECF69A30178}" type="pres">
      <dgm:prSet presAssocID="{A27BB0A1-BE1D-43F9-A0B6-0762546B22AE}" presName="space" presStyleCnt="0"/>
      <dgm:spPr/>
    </dgm:pt>
    <dgm:pt modelId="{694E42D7-1DDB-4DFE-BB44-B0FAC416365E}" type="pres">
      <dgm:prSet presAssocID="{CE4D1A10-6894-41AE-9498-2456F763E4A1}" presName="composite" presStyleCnt="0"/>
      <dgm:spPr/>
    </dgm:pt>
    <dgm:pt modelId="{C0FC28DA-8580-4C76-92C9-BBC465C87C02}" type="pres">
      <dgm:prSet presAssocID="{CE4D1A10-6894-41AE-9498-2456F763E4A1}" presName="LShape" presStyleLbl="alignNode1" presStyleIdx="8" presStyleCnt="13"/>
      <dgm:spPr>
        <a:solidFill>
          <a:srgbClr val="202A44"/>
        </a:solidFill>
      </dgm:spPr>
    </dgm:pt>
    <dgm:pt modelId="{57FD7857-5F2D-412C-B792-F7B799AB82FB}" type="pres">
      <dgm:prSet presAssocID="{CE4D1A10-6894-41AE-9498-2456F763E4A1}" presName="ParentText" presStyleLbl="revTx" presStyleIdx="4" presStyleCnt="7" custScaleX="126754" custLinFactNeighborX="17499" custLinFactNeighborY="2495">
        <dgm:presLayoutVars>
          <dgm:chMax val="0"/>
          <dgm:chPref val="0"/>
          <dgm:bulletEnabled val="1"/>
        </dgm:presLayoutVars>
      </dgm:prSet>
      <dgm:spPr/>
    </dgm:pt>
    <dgm:pt modelId="{2088540E-19C1-4377-A649-1346883EB93F}" type="pres">
      <dgm:prSet presAssocID="{CE4D1A10-6894-41AE-9498-2456F763E4A1}" presName="Triangle" presStyleLbl="alignNode1" presStyleIdx="9" presStyleCnt="13"/>
      <dgm:spPr>
        <a:solidFill>
          <a:srgbClr val="F4CD4E"/>
        </a:solidFill>
      </dgm:spPr>
    </dgm:pt>
    <dgm:pt modelId="{2BD02F58-216A-4685-83C9-6B7EB0164257}" type="pres">
      <dgm:prSet presAssocID="{41DF5B35-BAFF-47A1-837E-913033D31B64}" presName="sibTrans" presStyleCnt="0"/>
      <dgm:spPr/>
    </dgm:pt>
    <dgm:pt modelId="{BE93E66E-4758-4E3E-9637-D6688BDC2195}" type="pres">
      <dgm:prSet presAssocID="{41DF5B35-BAFF-47A1-837E-913033D31B64}" presName="space" presStyleCnt="0"/>
      <dgm:spPr/>
    </dgm:pt>
    <dgm:pt modelId="{1DB9F0A4-2B83-4B17-95D4-208FA3ED6CBF}" type="pres">
      <dgm:prSet presAssocID="{099544B7-B91A-4FEE-806F-75A854C8B217}" presName="composite" presStyleCnt="0"/>
      <dgm:spPr/>
    </dgm:pt>
    <dgm:pt modelId="{E6A35930-3799-4A47-9A24-7FF50F60FA7B}" type="pres">
      <dgm:prSet presAssocID="{099544B7-B91A-4FEE-806F-75A854C8B217}" presName="LShape" presStyleLbl="alignNode1" presStyleIdx="10" presStyleCnt="13"/>
      <dgm:spPr>
        <a:solidFill>
          <a:srgbClr val="202A44"/>
        </a:solidFill>
      </dgm:spPr>
    </dgm:pt>
    <dgm:pt modelId="{ACB5EA26-73BF-4E80-8032-43DD3E9490DD}" type="pres">
      <dgm:prSet presAssocID="{099544B7-B91A-4FEE-806F-75A854C8B217}" presName="ParentText" presStyleLbl="revTx" presStyleIdx="5" presStyleCnt="7" custScaleX="98642" custScaleY="133650" custLinFactNeighborX="6562" custLinFactNeighborY="24954">
        <dgm:presLayoutVars>
          <dgm:chMax val="0"/>
          <dgm:chPref val="0"/>
          <dgm:bulletEnabled val="1"/>
        </dgm:presLayoutVars>
      </dgm:prSet>
      <dgm:spPr/>
    </dgm:pt>
    <dgm:pt modelId="{B0559635-813B-4825-AA22-81F71B842E74}" type="pres">
      <dgm:prSet presAssocID="{099544B7-B91A-4FEE-806F-75A854C8B217}" presName="Triangle" presStyleLbl="alignNode1" presStyleIdx="11" presStyleCnt="13"/>
      <dgm:spPr>
        <a:solidFill>
          <a:srgbClr val="F4CD4E"/>
        </a:solidFill>
      </dgm:spPr>
    </dgm:pt>
    <dgm:pt modelId="{4218F593-86FC-40A4-AEBB-61EAE7E2382A}" type="pres">
      <dgm:prSet presAssocID="{EBE4D561-86B5-4B8E-8CF5-27F55954B7DA}" presName="sibTrans" presStyleCnt="0"/>
      <dgm:spPr/>
    </dgm:pt>
    <dgm:pt modelId="{DB65B011-2D82-4C8C-80B4-267630C77564}" type="pres">
      <dgm:prSet presAssocID="{EBE4D561-86B5-4B8E-8CF5-27F55954B7DA}" presName="space" presStyleCnt="0"/>
      <dgm:spPr/>
    </dgm:pt>
    <dgm:pt modelId="{3B718713-A793-4CA8-AEE6-2F01BF2DF35D}" type="pres">
      <dgm:prSet presAssocID="{6CE1BC21-50A7-4AAF-89F7-2D8D3D2394BB}" presName="composite" presStyleCnt="0"/>
      <dgm:spPr/>
    </dgm:pt>
    <dgm:pt modelId="{794F6BCE-4F5B-44AE-A585-653CD9C872E3}" type="pres">
      <dgm:prSet presAssocID="{6CE1BC21-50A7-4AAF-89F7-2D8D3D2394BB}" presName="LShape" presStyleLbl="alignNode1" presStyleIdx="12" presStyleCnt="13"/>
      <dgm:spPr>
        <a:solidFill>
          <a:srgbClr val="202A44"/>
        </a:solidFill>
      </dgm:spPr>
    </dgm:pt>
    <dgm:pt modelId="{57B82BB8-D4AA-4FAB-9DA7-7936B9CED6A9}" type="pres">
      <dgm:prSet presAssocID="{6CE1BC21-50A7-4AAF-89F7-2D8D3D2394BB}" presName="ParentText" presStyleLbl="revTx" presStyleIdx="6" presStyleCnt="7" custScaleX="105500">
        <dgm:presLayoutVars>
          <dgm:chMax val="0"/>
          <dgm:chPref val="0"/>
          <dgm:bulletEnabled val="1"/>
        </dgm:presLayoutVars>
      </dgm:prSet>
      <dgm:spPr/>
    </dgm:pt>
  </dgm:ptLst>
  <dgm:cxnLst>
    <dgm:cxn modelId="{0B308519-DA03-4FAF-99AD-ABC611104A85}" type="presOf" srcId="{CE4D1A10-6894-41AE-9498-2456F763E4A1}" destId="{57FD7857-5F2D-412C-B792-F7B799AB82FB}" srcOrd="0" destOrd="0" presId="urn:microsoft.com/office/officeart/2009/3/layout/StepUpProcess"/>
    <dgm:cxn modelId="{70F1B02C-06D0-4600-A407-11CDE3743D82}" srcId="{EAACD699-64B2-4BAE-AD1B-75D1C06B6C29}" destId="{CE4D1A10-6894-41AE-9498-2456F763E4A1}" srcOrd="4" destOrd="0" parTransId="{0BD7F951-B83D-4E73-9A62-00DC20B0950C}" sibTransId="{41DF5B35-BAFF-47A1-837E-913033D31B64}"/>
    <dgm:cxn modelId="{2EC11A31-440B-48FE-A287-D57094F72124}" srcId="{EAACD699-64B2-4BAE-AD1B-75D1C06B6C29}" destId="{E88DBABE-7536-44B9-847A-CD9465D156B7}" srcOrd="1" destOrd="0" parTransId="{69C1A71F-CC7C-4620-B732-11DF4A2F9E6E}" sibTransId="{83F5422B-0385-4F94-8D7C-4E8E62083E15}"/>
    <dgm:cxn modelId="{CD154C6E-B0C4-483B-BC16-BDE8F9F7AB42}" type="presOf" srcId="{11F18516-0896-496F-B13E-B94EAF9C3641}" destId="{2FE70F9F-DC77-4077-9E50-19F23A069783}" srcOrd="0" destOrd="0" presId="urn:microsoft.com/office/officeart/2009/3/layout/StepUpProcess"/>
    <dgm:cxn modelId="{766A0F72-F6B9-44E9-92AC-B5D85B53363A}" srcId="{EAACD699-64B2-4BAE-AD1B-75D1C06B6C29}" destId="{11F18516-0896-496F-B13E-B94EAF9C3641}" srcOrd="2" destOrd="0" parTransId="{1337535E-967C-4A57-AC8E-E6AD3871870A}" sibTransId="{441FD647-E812-4923-B97A-FC50C31C9EF7}"/>
    <dgm:cxn modelId="{D5D79783-93A7-428B-BBF7-DA8CA25DDABF}" type="presOf" srcId="{08EF0B68-8E57-4B1D-A27B-E41FDC2A9602}" destId="{69528759-3070-4089-93AE-9BAB259E74B9}" srcOrd="0" destOrd="0" presId="urn:microsoft.com/office/officeart/2009/3/layout/StepUpProcess"/>
    <dgm:cxn modelId="{AC690F9C-1908-4E2A-A3C5-1FB27D82086A}" srcId="{EAACD699-64B2-4BAE-AD1B-75D1C06B6C29}" destId="{099544B7-B91A-4FEE-806F-75A854C8B217}" srcOrd="5" destOrd="0" parTransId="{F0110F73-B212-4EE0-A546-D607B57298CB}" sibTransId="{EBE4D561-86B5-4B8E-8CF5-27F55954B7DA}"/>
    <dgm:cxn modelId="{91A379A8-7CF5-4E55-A6D7-CF4896570126}" srcId="{EAACD699-64B2-4BAE-AD1B-75D1C06B6C29}" destId="{6CE1BC21-50A7-4AAF-89F7-2D8D3D2394BB}" srcOrd="6" destOrd="0" parTransId="{54742F02-E8D9-4F28-B406-E92C2C3389B1}" sibTransId="{2045950C-C01E-421C-8EA8-0C6A4868BDAA}"/>
    <dgm:cxn modelId="{8A0C90C0-286D-41D6-8171-8437F6A0CB55}" srcId="{EAACD699-64B2-4BAE-AD1B-75D1C06B6C29}" destId="{08EF0B68-8E57-4B1D-A27B-E41FDC2A9602}" srcOrd="3" destOrd="0" parTransId="{C521F6EA-2EA6-4D5C-92E7-FCD2CA8245CD}" sibTransId="{A27BB0A1-BE1D-43F9-A0B6-0762546B22AE}"/>
    <dgm:cxn modelId="{EE1287C5-81DE-482C-878B-8262E615BB15}" type="presOf" srcId="{099544B7-B91A-4FEE-806F-75A854C8B217}" destId="{ACB5EA26-73BF-4E80-8032-43DD3E9490DD}" srcOrd="0" destOrd="0" presId="urn:microsoft.com/office/officeart/2009/3/layout/StepUpProcess"/>
    <dgm:cxn modelId="{13D959C9-EFE7-4F93-A918-C2A660D89F65}" type="presOf" srcId="{6CE1BC21-50A7-4AAF-89F7-2D8D3D2394BB}" destId="{57B82BB8-D4AA-4FAB-9DA7-7936B9CED6A9}" srcOrd="0" destOrd="0" presId="urn:microsoft.com/office/officeart/2009/3/layout/StepUpProcess"/>
    <dgm:cxn modelId="{639678D5-B7F3-4D35-86B9-1AF20D0DAB3A}" srcId="{6CE1BC21-50A7-4AAF-89F7-2D8D3D2394BB}" destId="{D45DE256-327A-4DDF-840E-AB2A6F6D58A1}" srcOrd="0" destOrd="0" parTransId="{A0147B83-C71B-496A-B10B-D3D93B479470}" sibTransId="{930DCA6C-7358-4949-AB05-7517D46C5BBF}"/>
    <dgm:cxn modelId="{B9BEF8DF-7805-47E3-B846-3C2EF4C3801A}" type="presOf" srcId="{EAACD699-64B2-4BAE-AD1B-75D1C06B6C29}" destId="{3DBF1D39-CBCE-4EB8-9069-9D5DE81E674A}" srcOrd="0" destOrd="0" presId="urn:microsoft.com/office/officeart/2009/3/layout/StepUpProcess"/>
    <dgm:cxn modelId="{1BCC4CE9-8244-4E04-BB03-B14A56BC9A13}" type="presOf" srcId="{E88DBABE-7536-44B9-847A-CD9465D156B7}" destId="{9A0E21F0-E827-492A-BEE2-9445A01CD156}" srcOrd="0" destOrd="0" presId="urn:microsoft.com/office/officeart/2009/3/layout/StepUpProcess"/>
    <dgm:cxn modelId="{80F54DF3-E17A-4900-B1F2-6C56BFAF1A89}" type="presOf" srcId="{E1884AD8-92B5-4FDC-82AC-6A71BAC657CE}" destId="{09D63CF0-CAB2-4839-8E31-14E3E979ACDD}" srcOrd="0" destOrd="0" presId="urn:microsoft.com/office/officeart/2009/3/layout/StepUpProcess"/>
    <dgm:cxn modelId="{4C52CFF4-CB50-4C5E-829A-F154B8F3E41D}" type="presOf" srcId="{D45DE256-327A-4DDF-840E-AB2A6F6D58A1}" destId="{57B82BB8-D4AA-4FAB-9DA7-7936B9CED6A9}" srcOrd="0" destOrd="1" presId="urn:microsoft.com/office/officeart/2009/3/layout/StepUpProcess"/>
    <dgm:cxn modelId="{68FC32F6-BBBB-4611-8603-ED7C80BD27D2}" srcId="{EAACD699-64B2-4BAE-AD1B-75D1C06B6C29}" destId="{E1884AD8-92B5-4FDC-82AC-6A71BAC657CE}" srcOrd="0" destOrd="0" parTransId="{4563E927-12F0-4ED8-8102-D02D5577423D}" sibTransId="{F3EEB723-9D85-4216-BD18-172053495A72}"/>
    <dgm:cxn modelId="{87963034-6AD3-44F9-8489-03603051CBE4}" type="presParOf" srcId="{3DBF1D39-CBCE-4EB8-9069-9D5DE81E674A}" destId="{95FEA3F4-DBC8-4141-800B-9A8326DDE853}" srcOrd="0" destOrd="0" presId="urn:microsoft.com/office/officeart/2009/3/layout/StepUpProcess"/>
    <dgm:cxn modelId="{43764BAB-FEB2-497C-BC48-9476BA39A1CA}" type="presParOf" srcId="{95FEA3F4-DBC8-4141-800B-9A8326DDE853}" destId="{7A219639-393D-47AF-91AF-8D4D79852024}" srcOrd="0" destOrd="0" presId="urn:microsoft.com/office/officeart/2009/3/layout/StepUpProcess"/>
    <dgm:cxn modelId="{A4268FF7-C411-428A-A003-A7658819ED80}" type="presParOf" srcId="{95FEA3F4-DBC8-4141-800B-9A8326DDE853}" destId="{09D63CF0-CAB2-4839-8E31-14E3E979ACDD}" srcOrd="1" destOrd="0" presId="urn:microsoft.com/office/officeart/2009/3/layout/StepUpProcess"/>
    <dgm:cxn modelId="{D7330009-768E-4466-9A2B-261397E24FCE}" type="presParOf" srcId="{95FEA3F4-DBC8-4141-800B-9A8326DDE853}" destId="{F1169617-1DDC-4FD3-8D83-E06880F2B2C7}" srcOrd="2" destOrd="0" presId="urn:microsoft.com/office/officeart/2009/3/layout/StepUpProcess"/>
    <dgm:cxn modelId="{E9BAA23E-C06D-4DBA-AD1C-A63A54607B6B}" type="presParOf" srcId="{3DBF1D39-CBCE-4EB8-9069-9D5DE81E674A}" destId="{0A8AC301-D7CE-4FD0-B3A4-1F6835282304}" srcOrd="1" destOrd="0" presId="urn:microsoft.com/office/officeart/2009/3/layout/StepUpProcess"/>
    <dgm:cxn modelId="{11F94146-EE6A-42DB-99A2-E60A666D0A1F}" type="presParOf" srcId="{0A8AC301-D7CE-4FD0-B3A4-1F6835282304}" destId="{B3DA0E6D-FB0B-46D0-9D12-BFC680061A5F}" srcOrd="0" destOrd="0" presId="urn:microsoft.com/office/officeart/2009/3/layout/StepUpProcess"/>
    <dgm:cxn modelId="{985E4CB4-F844-430A-A431-0B06B676AD60}" type="presParOf" srcId="{3DBF1D39-CBCE-4EB8-9069-9D5DE81E674A}" destId="{7F232451-FB3E-40CF-B594-23E5A761BC6B}" srcOrd="2" destOrd="0" presId="urn:microsoft.com/office/officeart/2009/3/layout/StepUpProcess"/>
    <dgm:cxn modelId="{080752F7-F454-4FD4-9DB2-41DA4468A3C2}" type="presParOf" srcId="{7F232451-FB3E-40CF-B594-23E5A761BC6B}" destId="{5285FE2A-DBB9-4B6E-818D-F80C48B68FFD}" srcOrd="0" destOrd="0" presId="urn:microsoft.com/office/officeart/2009/3/layout/StepUpProcess"/>
    <dgm:cxn modelId="{E70A50EE-1C8A-402C-B454-0BE72E8D3886}" type="presParOf" srcId="{7F232451-FB3E-40CF-B594-23E5A761BC6B}" destId="{9A0E21F0-E827-492A-BEE2-9445A01CD156}" srcOrd="1" destOrd="0" presId="urn:microsoft.com/office/officeart/2009/3/layout/StepUpProcess"/>
    <dgm:cxn modelId="{79B9F172-5B43-4E59-A9DA-AC495711B6AA}" type="presParOf" srcId="{7F232451-FB3E-40CF-B594-23E5A761BC6B}" destId="{946CE7A6-7E18-445A-BEBC-10AD6FC9FF57}" srcOrd="2" destOrd="0" presId="urn:microsoft.com/office/officeart/2009/3/layout/StepUpProcess"/>
    <dgm:cxn modelId="{469F494A-DD55-4E70-B99E-F507C917F56F}" type="presParOf" srcId="{3DBF1D39-CBCE-4EB8-9069-9D5DE81E674A}" destId="{FCA4C86C-0757-4FFC-9E68-1044E3FD3880}" srcOrd="3" destOrd="0" presId="urn:microsoft.com/office/officeart/2009/3/layout/StepUpProcess"/>
    <dgm:cxn modelId="{2EB59F54-1C02-4C15-8FD8-CCE66254898B}" type="presParOf" srcId="{FCA4C86C-0757-4FFC-9E68-1044E3FD3880}" destId="{6D4EBDA3-7C11-412F-BAAD-DAFF6DD4E87B}" srcOrd="0" destOrd="0" presId="urn:microsoft.com/office/officeart/2009/3/layout/StepUpProcess"/>
    <dgm:cxn modelId="{04105245-548B-4E0A-A96C-850FA6482229}" type="presParOf" srcId="{3DBF1D39-CBCE-4EB8-9069-9D5DE81E674A}" destId="{1A4651D4-3D7E-473B-AEE6-D6A392FE4171}" srcOrd="4" destOrd="0" presId="urn:microsoft.com/office/officeart/2009/3/layout/StepUpProcess"/>
    <dgm:cxn modelId="{F83F4102-CA42-4D94-9866-4CF9A750E28E}" type="presParOf" srcId="{1A4651D4-3D7E-473B-AEE6-D6A392FE4171}" destId="{63926521-C281-4428-B0EF-1E1A0971B394}" srcOrd="0" destOrd="0" presId="urn:microsoft.com/office/officeart/2009/3/layout/StepUpProcess"/>
    <dgm:cxn modelId="{712811E0-84BC-4172-868C-DEE64BD76E95}" type="presParOf" srcId="{1A4651D4-3D7E-473B-AEE6-D6A392FE4171}" destId="{2FE70F9F-DC77-4077-9E50-19F23A069783}" srcOrd="1" destOrd="0" presId="urn:microsoft.com/office/officeart/2009/3/layout/StepUpProcess"/>
    <dgm:cxn modelId="{E1E2AE24-F7B4-49EE-826B-FBB63299527E}" type="presParOf" srcId="{1A4651D4-3D7E-473B-AEE6-D6A392FE4171}" destId="{C6E38312-9E92-40F6-8DCF-475B85C10EBD}" srcOrd="2" destOrd="0" presId="urn:microsoft.com/office/officeart/2009/3/layout/StepUpProcess"/>
    <dgm:cxn modelId="{8002B362-7064-4BF6-89E8-69923EEFBB30}" type="presParOf" srcId="{3DBF1D39-CBCE-4EB8-9069-9D5DE81E674A}" destId="{903A23E8-21E0-4255-AEED-CFEFAA5A7722}" srcOrd="5" destOrd="0" presId="urn:microsoft.com/office/officeart/2009/3/layout/StepUpProcess"/>
    <dgm:cxn modelId="{5CDE1A4D-7716-4BE2-A83F-201321A82448}" type="presParOf" srcId="{903A23E8-21E0-4255-AEED-CFEFAA5A7722}" destId="{2F66754A-73BB-4471-85EE-F9300EFE3606}" srcOrd="0" destOrd="0" presId="urn:microsoft.com/office/officeart/2009/3/layout/StepUpProcess"/>
    <dgm:cxn modelId="{D43F75AF-DD88-4282-A4FF-DFEEF0B6E4E5}" type="presParOf" srcId="{3DBF1D39-CBCE-4EB8-9069-9D5DE81E674A}" destId="{A84F5FF2-78CD-40DC-9E17-1A0785283014}" srcOrd="6" destOrd="0" presId="urn:microsoft.com/office/officeart/2009/3/layout/StepUpProcess"/>
    <dgm:cxn modelId="{AFE95DF5-C9C3-41EF-B48E-F74EE591B69F}" type="presParOf" srcId="{A84F5FF2-78CD-40DC-9E17-1A0785283014}" destId="{BFCD238A-79FC-4530-A3AF-372895485590}" srcOrd="0" destOrd="0" presId="urn:microsoft.com/office/officeart/2009/3/layout/StepUpProcess"/>
    <dgm:cxn modelId="{06FE4902-BC15-4C93-9797-71B8768975D4}" type="presParOf" srcId="{A84F5FF2-78CD-40DC-9E17-1A0785283014}" destId="{69528759-3070-4089-93AE-9BAB259E74B9}" srcOrd="1" destOrd="0" presId="urn:microsoft.com/office/officeart/2009/3/layout/StepUpProcess"/>
    <dgm:cxn modelId="{05BC2539-C02F-4A0F-A808-C7347F9B74BE}" type="presParOf" srcId="{A84F5FF2-78CD-40DC-9E17-1A0785283014}" destId="{74310848-A306-498F-8131-2A66B3B54CB7}" srcOrd="2" destOrd="0" presId="urn:microsoft.com/office/officeart/2009/3/layout/StepUpProcess"/>
    <dgm:cxn modelId="{4615AFDD-370D-41B0-928C-7F49DA6A8F11}" type="presParOf" srcId="{3DBF1D39-CBCE-4EB8-9069-9D5DE81E674A}" destId="{BC11CE32-9739-4DD7-AE07-027F828A9497}" srcOrd="7" destOrd="0" presId="urn:microsoft.com/office/officeart/2009/3/layout/StepUpProcess"/>
    <dgm:cxn modelId="{E65167C5-E69A-4F52-9B4C-42411AC99781}" type="presParOf" srcId="{BC11CE32-9739-4DD7-AE07-027F828A9497}" destId="{A36A45E1-8A47-425F-9327-1ECF69A30178}" srcOrd="0" destOrd="0" presId="urn:microsoft.com/office/officeart/2009/3/layout/StepUpProcess"/>
    <dgm:cxn modelId="{3C28816C-4F92-44EC-BBA2-98C818CE50EE}" type="presParOf" srcId="{3DBF1D39-CBCE-4EB8-9069-9D5DE81E674A}" destId="{694E42D7-1DDB-4DFE-BB44-B0FAC416365E}" srcOrd="8" destOrd="0" presId="urn:microsoft.com/office/officeart/2009/3/layout/StepUpProcess"/>
    <dgm:cxn modelId="{78420F67-C40B-44CE-BFB2-0947335309E1}" type="presParOf" srcId="{694E42D7-1DDB-4DFE-BB44-B0FAC416365E}" destId="{C0FC28DA-8580-4C76-92C9-BBC465C87C02}" srcOrd="0" destOrd="0" presId="urn:microsoft.com/office/officeart/2009/3/layout/StepUpProcess"/>
    <dgm:cxn modelId="{AAF1A78F-68D9-45DF-A250-0C870C73A730}" type="presParOf" srcId="{694E42D7-1DDB-4DFE-BB44-B0FAC416365E}" destId="{57FD7857-5F2D-412C-B792-F7B799AB82FB}" srcOrd="1" destOrd="0" presId="urn:microsoft.com/office/officeart/2009/3/layout/StepUpProcess"/>
    <dgm:cxn modelId="{22E56CEB-DAA3-4BBB-9A11-02A601635E84}" type="presParOf" srcId="{694E42D7-1DDB-4DFE-BB44-B0FAC416365E}" destId="{2088540E-19C1-4377-A649-1346883EB93F}" srcOrd="2" destOrd="0" presId="urn:microsoft.com/office/officeart/2009/3/layout/StepUpProcess"/>
    <dgm:cxn modelId="{0EA16BBF-8A72-4D85-86C3-5C6AB0EAB2B3}" type="presParOf" srcId="{3DBF1D39-CBCE-4EB8-9069-9D5DE81E674A}" destId="{2BD02F58-216A-4685-83C9-6B7EB0164257}" srcOrd="9" destOrd="0" presId="urn:microsoft.com/office/officeart/2009/3/layout/StepUpProcess"/>
    <dgm:cxn modelId="{7A4F9E38-A167-42C6-BB19-CF9547BDA277}" type="presParOf" srcId="{2BD02F58-216A-4685-83C9-6B7EB0164257}" destId="{BE93E66E-4758-4E3E-9637-D6688BDC2195}" srcOrd="0" destOrd="0" presId="urn:microsoft.com/office/officeart/2009/3/layout/StepUpProcess"/>
    <dgm:cxn modelId="{390AB113-33A6-46F0-B624-BCCD28E0FD2C}" type="presParOf" srcId="{3DBF1D39-CBCE-4EB8-9069-9D5DE81E674A}" destId="{1DB9F0A4-2B83-4B17-95D4-208FA3ED6CBF}" srcOrd="10" destOrd="0" presId="urn:microsoft.com/office/officeart/2009/3/layout/StepUpProcess"/>
    <dgm:cxn modelId="{B7A2B92D-1FA2-41C2-B2ED-C5760C2B9767}" type="presParOf" srcId="{1DB9F0A4-2B83-4B17-95D4-208FA3ED6CBF}" destId="{E6A35930-3799-4A47-9A24-7FF50F60FA7B}" srcOrd="0" destOrd="0" presId="urn:microsoft.com/office/officeart/2009/3/layout/StepUpProcess"/>
    <dgm:cxn modelId="{3D3A06DB-FE6C-4F19-ABCE-46A75DFE74E7}" type="presParOf" srcId="{1DB9F0A4-2B83-4B17-95D4-208FA3ED6CBF}" destId="{ACB5EA26-73BF-4E80-8032-43DD3E9490DD}" srcOrd="1" destOrd="0" presId="urn:microsoft.com/office/officeart/2009/3/layout/StepUpProcess"/>
    <dgm:cxn modelId="{1E7F59DD-B02A-4E8A-91C1-E682B2774F08}" type="presParOf" srcId="{1DB9F0A4-2B83-4B17-95D4-208FA3ED6CBF}" destId="{B0559635-813B-4825-AA22-81F71B842E74}" srcOrd="2" destOrd="0" presId="urn:microsoft.com/office/officeart/2009/3/layout/StepUpProcess"/>
    <dgm:cxn modelId="{CF2AC251-E908-4FBD-B80F-106C81B750BA}" type="presParOf" srcId="{3DBF1D39-CBCE-4EB8-9069-9D5DE81E674A}" destId="{4218F593-86FC-40A4-AEBB-61EAE7E2382A}" srcOrd="11" destOrd="0" presId="urn:microsoft.com/office/officeart/2009/3/layout/StepUpProcess"/>
    <dgm:cxn modelId="{A2EF0C6C-6B86-4254-A236-CFB9A66C40B6}" type="presParOf" srcId="{4218F593-86FC-40A4-AEBB-61EAE7E2382A}" destId="{DB65B011-2D82-4C8C-80B4-267630C77564}" srcOrd="0" destOrd="0" presId="urn:microsoft.com/office/officeart/2009/3/layout/StepUpProcess"/>
    <dgm:cxn modelId="{5981369C-4A8B-438B-8FE2-B85FDFAC41CC}" type="presParOf" srcId="{3DBF1D39-CBCE-4EB8-9069-9D5DE81E674A}" destId="{3B718713-A793-4CA8-AEE6-2F01BF2DF35D}" srcOrd="12" destOrd="0" presId="urn:microsoft.com/office/officeart/2009/3/layout/StepUpProcess"/>
    <dgm:cxn modelId="{40A5000B-EC17-4543-BC66-A59777E75D60}" type="presParOf" srcId="{3B718713-A793-4CA8-AEE6-2F01BF2DF35D}" destId="{794F6BCE-4F5B-44AE-A585-653CD9C872E3}" srcOrd="0" destOrd="0" presId="urn:microsoft.com/office/officeart/2009/3/layout/StepUpProcess"/>
    <dgm:cxn modelId="{3C940B7D-8D58-4A22-B88B-29DE7C8681B2}" type="presParOf" srcId="{3B718713-A793-4CA8-AEE6-2F01BF2DF35D}" destId="{57B82BB8-D4AA-4FAB-9DA7-7936B9CED6A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5F4BBE-A079-4524-8A7E-5AE4F506097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9596B3F-8092-4C6D-B0E2-C22EA9ADD2C3}">
      <dgm:prSet phldrT="[Text]" custT="1"/>
      <dgm:spPr>
        <a:solidFill>
          <a:srgbClr val="202A44"/>
        </a:solidFill>
      </dgm:spPr>
      <dgm:t>
        <a:bodyPr/>
        <a:lstStyle/>
        <a:p>
          <a:r>
            <a:rPr lang="en-US" sz="1400" b="1" i="0" dirty="0"/>
            <a:t>1. Credential or course?</a:t>
          </a:r>
          <a:endParaRPr lang="en-US" sz="1400" dirty="0"/>
        </a:p>
      </dgm:t>
    </dgm:pt>
    <dgm:pt modelId="{CF8D2714-76A9-4416-97B4-2BCC2E188F1E}" type="parTrans" cxnId="{87F88F4C-871D-461F-B9D1-93611ED8CAFB}">
      <dgm:prSet/>
      <dgm:spPr/>
      <dgm:t>
        <a:bodyPr/>
        <a:lstStyle/>
        <a:p>
          <a:endParaRPr lang="en-US"/>
        </a:p>
      </dgm:t>
    </dgm:pt>
    <dgm:pt modelId="{B2C6310F-0229-40DC-853E-63D1ABC9DDCA}" type="sibTrans" cxnId="{87F88F4C-871D-461F-B9D1-93611ED8CAFB}">
      <dgm:prSet/>
      <dgm:spPr/>
      <dgm:t>
        <a:bodyPr/>
        <a:lstStyle/>
        <a:p>
          <a:endParaRPr lang="en-US"/>
        </a:p>
      </dgm:t>
    </dgm:pt>
    <dgm:pt modelId="{FCF98E1B-D3F6-4163-9428-9F4B199653EE}">
      <dgm:prSet custT="1"/>
      <dgm:spPr>
        <a:solidFill>
          <a:srgbClr val="202A44"/>
        </a:solidFill>
      </dgm:spPr>
      <dgm:t>
        <a:bodyPr/>
        <a:lstStyle/>
        <a:p>
          <a:r>
            <a:rPr lang="en-US" sz="1400" b="1" i="0" dirty="0"/>
            <a:t>2. Apply to the “home” school and program.</a:t>
          </a:r>
        </a:p>
      </dgm:t>
    </dgm:pt>
    <dgm:pt modelId="{FC83A0B0-738F-4F95-AA99-0EB5FFCE1AA9}" type="parTrans" cxnId="{776B05CE-546A-4E4E-BAB2-77AC89522F4D}">
      <dgm:prSet/>
      <dgm:spPr/>
      <dgm:t>
        <a:bodyPr/>
        <a:lstStyle/>
        <a:p>
          <a:endParaRPr lang="en-US"/>
        </a:p>
      </dgm:t>
    </dgm:pt>
    <dgm:pt modelId="{FFB6CE94-A923-4CF3-B0A4-EA1D6B9F2E8B}" type="sibTrans" cxnId="{776B05CE-546A-4E4E-BAB2-77AC89522F4D}">
      <dgm:prSet/>
      <dgm:spPr/>
      <dgm:t>
        <a:bodyPr/>
        <a:lstStyle/>
        <a:p>
          <a:endParaRPr lang="en-US"/>
        </a:p>
      </dgm:t>
    </dgm:pt>
    <dgm:pt modelId="{1ED91101-EAC4-4595-BAE1-620E43DACFF6}">
      <dgm:prSet custT="1"/>
      <dgm:spPr>
        <a:solidFill>
          <a:srgbClr val="202A44"/>
        </a:solidFill>
      </dgm:spPr>
      <dgm:t>
        <a:bodyPr/>
        <a:lstStyle/>
        <a:p>
          <a:r>
            <a:rPr lang="en-US" sz="1400" b="1" i="0" dirty="0"/>
            <a:t>3. Develop a plan of study.</a:t>
          </a:r>
        </a:p>
      </dgm:t>
    </dgm:pt>
    <dgm:pt modelId="{AAF5FC8B-AA8C-4097-9862-B7161D924C92}" type="parTrans" cxnId="{CC83FEBF-1E33-40D7-8038-5EDDA249320F}">
      <dgm:prSet/>
      <dgm:spPr/>
      <dgm:t>
        <a:bodyPr/>
        <a:lstStyle/>
        <a:p>
          <a:endParaRPr lang="en-US"/>
        </a:p>
      </dgm:t>
    </dgm:pt>
    <dgm:pt modelId="{F1073803-C0D8-4A2D-ABB6-939FBF879ECE}" type="sibTrans" cxnId="{CC83FEBF-1E33-40D7-8038-5EDDA249320F}">
      <dgm:prSet/>
      <dgm:spPr/>
      <dgm:t>
        <a:bodyPr/>
        <a:lstStyle/>
        <a:p>
          <a:endParaRPr lang="en-US"/>
        </a:p>
      </dgm:t>
    </dgm:pt>
    <dgm:pt modelId="{DCC9CB03-EA90-40C9-8EAE-9069FF592C23}">
      <dgm:prSet custT="1"/>
      <dgm:spPr/>
      <dgm:t>
        <a:bodyPr/>
        <a:lstStyle/>
        <a:p>
          <a:r>
            <a:rPr lang="en-US" sz="1200" b="0" i="0" dirty="0"/>
            <a:t>core courses required for the selected degree</a:t>
          </a:r>
        </a:p>
      </dgm:t>
    </dgm:pt>
    <dgm:pt modelId="{DEAE9EFC-F766-4C6C-A28D-DD3A84F03A53}" type="parTrans" cxnId="{1110271B-9238-4E25-AA3C-80514BE948F2}">
      <dgm:prSet/>
      <dgm:spPr/>
      <dgm:t>
        <a:bodyPr/>
        <a:lstStyle/>
        <a:p>
          <a:endParaRPr lang="en-US"/>
        </a:p>
      </dgm:t>
    </dgm:pt>
    <dgm:pt modelId="{6AE17275-DE68-4080-B298-F0B93941406B}" type="sibTrans" cxnId="{1110271B-9238-4E25-AA3C-80514BE948F2}">
      <dgm:prSet/>
      <dgm:spPr/>
      <dgm:t>
        <a:bodyPr/>
        <a:lstStyle/>
        <a:p>
          <a:endParaRPr lang="en-US"/>
        </a:p>
      </dgm:t>
    </dgm:pt>
    <dgm:pt modelId="{50DB72AB-5E78-4155-BBF7-54D6E6F4E0B9}">
      <dgm:prSet/>
      <dgm:spPr/>
      <dgm:t>
        <a:bodyPr/>
        <a:lstStyle/>
        <a:p>
          <a:r>
            <a:rPr lang="en-US" b="0" i="0" dirty="0"/>
            <a:t>Explore course options across all the schools with our </a:t>
          </a:r>
          <a:r>
            <a:rPr lang="en-US" b="1" i="0" dirty="0">
              <a:hlinkClick xmlns:r="http://schemas.openxmlformats.org/officeDocument/2006/relationships" r:id="rId1"/>
            </a:rPr>
            <a:t>Course Finder</a:t>
          </a:r>
          <a:r>
            <a:rPr lang="en-US" b="0" i="0" dirty="0"/>
            <a:t>. </a:t>
          </a:r>
        </a:p>
      </dgm:t>
    </dgm:pt>
    <dgm:pt modelId="{AE437AF5-68DA-435C-9B24-BDAA489BEA5F}" type="parTrans" cxnId="{D8CF3CF8-0BD8-472A-9F0A-851ACBB7807F}">
      <dgm:prSet/>
      <dgm:spPr/>
      <dgm:t>
        <a:bodyPr/>
        <a:lstStyle/>
        <a:p>
          <a:endParaRPr lang="en-US"/>
        </a:p>
      </dgm:t>
    </dgm:pt>
    <dgm:pt modelId="{7935C070-CDCB-4374-BD11-1A855DCBECB9}" type="sibTrans" cxnId="{D8CF3CF8-0BD8-472A-9F0A-851ACBB7807F}">
      <dgm:prSet/>
      <dgm:spPr/>
      <dgm:t>
        <a:bodyPr/>
        <a:lstStyle/>
        <a:p>
          <a:endParaRPr lang="en-US"/>
        </a:p>
      </dgm:t>
    </dgm:pt>
    <dgm:pt modelId="{D2E9AB40-7032-4124-8150-751F11560186}">
      <dgm:prSet custT="1"/>
      <dgm:spPr/>
      <dgm:t>
        <a:bodyPr/>
        <a:lstStyle/>
        <a:p>
          <a:r>
            <a:rPr lang="en-US" sz="1200" b="0" i="0" dirty="0"/>
            <a:t>allowable electives.</a:t>
          </a:r>
        </a:p>
      </dgm:t>
    </dgm:pt>
    <dgm:pt modelId="{466E2BB5-7365-4CE7-A05D-1A8158901237}" type="parTrans" cxnId="{3680C8F1-6935-4617-A2ED-D1E0BEC3BAFE}">
      <dgm:prSet/>
      <dgm:spPr/>
      <dgm:t>
        <a:bodyPr/>
        <a:lstStyle/>
        <a:p>
          <a:endParaRPr lang="en-US"/>
        </a:p>
      </dgm:t>
    </dgm:pt>
    <dgm:pt modelId="{8D65D80D-3D5D-44EF-B543-02F957E72916}" type="sibTrans" cxnId="{3680C8F1-6935-4617-A2ED-D1E0BEC3BAFE}">
      <dgm:prSet/>
      <dgm:spPr/>
      <dgm:t>
        <a:bodyPr/>
        <a:lstStyle/>
        <a:p>
          <a:endParaRPr lang="en-US"/>
        </a:p>
      </dgm:t>
    </dgm:pt>
    <dgm:pt modelId="{069AC8DC-3A2F-482C-9A36-1BF50BFBE5CA}">
      <dgm:prSet custT="1"/>
      <dgm:spPr/>
      <dgm:t>
        <a:bodyPr/>
        <a:lstStyle/>
        <a:p>
          <a:r>
            <a:rPr lang="en-US" sz="1200" b="0" i="0" dirty="0"/>
            <a:t>Course sharing</a:t>
          </a:r>
          <a:r>
            <a:rPr lang="en-US" sz="1400" b="1" i="0" dirty="0"/>
            <a:t>. </a:t>
          </a:r>
          <a:endParaRPr lang="en-US" sz="1200" b="0" i="0" dirty="0"/>
        </a:p>
      </dgm:t>
    </dgm:pt>
    <dgm:pt modelId="{B24090AE-F6D0-4A2B-AEC4-21656E9864AC}" type="parTrans" cxnId="{8C5DA5EF-7493-4145-9A18-87FA6D9F6592}">
      <dgm:prSet/>
      <dgm:spPr/>
      <dgm:t>
        <a:bodyPr/>
        <a:lstStyle/>
        <a:p>
          <a:endParaRPr lang="en-US"/>
        </a:p>
      </dgm:t>
    </dgm:pt>
    <dgm:pt modelId="{02AE458D-DD81-412A-A324-411AA9A7D207}" type="sibTrans" cxnId="{8C5DA5EF-7493-4145-9A18-87FA6D9F6592}">
      <dgm:prSet/>
      <dgm:spPr/>
      <dgm:t>
        <a:bodyPr/>
        <a:lstStyle/>
        <a:p>
          <a:endParaRPr lang="en-US"/>
        </a:p>
      </dgm:t>
    </dgm:pt>
    <dgm:pt modelId="{1FA6B369-2D18-47B4-BA57-B2B89DD396E7}">
      <dgm:prSet custT="1"/>
      <dgm:spPr>
        <a:solidFill>
          <a:srgbClr val="202A44"/>
        </a:solidFill>
      </dgm:spPr>
      <dgm:t>
        <a:bodyPr/>
        <a:lstStyle/>
        <a:p>
          <a:r>
            <a:rPr lang="en-US" sz="1400" b="1" i="0"/>
            <a:t>Register </a:t>
          </a:r>
          <a:r>
            <a:rPr lang="en-US" sz="1400" b="1" i="0" dirty="0"/>
            <a:t>for your courses.</a:t>
          </a:r>
          <a:endParaRPr lang="en-US" sz="1200" b="0" i="0" dirty="0"/>
        </a:p>
      </dgm:t>
    </dgm:pt>
    <dgm:pt modelId="{EB4C6005-7E93-4684-9565-93AE1F0A04C8}" type="parTrans" cxnId="{C4F10B32-0856-4C85-AEEB-BB2BE1EEDD96}">
      <dgm:prSet/>
      <dgm:spPr/>
      <dgm:t>
        <a:bodyPr/>
        <a:lstStyle/>
        <a:p>
          <a:endParaRPr lang="en-US"/>
        </a:p>
      </dgm:t>
    </dgm:pt>
    <dgm:pt modelId="{C4FD13AE-2AF8-4236-8F01-582565BD0D92}" type="sibTrans" cxnId="{C4F10B32-0856-4C85-AEEB-BB2BE1EEDD96}">
      <dgm:prSet/>
      <dgm:spPr/>
      <dgm:t>
        <a:bodyPr/>
        <a:lstStyle/>
        <a:p>
          <a:endParaRPr lang="en-US"/>
        </a:p>
      </dgm:t>
    </dgm:pt>
    <dgm:pt modelId="{BF24512D-C7FA-4F89-8A38-87D6AB5DCA0F}" type="pres">
      <dgm:prSet presAssocID="{5F5F4BBE-A079-4524-8A7E-5AE4F5060975}" presName="rootnode" presStyleCnt="0">
        <dgm:presLayoutVars>
          <dgm:chMax/>
          <dgm:chPref/>
          <dgm:dir/>
          <dgm:animLvl val="lvl"/>
        </dgm:presLayoutVars>
      </dgm:prSet>
      <dgm:spPr/>
    </dgm:pt>
    <dgm:pt modelId="{B0CD50F1-F50B-4CC3-82EE-2BBB248E9292}" type="pres">
      <dgm:prSet presAssocID="{C9596B3F-8092-4C6D-B0E2-C22EA9ADD2C3}" presName="composite" presStyleCnt="0"/>
      <dgm:spPr/>
    </dgm:pt>
    <dgm:pt modelId="{A4152076-AC94-49F2-8FC7-D97D65EF5776}" type="pres">
      <dgm:prSet presAssocID="{C9596B3F-8092-4C6D-B0E2-C22EA9ADD2C3}" presName="bentUpArrow1" presStyleLbl="alignImgPlace1" presStyleIdx="0" presStyleCnt="3"/>
      <dgm:spPr/>
    </dgm:pt>
    <dgm:pt modelId="{209FC57D-0955-47B8-8BDE-BDE15D44609A}" type="pres">
      <dgm:prSet presAssocID="{C9596B3F-8092-4C6D-B0E2-C22EA9ADD2C3}" presName="ParentText" presStyleLbl="node1" presStyleIdx="0" presStyleCnt="4">
        <dgm:presLayoutVars>
          <dgm:chMax val="1"/>
          <dgm:chPref val="1"/>
          <dgm:bulletEnabled val="1"/>
        </dgm:presLayoutVars>
      </dgm:prSet>
      <dgm:spPr/>
    </dgm:pt>
    <dgm:pt modelId="{9D69E082-D507-4EB6-AFA5-087D4BF2DAF1}" type="pres">
      <dgm:prSet presAssocID="{C9596B3F-8092-4C6D-B0E2-C22EA9ADD2C3}" presName="ChildText" presStyleLbl="revTx" presStyleIdx="0" presStyleCnt="4">
        <dgm:presLayoutVars>
          <dgm:chMax val="0"/>
          <dgm:chPref val="0"/>
          <dgm:bulletEnabled val="1"/>
        </dgm:presLayoutVars>
      </dgm:prSet>
      <dgm:spPr/>
    </dgm:pt>
    <dgm:pt modelId="{C38E4BD5-9D04-4804-B3EA-36D9067AC213}" type="pres">
      <dgm:prSet presAssocID="{B2C6310F-0229-40DC-853E-63D1ABC9DDCA}" presName="sibTrans" presStyleCnt="0"/>
      <dgm:spPr/>
    </dgm:pt>
    <dgm:pt modelId="{694548B8-0441-4030-A29A-92C6BBE8334C}" type="pres">
      <dgm:prSet presAssocID="{FCF98E1B-D3F6-4163-9428-9F4B199653EE}" presName="composite" presStyleCnt="0"/>
      <dgm:spPr/>
    </dgm:pt>
    <dgm:pt modelId="{EEE6C299-CB64-4440-B8AE-1ED18CAE71E6}" type="pres">
      <dgm:prSet presAssocID="{FCF98E1B-D3F6-4163-9428-9F4B199653EE}" presName="bentUpArrow1" presStyleLbl="alignImgPlace1" presStyleIdx="1" presStyleCnt="3"/>
      <dgm:spPr/>
    </dgm:pt>
    <dgm:pt modelId="{88581EBD-2CB6-4A1E-9D82-F0C54A80C9E6}" type="pres">
      <dgm:prSet presAssocID="{FCF98E1B-D3F6-4163-9428-9F4B199653EE}" presName="ParentText" presStyleLbl="node1" presStyleIdx="1" presStyleCnt="4">
        <dgm:presLayoutVars>
          <dgm:chMax val="1"/>
          <dgm:chPref val="1"/>
          <dgm:bulletEnabled val="1"/>
        </dgm:presLayoutVars>
      </dgm:prSet>
      <dgm:spPr/>
    </dgm:pt>
    <dgm:pt modelId="{504B07D3-3C26-4E94-B8A5-639455A5AB9A}" type="pres">
      <dgm:prSet presAssocID="{FCF98E1B-D3F6-4163-9428-9F4B199653EE}" presName="ChildText" presStyleLbl="revTx" presStyleIdx="1" presStyleCnt="4">
        <dgm:presLayoutVars>
          <dgm:chMax val="0"/>
          <dgm:chPref val="0"/>
          <dgm:bulletEnabled val="1"/>
        </dgm:presLayoutVars>
      </dgm:prSet>
      <dgm:spPr/>
    </dgm:pt>
    <dgm:pt modelId="{AA88FFA8-2E39-45E2-9372-91CB3294AACA}" type="pres">
      <dgm:prSet presAssocID="{FFB6CE94-A923-4CF3-B0A4-EA1D6B9F2E8B}" presName="sibTrans" presStyleCnt="0"/>
      <dgm:spPr/>
    </dgm:pt>
    <dgm:pt modelId="{0BFDC13C-C6F0-43EA-A5FE-4EF6F8704AF0}" type="pres">
      <dgm:prSet presAssocID="{1ED91101-EAC4-4595-BAE1-620E43DACFF6}" presName="composite" presStyleCnt="0"/>
      <dgm:spPr/>
    </dgm:pt>
    <dgm:pt modelId="{52A52A8D-C6AC-490C-88B9-43EB16C17F58}" type="pres">
      <dgm:prSet presAssocID="{1ED91101-EAC4-4595-BAE1-620E43DACFF6}" presName="bentUpArrow1" presStyleLbl="alignImgPlace1" presStyleIdx="2" presStyleCnt="3"/>
      <dgm:spPr/>
    </dgm:pt>
    <dgm:pt modelId="{6B0E8EE8-FFB8-4B10-8A71-6C9ACF27E7C1}" type="pres">
      <dgm:prSet presAssocID="{1ED91101-EAC4-4595-BAE1-620E43DACFF6}" presName="ParentText" presStyleLbl="node1" presStyleIdx="2" presStyleCnt="4">
        <dgm:presLayoutVars>
          <dgm:chMax val="1"/>
          <dgm:chPref val="1"/>
          <dgm:bulletEnabled val="1"/>
        </dgm:presLayoutVars>
      </dgm:prSet>
      <dgm:spPr/>
    </dgm:pt>
    <dgm:pt modelId="{D0A61BF9-1B0C-4257-9EA8-B80BED5DD16D}" type="pres">
      <dgm:prSet presAssocID="{1ED91101-EAC4-4595-BAE1-620E43DACFF6}" presName="ChildText" presStyleLbl="revTx" presStyleIdx="2" presStyleCnt="4" custScaleX="175028" custLinFactNeighborX="56811" custLinFactNeighborY="63">
        <dgm:presLayoutVars>
          <dgm:chMax val="0"/>
          <dgm:chPref val="0"/>
          <dgm:bulletEnabled val="1"/>
        </dgm:presLayoutVars>
      </dgm:prSet>
      <dgm:spPr/>
    </dgm:pt>
    <dgm:pt modelId="{B80F8151-F8CC-4361-9704-256B84D3A3FA}" type="pres">
      <dgm:prSet presAssocID="{F1073803-C0D8-4A2D-ABB6-939FBF879ECE}" presName="sibTrans" presStyleCnt="0"/>
      <dgm:spPr/>
    </dgm:pt>
    <dgm:pt modelId="{EFFDB576-2000-4754-8241-3A4D1939A2F9}" type="pres">
      <dgm:prSet presAssocID="{1FA6B369-2D18-47B4-BA57-B2B89DD396E7}" presName="composite" presStyleCnt="0"/>
      <dgm:spPr/>
    </dgm:pt>
    <dgm:pt modelId="{E4C81290-05DE-430E-82F6-DBD961C04798}" type="pres">
      <dgm:prSet presAssocID="{1FA6B369-2D18-47B4-BA57-B2B89DD396E7}" presName="ParentText" presStyleLbl="node1" presStyleIdx="3" presStyleCnt="4">
        <dgm:presLayoutVars>
          <dgm:chMax val="1"/>
          <dgm:chPref val="1"/>
          <dgm:bulletEnabled val="1"/>
        </dgm:presLayoutVars>
      </dgm:prSet>
      <dgm:spPr/>
    </dgm:pt>
    <dgm:pt modelId="{355779DA-DB78-47D0-BA01-B7463FD5B860}" type="pres">
      <dgm:prSet presAssocID="{1FA6B369-2D18-47B4-BA57-B2B89DD396E7}" presName="FinalChildText" presStyleLbl="revTx" presStyleIdx="3" presStyleCnt="4">
        <dgm:presLayoutVars>
          <dgm:chMax val="0"/>
          <dgm:chPref val="0"/>
          <dgm:bulletEnabled val="1"/>
        </dgm:presLayoutVars>
      </dgm:prSet>
      <dgm:spPr/>
    </dgm:pt>
  </dgm:ptLst>
  <dgm:cxnLst>
    <dgm:cxn modelId="{1110271B-9238-4E25-AA3C-80514BE948F2}" srcId="{1ED91101-EAC4-4595-BAE1-620E43DACFF6}" destId="{DCC9CB03-EA90-40C9-8EAE-9069FF592C23}" srcOrd="0" destOrd="0" parTransId="{DEAE9EFC-F766-4C6C-A28D-DD3A84F03A53}" sibTransId="{6AE17275-DE68-4080-B298-F0B93941406B}"/>
    <dgm:cxn modelId="{C4F10B32-0856-4C85-AEEB-BB2BE1EEDD96}" srcId="{5F5F4BBE-A079-4524-8A7E-5AE4F5060975}" destId="{1FA6B369-2D18-47B4-BA57-B2B89DD396E7}" srcOrd="3" destOrd="0" parTransId="{EB4C6005-7E93-4684-9565-93AE1F0A04C8}" sibTransId="{C4FD13AE-2AF8-4236-8F01-582565BD0D92}"/>
    <dgm:cxn modelId="{D7379C5B-6782-47A5-B9F9-6463F2B9606A}" type="presOf" srcId="{DCC9CB03-EA90-40C9-8EAE-9069FF592C23}" destId="{D0A61BF9-1B0C-4257-9EA8-B80BED5DD16D}" srcOrd="0" destOrd="0" presId="urn:microsoft.com/office/officeart/2005/8/layout/StepDownProcess"/>
    <dgm:cxn modelId="{4FF87F6B-5F65-4F17-982A-7C565C9073A1}" type="presOf" srcId="{50DB72AB-5E78-4155-BBF7-54D6E6F4E0B9}" destId="{355779DA-DB78-47D0-BA01-B7463FD5B860}" srcOrd="0" destOrd="0" presId="urn:microsoft.com/office/officeart/2005/8/layout/StepDownProcess"/>
    <dgm:cxn modelId="{87F88F4C-871D-461F-B9D1-93611ED8CAFB}" srcId="{5F5F4BBE-A079-4524-8A7E-5AE4F5060975}" destId="{C9596B3F-8092-4C6D-B0E2-C22EA9ADD2C3}" srcOrd="0" destOrd="0" parTransId="{CF8D2714-76A9-4416-97B4-2BCC2E188F1E}" sibTransId="{B2C6310F-0229-40DC-853E-63D1ABC9DDCA}"/>
    <dgm:cxn modelId="{52760658-2442-438B-937B-B1509D729180}" type="presOf" srcId="{069AC8DC-3A2F-482C-9A36-1BF50BFBE5CA}" destId="{D0A61BF9-1B0C-4257-9EA8-B80BED5DD16D}" srcOrd="0" destOrd="2" presId="urn:microsoft.com/office/officeart/2005/8/layout/StepDownProcess"/>
    <dgm:cxn modelId="{FAFA6C5A-A842-48F3-9E5A-F0140B749F6B}" type="presOf" srcId="{1FA6B369-2D18-47B4-BA57-B2B89DD396E7}" destId="{E4C81290-05DE-430E-82F6-DBD961C04798}" srcOrd="0" destOrd="0" presId="urn:microsoft.com/office/officeart/2005/8/layout/StepDownProcess"/>
    <dgm:cxn modelId="{0C1D05A1-4A78-4C24-9FF7-A48A54C90DCE}" type="presOf" srcId="{1ED91101-EAC4-4595-BAE1-620E43DACFF6}" destId="{6B0E8EE8-FFB8-4B10-8A71-6C9ACF27E7C1}" srcOrd="0" destOrd="0" presId="urn:microsoft.com/office/officeart/2005/8/layout/StepDownProcess"/>
    <dgm:cxn modelId="{22B960AF-9A63-4F4E-994D-88C01D565DB4}" type="presOf" srcId="{D2E9AB40-7032-4124-8150-751F11560186}" destId="{D0A61BF9-1B0C-4257-9EA8-B80BED5DD16D}" srcOrd="0" destOrd="1" presId="urn:microsoft.com/office/officeart/2005/8/layout/StepDownProcess"/>
    <dgm:cxn modelId="{CC83FEBF-1E33-40D7-8038-5EDDA249320F}" srcId="{5F5F4BBE-A079-4524-8A7E-5AE4F5060975}" destId="{1ED91101-EAC4-4595-BAE1-620E43DACFF6}" srcOrd="2" destOrd="0" parTransId="{AAF5FC8B-AA8C-4097-9862-B7161D924C92}" sibTransId="{F1073803-C0D8-4A2D-ABB6-939FBF879ECE}"/>
    <dgm:cxn modelId="{776B05CE-546A-4E4E-BAB2-77AC89522F4D}" srcId="{5F5F4BBE-A079-4524-8A7E-5AE4F5060975}" destId="{FCF98E1B-D3F6-4163-9428-9F4B199653EE}" srcOrd="1" destOrd="0" parTransId="{FC83A0B0-738F-4F95-AA99-0EB5FFCE1AA9}" sibTransId="{FFB6CE94-A923-4CF3-B0A4-EA1D6B9F2E8B}"/>
    <dgm:cxn modelId="{B298CEEA-82D3-4079-8CA7-9E695FE4CA0B}" type="presOf" srcId="{C9596B3F-8092-4C6D-B0E2-C22EA9ADD2C3}" destId="{209FC57D-0955-47B8-8BDE-BDE15D44609A}" srcOrd="0" destOrd="0" presId="urn:microsoft.com/office/officeart/2005/8/layout/StepDownProcess"/>
    <dgm:cxn modelId="{C6A7F5EE-B293-4FA5-A732-F950BAD45E6C}" type="presOf" srcId="{FCF98E1B-D3F6-4163-9428-9F4B199653EE}" destId="{88581EBD-2CB6-4A1E-9D82-F0C54A80C9E6}" srcOrd="0" destOrd="0" presId="urn:microsoft.com/office/officeart/2005/8/layout/StepDownProcess"/>
    <dgm:cxn modelId="{8C5DA5EF-7493-4145-9A18-87FA6D9F6592}" srcId="{1ED91101-EAC4-4595-BAE1-620E43DACFF6}" destId="{069AC8DC-3A2F-482C-9A36-1BF50BFBE5CA}" srcOrd="2" destOrd="0" parTransId="{B24090AE-F6D0-4A2B-AEC4-21656E9864AC}" sibTransId="{02AE458D-DD81-412A-A324-411AA9A7D207}"/>
    <dgm:cxn modelId="{3680C8F1-6935-4617-A2ED-D1E0BEC3BAFE}" srcId="{1ED91101-EAC4-4595-BAE1-620E43DACFF6}" destId="{D2E9AB40-7032-4124-8150-751F11560186}" srcOrd="1" destOrd="0" parTransId="{466E2BB5-7365-4CE7-A05D-1A8158901237}" sibTransId="{8D65D80D-3D5D-44EF-B543-02F957E72916}"/>
    <dgm:cxn modelId="{D8CF3CF8-0BD8-472A-9F0A-851ACBB7807F}" srcId="{1FA6B369-2D18-47B4-BA57-B2B89DD396E7}" destId="{50DB72AB-5E78-4155-BBF7-54D6E6F4E0B9}" srcOrd="0" destOrd="0" parTransId="{AE437AF5-68DA-435C-9B24-BDAA489BEA5F}" sibTransId="{7935C070-CDCB-4374-BD11-1A855DCBECB9}"/>
    <dgm:cxn modelId="{B2CCD0FB-8826-43D7-989C-5679D5A5DBEE}" type="presOf" srcId="{5F5F4BBE-A079-4524-8A7E-5AE4F5060975}" destId="{BF24512D-C7FA-4F89-8A38-87D6AB5DCA0F}" srcOrd="0" destOrd="0" presId="urn:microsoft.com/office/officeart/2005/8/layout/StepDownProcess"/>
    <dgm:cxn modelId="{C3D67117-02DE-4C30-B10C-7B0AEEC1766E}" type="presParOf" srcId="{BF24512D-C7FA-4F89-8A38-87D6AB5DCA0F}" destId="{B0CD50F1-F50B-4CC3-82EE-2BBB248E9292}" srcOrd="0" destOrd="0" presId="urn:microsoft.com/office/officeart/2005/8/layout/StepDownProcess"/>
    <dgm:cxn modelId="{B12AF130-6965-42BE-BE7E-2EB93774E4D8}" type="presParOf" srcId="{B0CD50F1-F50B-4CC3-82EE-2BBB248E9292}" destId="{A4152076-AC94-49F2-8FC7-D97D65EF5776}" srcOrd="0" destOrd="0" presId="urn:microsoft.com/office/officeart/2005/8/layout/StepDownProcess"/>
    <dgm:cxn modelId="{63E1E7BF-E3BB-4143-ABBA-840A4D95DBD5}" type="presParOf" srcId="{B0CD50F1-F50B-4CC3-82EE-2BBB248E9292}" destId="{209FC57D-0955-47B8-8BDE-BDE15D44609A}" srcOrd="1" destOrd="0" presId="urn:microsoft.com/office/officeart/2005/8/layout/StepDownProcess"/>
    <dgm:cxn modelId="{7F2B87BC-115E-4FB1-AC46-A064DF3BB550}" type="presParOf" srcId="{B0CD50F1-F50B-4CC3-82EE-2BBB248E9292}" destId="{9D69E082-D507-4EB6-AFA5-087D4BF2DAF1}" srcOrd="2" destOrd="0" presId="urn:microsoft.com/office/officeart/2005/8/layout/StepDownProcess"/>
    <dgm:cxn modelId="{2F823C2A-EE83-4AA7-9DF0-A9663E61A498}" type="presParOf" srcId="{BF24512D-C7FA-4F89-8A38-87D6AB5DCA0F}" destId="{C38E4BD5-9D04-4804-B3EA-36D9067AC213}" srcOrd="1" destOrd="0" presId="urn:microsoft.com/office/officeart/2005/8/layout/StepDownProcess"/>
    <dgm:cxn modelId="{385850CF-C00C-4CDC-BF10-02A067C7E804}" type="presParOf" srcId="{BF24512D-C7FA-4F89-8A38-87D6AB5DCA0F}" destId="{694548B8-0441-4030-A29A-92C6BBE8334C}" srcOrd="2" destOrd="0" presId="urn:microsoft.com/office/officeart/2005/8/layout/StepDownProcess"/>
    <dgm:cxn modelId="{BC3C77F9-3DF1-453F-A1E7-8B8A59DA6A5C}" type="presParOf" srcId="{694548B8-0441-4030-A29A-92C6BBE8334C}" destId="{EEE6C299-CB64-4440-B8AE-1ED18CAE71E6}" srcOrd="0" destOrd="0" presId="urn:microsoft.com/office/officeart/2005/8/layout/StepDownProcess"/>
    <dgm:cxn modelId="{D2F2A25F-6029-40F4-9B51-ECCF77B7535B}" type="presParOf" srcId="{694548B8-0441-4030-A29A-92C6BBE8334C}" destId="{88581EBD-2CB6-4A1E-9D82-F0C54A80C9E6}" srcOrd="1" destOrd="0" presId="urn:microsoft.com/office/officeart/2005/8/layout/StepDownProcess"/>
    <dgm:cxn modelId="{4F54CC3A-634B-4BA1-A979-BED379340439}" type="presParOf" srcId="{694548B8-0441-4030-A29A-92C6BBE8334C}" destId="{504B07D3-3C26-4E94-B8A5-639455A5AB9A}" srcOrd="2" destOrd="0" presId="urn:microsoft.com/office/officeart/2005/8/layout/StepDownProcess"/>
    <dgm:cxn modelId="{BA2CAEAA-DD9C-4A90-957C-82C368645DD5}" type="presParOf" srcId="{BF24512D-C7FA-4F89-8A38-87D6AB5DCA0F}" destId="{AA88FFA8-2E39-45E2-9372-91CB3294AACA}" srcOrd="3" destOrd="0" presId="urn:microsoft.com/office/officeart/2005/8/layout/StepDownProcess"/>
    <dgm:cxn modelId="{D22F98BF-335F-4B30-906A-828BCF870C01}" type="presParOf" srcId="{BF24512D-C7FA-4F89-8A38-87D6AB5DCA0F}" destId="{0BFDC13C-C6F0-43EA-A5FE-4EF6F8704AF0}" srcOrd="4" destOrd="0" presId="urn:microsoft.com/office/officeart/2005/8/layout/StepDownProcess"/>
    <dgm:cxn modelId="{DF05E61A-A13B-49E1-B72D-C3D49148A83A}" type="presParOf" srcId="{0BFDC13C-C6F0-43EA-A5FE-4EF6F8704AF0}" destId="{52A52A8D-C6AC-490C-88B9-43EB16C17F58}" srcOrd="0" destOrd="0" presId="urn:microsoft.com/office/officeart/2005/8/layout/StepDownProcess"/>
    <dgm:cxn modelId="{F8CE650C-9269-4F34-BAF9-04632292FD1E}" type="presParOf" srcId="{0BFDC13C-C6F0-43EA-A5FE-4EF6F8704AF0}" destId="{6B0E8EE8-FFB8-4B10-8A71-6C9ACF27E7C1}" srcOrd="1" destOrd="0" presId="urn:microsoft.com/office/officeart/2005/8/layout/StepDownProcess"/>
    <dgm:cxn modelId="{3DD44D5F-EAC0-4116-BA44-A2B44EAADA58}" type="presParOf" srcId="{0BFDC13C-C6F0-43EA-A5FE-4EF6F8704AF0}" destId="{D0A61BF9-1B0C-4257-9EA8-B80BED5DD16D}" srcOrd="2" destOrd="0" presId="urn:microsoft.com/office/officeart/2005/8/layout/StepDownProcess"/>
    <dgm:cxn modelId="{3B469167-08FF-48AA-99DA-BFF9ACEFAD04}" type="presParOf" srcId="{BF24512D-C7FA-4F89-8A38-87D6AB5DCA0F}" destId="{B80F8151-F8CC-4361-9704-256B84D3A3FA}" srcOrd="5" destOrd="0" presId="urn:microsoft.com/office/officeart/2005/8/layout/StepDownProcess"/>
    <dgm:cxn modelId="{0EB63E63-64F9-4F42-9C08-196CAA78823A}" type="presParOf" srcId="{BF24512D-C7FA-4F89-8A38-87D6AB5DCA0F}" destId="{EFFDB576-2000-4754-8241-3A4D1939A2F9}" srcOrd="6" destOrd="0" presId="urn:microsoft.com/office/officeart/2005/8/layout/StepDownProcess"/>
    <dgm:cxn modelId="{0B5CD393-903A-4647-A358-191CD59B4A43}" type="presParOf" srcId="{EFFDB576-2000-4754-8241-3A4D1939A2F9}" destId="{E4C81290-05DE-430E-82F6-DBD961C04798}" srcOrd="0" destOrd="0" presId="urn:microsoft.com/office/officeart/2005/8/layout/StepDownProcess"/>
    <dgm:cxn modelId="{3F4D787C-623F-4185-BF0B-56E545868FF8}" type="presParOf" srcId="{EFFDB576-2000-4754-8241-3A4D1939A2F9}" destId="{355779DA-DB78-47D0-BA01-B7463FD5B86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A0A2E2-6CB7-4F60-A653-E9DB8C9032E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FB0332F-E902-4D75-BB57-F62E16FDE099}">
      <dgm:prSet phldrT="[Text]"/>
      <dgm:spPr>
        <a:solidFill>
          <a:srgbClr val="F4CD4E"/>
        </a:solidFill>
      </dgm:spPr>
      <dgm:t>
        <a:bodyPr/>
        <a:lstStyle/>
        <a:p>
          <a:pPr>
            <a:buNone/>
          </a:pPr>
          <a:r>
            <a:rPr lang="en-US" dirty="0">
              <a:solidFill>
                <a:srgbClr val="202A44"/>
              </a:solidFill>
            </a:rPr>
            <a:t>Students</a:t>
          </a:r>
        </a:p>
      </dgm:t>
    </dgm:pt>
    <dgm:pt modelId="{082736E4-6399-4F87-95E5-B1857932EB66}" type="parTrans" cxnId="{0798B586-1B20-4948-9AF5-C79295BD8256}">
      <dgm:prSet/>
      <dgm:spPr/>
      <dgm:t>
        <a:bodyPr/>
        <a:lstStyle/>
        <a:p>
          <a:endParaRPr lang="en-US"/>
        </a:p>
      </dgm:t>
    </dgm:pt>
    <dgm:pt modelId="{66CFB76C-E103-425C-8903-91ECA56832F7}" type="sibTrans" cxnId="{0798B586-1B20-4948-9AF5-C79295BD8256}">
      <dgm:prSet/>
      <dgm:spPr/>
      <dgm:t>
        <a:bodyPr/>
        <a:lstStyle/>
        <a:p>
          <a:endParaRPr lang="en-US"/>
        </a:p>
      </dgm:t>
    </dgm:pt>
    <dgm:pt modelId="{30E9591A-233C-4BC2-922D-A5D99D4301D2}">
      <dgm:prSet phldrT="[Text]"/>
      <dgm:spPr>
        <a:solidFill>
          <a:srgbClr val="F4CD4E"/>
        </a:solidFill>
      </dgm:spPr>
      <dgm:t>
        <a:bodyPr/>
        <a:lstStyle/>
        <a:p>
          <a:pPr>
            <a:buFont typeface="Arial" panose="020B0604020202020204" pitchFamily="34" charset="0"/>
            <a:buChar char="•"/>
          </a:pPr>
          <a:r>
            <a:rPr lang="en-US" dirty="0">
              <a:solidFill>
                <a:srgbClr val="202A44"/>
              </a:solidFill>
              <a:latin typeface="Calibri" panose="020F0502020204030204"/>
              <a:ea typeface="+mn-ea"/>
              <a:cs typeface="+mn-cs"/>
            </a:rPr>
            <a:t>Stay in your job</a:t>
          </a:r>
          <a:endParaRPr lang="en-US" dirty="0">
            <a:solidFill>
              <a:srgbClr val="202A44"/>
            </a:solidFill>
          </a:endParaRPr>
        </a:p>
      </dgm:t>
    </dgm:pt>
    <dgm:pt modelId="{023C2AB7-F406-4130-BB61-AED4FECCBEE5}" type="parTrans" cxnId="{C244B1B2-C2CE-4D5E-AA7C-E822C05F3A38}">
      <dgm:prSet/>
      <dgm:spPr/>
      <dgm:t>
        <a:bodyPr/>
        <a:lstStyle/>
        <a:p>
          <a:endParaRPr lang="en-US"/>
        </a:p>
      </dgm:t>
    </dgm:pt>
    <dgm:pt modelId="{0560E750-67BF-4FA8-8044-EF2344F514EA}" type="sibTrans" cxnId="{C244B1B2-C2CE-4D5E-AA7C-E822C05F3A38}">
      <dgm:prSet/>
      <dgm:spPr/>
      <dgm:t>
        <a:bodyPr/>
        <a:lstStyle/>
        <a:p>
          <a:endParaRPr lang="en-US"/>
        </a:p>
      </dgm:t>
    </dgm:pt>
    <dgm:pt modelId="{8FB32BC6-E8E1-43A4-9D55-1137C97372C6}">
      <dgm:prSet phldrT="[Text]"/>
      <dgm:spPr>
        <a:solidFill>
          <a:srgbClr val="F4CD4E"/>
        </a:solidFill>
      </dgm:spPr>
      <dgm:t>
        <a:bodyPr/>
        <a:lstStyle/>
        <a:p>
          <a:pPr>
            <a:buNone/>
          </a:pPr>
          <a:r>
            <a:rPr lang="en-US" dirty="0">
              <a:solidFill>
                <a:srgbClr val="202A44"/>
              </a:solidFill>
            </a:rPr>
            <a:t>Industry</a:t>
          </a:r>
        </a:p>
      </dgm:t>
    </dgm:pt>
    <dgm:pt modelId="{FCCFFEC7-31C6-4FFE-B7F9-41A2C65E11AA}" type="parTrans" cxnId="{2A6FE269-1722-4E38-91BD-B28853B0FF91}">
      <dgm:prSet/>
      <dgm:spPr/>
      <dgm:t>
        <a:bodyPr/>
        <a:lstStyle/>
        <a:p>
          <a:endParaRPr lang="en-US"/>
        </a:p>
      </dgm:t>
    </dgm:pt>
    <dgm:pt modelId="{26BC0B96-4F1F-416F-AD40-2C8C720F2CF7}" type="sibTrans" cxnId="{2A6FE269-1722-4E38-91BD-B28853B0FF91}">
      <dgm:prSet/>
      <dgm:spPr/>
      <dgm:t>
        <a:bodyPr/>
        <a:lstStyle/>
        <a:p>
          <a:endParaRPr lang="en-US"/>
        </a:p>
      </dgm:t>
    </dgm:pt>
    <dgm:pt modelId="{43E71D81-DC27-4DB8-98D7-A440BB6DE6F6}">
      <dgm:prSet phldrT="[Text]"/>
      <dgm:spPr>
        <a:solidFill>
          <a:srgbClr val="F4CD4E"/>
        </a:solidFill>
      </dgm:spPr>
      <dgm:t>
        <a:bodyPr/>
        <a:lstStyle/>
        <a:p>
          <a:pPr>
            <a:buFont typeface="Arial" panose="020B0604020202020204" pitchFamily="34" charset="0"/>
            <a:buChar char="•"/>
          </a:pPr>
          <a:r>
            <a:rPr lang="en-US" dirty="0">
              <a:solidFill>
                <a:srgbClr val="202A44"/>
              </a:solidFill>
              <a:latin typeface="Calibri" panose="020F0502020204030204"/>
              <a:ea typeface="+mn-ea"/>
              <a:cs typeface="+mn-cs"/>
            </a:rPr>
            <a:t>Recruit new employees</a:t>
          </a:r>
          <a:endParaRPr lang="en-US" dirty="0">
            <a:solidFill>
              <a:srgbClr val="202A44"/>
            </a:solidFill>
          </a:endParaRPr>
        </a:p>
      </dgm:t>
    </dgm:pt>
    <dgm:pt modelId="{15EAD744-A572-436E-B56C-6957F99B24DC}" type="parTrans" cxnId="{E3103DCF-C4E8-41FB-8991-87DDD9FBF4D4}">
      <dgm:prSet/>
      <dgm:spPr/>
      <dgm:t>
        <a:bodyPr/>
        <a:lstStyle/>
        <a:p>
          <a:endParaRPr lang="en-US"/>
        </a:p>
      </dgm:t>
    </dgm:pt>
    <dgm:pt modelId="{9707CAB2-8EED-45F5-90B4-11D7AB9C226F}" type="sibTrans" cxnId="{E3103DCF-C4E8-41FB-8991-87DDD9FBF4D4}">
      <dgm:prSet/>
      <dgm:spPr/>
      <dgm:t>
        <a:bodyPr/>
        <a:lstStyle/>
        <a:p>
          <a:endParaRPr lang="en-US"/>
        </a:p>
      </dgm:t>
    </dgm:pt>
    <dgm:pt modelId="{8C5BDD4E-78E4-4363-AA7A-8CFCCAD7CA79}">
      <dgm:prSet phldrT="[Text]"/>
      <dgm:spPr>
        <a:solidFill>
          <a:srgbClr val="F4CD4E"/>
        </a:solidFill>
      </dgm:spPr>
      <dgm:t>
        <a:bodyPr/>
        <a:lstStyle/>
        <a:p>
          <a:pPr>
            <a:buNone/>
          </a:pPr>
          <a:r>
            <a:rPr lang="en-US" dirty="0">
              <a:solidFill>
                <a:srgbClr val="202A44"/>
              </a:solidFill>
            </a:rPr>
            <a:t>Commonwealth of Virginia</a:t>
          </a:r>
        </a:p>
      </dgm:t>
    </dgm:pt>
    <dgm:pt modelId="{50CBB9BF-0547-4C91-8481-7F103BB86E2A}" type="parTrans" cxnId="{EE039F34-A125-47C5-A434-EF29C81529DE}">
      <dgm:prSet/>
      <dgm:spPr/>
      <dgm:t>
        <a:bodyPr/>
        <a:lstStyle/>
        <a:p>
          <a:endParaRPr lang="en-US"/>
        </a:p>
      </dgm:t>
    </dgm:pt>
    <dgm:pt modelId="{15DD0BA0-37C1-44C4-8150-AF322F8871AD}" type="sibTrans" cxnId="{EE039F34-A125-47C5-A434-EF29C81529DE}">
      <dgm:prSet/>
      <dgm:spPr/>
      <dgm:t>
        <a:bodyPr/>
        <a:lstStyle/>
        <a:p>
          <a:endParaRPr lang="en-US"/>
        </a:p>
      </dgm:t>
    </dgm:pt>
    <dgm:pt modelId="{1A94022B-6E42-4EC5-A4BC-58D1B1A376A5}">
      <dgm:prSet phldrT="[Text]"/>
      <dgm:spPr>
        <a:solidFill>
          <a:srgbClr val="F4CD4E"/>
        </a:solidFill>
      </dgm:spPr>
      <dgm:t>
        <a:bodyPr/>
        <a:lstStyle/>
        <a:p>
          <a:pPr>
            <a:buFont typeface="Arial" panose="020B0604020202020204" pitchFamily="34" charset="0"/>
            <a:buChar char="•"/>
          </a:pPr>
          <a:r>
            <a:rPr lang="en-US" dirty="0">
              <a:solidFill>
                <a:srgbClr val="202A44"/>
              </a:solidFill>
              <a:latin typeface="Calibri" panose="020F0502020204030204"/>
              <a:ea typeface="+mn-ea"/>
              <a:cs typeface="+mn-cs"/>
            </a:rPr>
            <a:t>Differentiates Virginia </a:t>
          </a:r>
          <a:endParaRPr lang="en-US" dirty="0">
            <a:solidFill>
              <a:srgbClr val="202A44"/>
            </a:solidFill>
          </a:endParaRPr>
        </a:p>
      </dgm:t>
    </dgm:pt>
    <dgm:pt modelId="{46019BCC-4575-4800-AF53-988BD59404B9}" type="parTrans" cxnId="{BDC9B691-8B31-48CA-9C43-0C180DAF9A21}">
      <dgm:prSet/>
      <dgm:spPr/>
      <dgm:t>
        <a:bodyPr/>
        <a:lstStyle/>
        <a:p>
          <a:endParaRPr lang="en-US"/>
        </a:p>
      </dgm:t>
    </dgm:pt>
    <dgm:pt modelId="{B8CE9890-6A4A-440A-838B-B4C4CC7983EF}" type="sibTrans" cxnId="{BDC9B691-8B31-48CA-9C43-0C180DAF9A21}">
      <dgm:prSet/>
      <dgm:spPr/>
      <dgm:t>
        <a:bodyPr/>
        <a:lstStyle/>
        <a:p>
          <a:endParaRPr lang="en-US"/>
        </a:p>
      </dgm:t>
    </dgm:pt>
    <dgm:pt modelId="{8E41D3AD-906A-4318-8616-217410F7895F}">
      <dgm:prSet/>
      <dgm:spPr>
        <a:solidFill>
          <a:srgbClr val="F4CD4E"/>
        </a:solidFill>
      </dgm:spPr>
      <dgm:t>
        <a:bodyPr/>
        <a:lstStyle/>
        <a:p>
          <a:r>
            <a:rPr lang="en-US" dirty="0">
              <a:solidFill>
                <a:srgbClr val="202A44"/>
              </a:solidFill>
              <a:latin typeface="Calibri" panose="020F0502020204030204"/>
              <a:ea typeface="+mn-ea"/>
              <a:cs typeface="+mn-cs"/>
            </a:rPr>
            <a:t>Shorten time to degree </a:t>
          </a:r>
        </a:p>
      </dgm:t>
    </dgm:pt>
    <dgm:pt modelId="{1D9B09F6-7725-4A45-B3D0-6433D96AF13E}" type="parTrans" cxnId="{EB351971-7B01-460C-A1E0-EFC0F1F1889E}">
      <dgm:prSet/>
      <dgm:spPr/>
      <dgm:t>
        <a:bodyPr/>
        <a:lstStyle/>
        <a:p>
          <a:endParaRPr lang="en-US"/>
        </a:p>
      </dgm:t>
    </dgm:pt>
    <dgm:pt modelId="{6D150EF6-F8AC-4F60-B88E-8BF33700A90B}" type="sibTrans" cxnId="{EB351971-7B01-460C-A1E0-EFC0F1F1889E}">
      <dgm:prSet/>
      <dgm:spPr/>
      <dgm:t>
        <a:bodyPr/>
        <a:lstStyle/>
        <a:p>
          <a:endParaRPr lang="en-US"/>
        </a:p>
      </dgm:t>
    </dgm:pt>
    <dgm:pt modelId="{C28900FD-A2A0-458D-BBED-8296A03840AF}">
      <dgm:prSet/>
      <dgm:spPr>
        <a:solidFill>
          <a:srgbClr val="F4CD4E"/>
        </a:solidFill>
      </dgm:spPr>
      <dgm:t>
        <a:bodyPr/>
        <a:lstStyle/>
        <a:p>
          <a:r>
            <a:rPr lang="en-US" dirty="0">
              <a:solidFill>
                <a:srgbClr val="202A44"/>
              </a:solidFill>
              <a:latin typeface="Calibri" panose="020F0502020204030204"/>
              <a:ea typeface="+mn-ea"/>
              <a:cs typeface="+mn-cs"/>
            </a:rPr>
            <a:t>Available wherever the student works</a:t>
          </a:r>
        </a:p>
      </dgm:t>
    </dgm:pt>
    <dgm:pt modelId="{1A606733-F9C9-4B1E-A873-21A345C942E7}" type="parTrans" cxnId="{D078B5C0-D25F-4AF0-8A01-AAA26B562B12}">
      <dgm:prSet/>
      <dgm:spPr/>
      <dgm:t>
        <a:bodyPr/>
        <a:lstStyle/>
        <a:p>
          <a:endParaRPr lang="en-US"/>
        </a:p>
      </dgm:t>
    </dgm:pt>
    <dgm:pt modelId="{CCD7AC6E-49AB-456D-AE56-F3DCF179E454}" type="sibTrans" cxnId="{D078B5C0-D25F-4AF0-8A01-AAA26B562B12}">
      <dgm:prSet/>
      <dgm:spPr/>
      <dgm:t>
        <a:bodyPr/>
        <a:lstStyle/>
        <a:p>
          <a:endParaRPr lang="en-US"/>
        </a:p>
      </dgm:t>
    </dgm:pt>
    <dgm:pt modelId="{B6E29750-9809-4554-8F00-7212EE9F158A}">
      <dgm:prSet/>
      <dgm:spPr>
        <a:solidFill>
          <a:srgbClr val="F4CD4E"/>
        </a:solidFill>
      </dgm:spPr>
      <dgm:t>
        <a:bodyPr/>
        <a:lstStyle/>
        <a:p>
          <a:r>
            <a:rPr lang="en-US" dirty="0">
              <a:solidFill>
                <a:srgbClr val="202A44"/>
              </a:solidFill>
              <a:latin typeface="Calibri" panose="020F0502020204030204"/>
              <a:ea typeface="+mn-ea"/>
              <a:cs typeface="+mn-cs"/>
            </a:rPr>
            <a:t>Respond to industry needs</a:t>
          </a:r>
        </a:p>
      </dgm:t>
    </dgm:pt>
    <dgm:pt modelId="{47965C52-F033-40F5-B868-E0B9693F0CE9}" type="parTrans" cxnId="{930268C7-8930-4B50-9721-71B6A1EFC83D}">
      <dgm:prSet/>
      <dgm:spPr/>
      <dgm:t>
        <a:bodyPr/>
        <a:lstStyle/>
        <a:p>
          <a:endParaRPr lang="en-US"/>
        </a:p>
      </dgm:t>
    </dgm:pt>
    <dgm:pt modelId="{7DD2138A-D41F-4E09-8274-5B68854A9781}" type="sibTrans" cxnId="{930268C7-8930-4B50-9721-71B6A1EFC83D}">
      <dgm:prSet/>
      <dgm:spPr/>
      <dgm:t>
        <a:bodyPr/>
        <a:lstStyle/>
        <a:p>
          <a:endParaRPr lang="en-US"/>
        </a:p>
      </dgm:t>
    </dgm:pt>
    <dgm:pt modelId="{8F390EB3-811A-4871-A833-4590BF759256}">
      <dgm:prSet/>
      <dgm:spPr>
        <a:solidFill>
          <a:srgbClr val="F4CD4E"/>
        </a:solidFill>
      </dgm:spPr>
      <dgm:t>
        <a:bodyPr/>
        <a:lstStyle/>
        <a:p>
          <a:r>
            <a:rPr lang="en-US" dirty="0">
              <a:solidFill>
                <a:srgbClr val="202A44"/>
              </a:solidFill>
              <a:latin typeface="Calibri" panose="020F0502020204030204"/>
              <a:ea typeface="+mn-ea"/>
              <a:cs typeface="+mn-cs"/>
            </a:rPr>
            <a:t>Strengthens workforce </a:t>
          </a:r>
        </a:p>
      </dgm:t>
    </dgm:pt>
    <dgm:pt modelId="{F5505F7A-50FC-4298-8AB1-0FADB1C1EA68}" type="parTrans" cxnId="{39BD19F0-3782-4B08-A71E-2D64B0BBF252}">
      <dgm:prSet/>
      <dgm:spPr/>
      <dgm:t>
        <a:bodyPr/>
        <a:lstStyle/>
        <a:p>
          <a:endParaRPr lang="en-US"/>
        </a:p>
      </dgm:t>
    </dgm:pt>
    <dgm:pt modelId="{0CDC82BB-0127-4A36-AE74-836786316D08}" type="sibTrans" cxnId="{39BD19F0-3782-4B08-A71E-2D64B0BBF252}">
      <dgm:prSet/>
      <dgm:spPr/>
      <dgm:t>
        <a:bodyPr/>
        <a:lstStyle/>
        <a:p>
          <a:endParaRPr lang="en-US"/>
        </a:p>
      </dgm:t>
    </dgm:pt>
    <dgm:pt modelId="{72D6186C-E8C3-412E-9D69-FF4DA48275B5}">
      <dgm:prSet/>
      <dgm:spPr>
        <a:solidFill>
          <a:srgbClr val="F4CD4E"/>
        </a:solidFill>
      </dgm:spPr>
      <dgm:t>
        <a:bodyPr/>
        <a:lstStyle/>
        <a:p>
          <a:r>
            <a:rPr lang="en-US" dirty="0">
              <a:solidFill>
                <a:srgbClr val="202A44"/>
              </a:solidFill>
              <a:latin typeface="Calibri" panose="020F0502020204030204"/>
              <a:ea typeface="+mn-ea"/>
              <a:cs typeface="+mn-cs"/>
            </a:rPr>
            <a:t>Resource for VEDP</a:t>
          </a:r>
        </a:p>
      </dgm:t>
    </dgm:pt>
    <dgm:pt modelId="{C07C0D38-CFA2-46BE-970C-F490CA5387A3}" type="parTrans" cxnId="{249D3D42-E32D-40CF-8D02-90EF4277C70A}">
      <dgm:prSet/>
      <dgm:spPr/>
      <dgm:t>
        <a:bodyPr/>
        <a:lstStyle/>
        <a:p>
          <a:endParaRPr lang="en-US"/>
        </a:p>
      </dgm:t>
    </dgm:pt>
    <dgm:pt modelId="{57B53ADD-2BF5-4B09-A9D5-C90BED5545F0}" type="sibTrans" cxnId="{249D3D42-E32D-40CF-8D02-90EF4277C70A}">
      <dgm:prSet/>
      <dgm:spPr/>
      <dgm:t>
        <a:bodyPr/>
        <a:lstStyle/>
        <a:p>
          <a:endParaRPr lang="en-US"/>
        </a:p>
      </dgm:t>
    </dgm:pt>
    <dgm:pt modelId="{28FD4E6B-28E1-4666-8512-AFD08B063CB9}">
      <dgm:prSet/>
      <dgm:spPr>
        <a:solidFill>
          <a:srgbClr val="F4CD4E"/>
        </a:solidFill>
      </dgm:spPr>
      <dgm:t>
        <a:bodyPr/>
        <a:lstStyle/>
        <a:p>
          <a:r>
            <a:rPr lang="en-US" dirty="0">
              <a:solidFill>
                <a:srgbClr val="202A44"/>
              </a:solidFill>
              <a:latin typeface="Calibri" panose="020F0502020204030204"/>
              <a:ea typeface="+mn-ea"/>
              <a:cs typeface="+mn-cs"/>
            </a:rPr>
            <a:t>35 years of innovation</a:t>
          </a:r>
        </a:p>
      </dgm:t>
    </dgm:pt>
    <dgm:pt modelId="{A092D430-1BAC-4C8C-8EA6-D9823EF1E5A2}" type="parTrans" cxnId="{5E1B6916-8FCA-4B8F-BE21-2B168765B432}">
      <dgm:prSet/>
      <dgm:spPr/>
      <dgm:t>
        <a:bodyPr/>
        <a:lstStyle/>
        <a:p>
          <a:endParaRPr lang="en-US"/>
        </a:p>
      </dgm:t>
    </dgm:pt>
    <dgm:pt modelId="{58B01CC1-1046-4E90-B7E2-C5F65BBFFBD4}" type="sibTrans" cxnId="{5E1B6916-8FCA-4B8F-BE21-2B168765B432}">
      <dgm:prSet/>
      <dgm:spPr/>
      <dgm:t>
        <a:bodyPr/>
        <a:lstStyle/>
        <a:p>
          <a:endParaRPr lang="en-US"/>
        </a:p>
      </dgm:t>
    </dgm:pt>
    <dgm:pt modelId="{72368FAC-1914-4A3B-8AF4-4E0AB095B8AE}" type="pres">
      <dgm:prSet presAssocID="{CDA0A2E2-6CB7-4F60-A653-E9DB8C9032E4}" presName="linear" presStyleCnt="0">
        <dgm:presLayoutVars>
          <dgm:dir/>
          <dgm:resizeHandles val="exact"/>
        </dgm:presLayoutVars>
      </dgm:prSet>
      <dgm:spPr/>
    </dgm:pt>
    <dgm:pt modelId="{CAD487CD-3B12-4481-B46D-4D9D0F27E041}" type="pres">
      <dgm:prSet presAssocID="{CFB0332F-E902-4D75-BB57-F62E16FDE099}" presName="comp" presStyleCnt="0"/>
      <dgm:spPr/>
    </dgm:pt>
    <dgm:pt modelId="{00C93C18-8F41-4E9A-A742-2F994AFF2E08}" type="pres">
      <dgm:prSet presAssocID="{CFB0332F-E902-4D75-BB57-F62E16FDE099}" presName="box" presStyleLbl="node1" presStyleIdx="0" presStyleCnt="3"/>
      <dgm:spPr/>
    </dgm:pt>
    <dgm:pt modelId="{8E39B5BF-2979-4110-9C0E-CCC0AF795203}" type="pres">
      <dgm:prSet presAssocID="{CFB0332F-E902-4D75-BB57-F62E16FDE099}" presName="img" presStyleLbl="fgImgPlace1" presStyleIdx="0" presStyleCnt="3" custLinFactNeighborX="-5998" custLinFactNeighborY="5243"/>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extLst>
        <a:ext uri="{E40237B7-FDA0-4F09-8148-C483321AD2D9}">
          <dgm14:cNvPr xmlns:dgm14="http://schemas.microsoft.com/office/drawing/2010/diagram" id="0" name="" descr="Man explaining design"/>
        </a:ext>
      </dgm:extLst>
    </dgm:pt>
    <dgm:pt modelId="{4100BFC1-BC24-4A1E-86CB-2BD290EA3E9A}" type="pres">
      <dgm:prSet presAssocID="{CFB0332F-E902-4D75-BB57-F62E16FDE099}" presName="text" presStyleLbl="node1" presStyleIdx="0" presStyleCnt="3">
        <dgm:presLayoutVars>
          <dgm:bulletEnabled val="1"/>
        </dgm:presLayoutVars>
      </dgm:prSet>
      <dgm:spPr/>
    </dgm:pt>
    <dgm:pt modelId="{4D88F936-D6DA-4E04-902B-1103218ADC40}" type="pres">
      <dgm:prSet presAssocID="{66CFB76C-E103-425C-8903-91ECA56832F7}" presName="spacer" presStyleCnt="0"/>
      <dgm:spPr/>
    </dgm:pt>
    <dgm:pt modelId="{350A35A5-A35E-434B-8251-E907C652EDAA}" type="pres">
      <dgm:prSet presAssocID="{8FB32BC6-E8E1-43A4-9D55-1137C97372C6}" presName="comp" presStyleCnt="0"/>
      <dgm:spPr/>
    </dgm:pt>
    <dgm:pt modelId="{0E8F358D-1C0D-4BA7-82BC-B43AEB6E0E8D}" type="pres">
      <dgm:prSet presAssocID="{8FB32BC6-E8E1-43A4-9D55-1137C97372C6}" presName="box" presStyleLbl="node1" presStyleIdx="1" presStyleCnt="3"/>
      <dgm:spPr/>
    </dgm:pt>
    <dgm:pt modelId="{4418E9E0-FAC3-4AA6-BD79-21FC4918F534}" type="pres">
      <dgm:prSet presAssocID="{8FB32BC6-E8E1-43A4-9D55-1137C97372C6}"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extLst>
        <a:ext uri="{E40237B7-FDA0-4F09-8148-C483321AD2D9}">
          <dgm14:cNvPr xmlns:dgm14="http://schemas.microsoft.com/office/drawing/2010/diagram" id="0" name="" descr="Exchanging ideas in the boardroom"/>
        </a:ext>
      </dgm:extLst>
    </dgm:pt>
    <dgm:pt modelId="{F92E2400-F1BB-41E0-933D-30C47E574480}" type="pres">
      <dgm:prSet presAssocID="{8FB32BC6-E8E1-43A4-9D55-1137C97372C6}" presName="text" presStyleLbl="node1" presStyleIdx="1" presStyleCnt="3">
        <dgm:presLayoutVars>
          <dgm:bulletEnabled val="1"/>
        </dgm:presLayoutVars>
      </dgm:prSet>
      <dgm:spPr/>
    </dgm:pt>
    <dgm:pt modelId="{2A47BBB9-5694-4538-A5C9-145F151159B8}" type="pres">
      <dgm:prSet presAssocID="{26BC0B96-4F1F-416F-AD40-2C8C720F2CF7}" presName="spacer" presStyleCnt="0"/>
      <dgm:spPr/>
    </dgm:pt>
    <dgm:pt modelId="{CE8EEF4C-6182-4903-A608-041624970860}" type="pres">
      <dgm:prSet presAssocID="{8C5BDD4E-78E4-4363-AA7A-8CFCCAD7CA79}" presName="comp" presStyleCnt="0"/>
      <dgm:spPr/>
    </dgm:pt>
    <dgm:pt modelId="{A56F9820-86F2-44C3-BBDD-16A19D608602}" type="pres">
      <dgm:prSet presAssocID="{8C5BDD4E-78E4-4363-AA7A-8CFCCAD7CA79}" presName="box" presStyleLbl="node1" presStyleIdx="2" presStyleCnt="3"/>
      <dgm:spPr/>
    </dgm:pt>
    <dgm:pt modelId="{29B23FDC-3306-4F8E-8969-0E7E1D75DB5D}" type="pres">
      <dgm:prSet presAssocID="{8C5BDD4E-78E4-4363-AA7A-8CFCCAD7CA79}" presName="img" presStyleLbl="fgImgPlace1" presStyleIdx="2" presStyleCnt="3"/>
      <dgm:spPr>
        <a:blipFill rotWithShape="1">
          <a:blip xmlns:r="http://schemas.openxmlformats.org/officeDocument/2006/relationships" r:embed="rId3"/>
          <a:srcRect/>
          <a:stretch>
            <a:fillRect t="-16000" b="-16000"/>
          </a:stretch>
        </a:blipFill>
      </dgm:spPr>
    </dgm:pt>
    <dgm:pt modelId="{73CABE3F-B599-44C8-B19A-4119A5757EA7}" type="pres">
      <dgm:prSet presAssocID="{8C5BDD4E-78E4-4363-AA7A-8CFCCAD7CA79}" presName="text" presStyleLbl="node1" presStyleIdx="2" presStyleCnt="3">
        <dgm:presLayoutVars>
          <dgm:bulletEnabled val="1"/>
        </dgm:presLayoutVars>
      </dgm:prSet>
      <dgm:spPr/>
    </dgm:pt>
  </dgm:ptLst>
  <dgm:cxnLst>
    <dgm:cxn modelId="{3AC14605-A0EB-4AAC-9D2A-8F11F5849169}" type="presOf" srcId="{B6E29750-9809-4554-8F00-7212EE9F158A}" destId="{F92E2400-F1BB-41E0-933D-30C47E574480}" srcOrd="1" destOrd="2" presId="urn:microsoft.com/office/officeart/2005/8/layout/vList4"/>
    <dgm:cxn modelId="{1D3A9C10-BD06-42B0-B595-F568E81E2991}" type="presOf" srcId="{8C5BDD4E-78E4-4363-AA7A-8CFCCAD7CA79}" destId="{73CABE3F-B599-44C8-B19A-4119A5757EA7}" srcOrd="1" destOrd="0" presId="urn:microsoft.com/office/officeart/2005/8/layout/vList4"/>
    <dgm:cxn modelId="{5E1B6916-8FCA-4B8F-BE21-2B168765B432}" srcId="{8C5BDD4E-78E4-4363-AA7A-8CFCCAD7CA79}" destId="{28FD4E6B-28E1-4666-8512-AFD08B063CB9}" srcOrd="2" destOrd="0" parTransId="{A092D430-1BAC-4C8C-8EA6-D9823EF1E5A2}" sibTransId="{58B01CC1-1046-4E90-B7E2-C5F65BBFFBD4}"/>
    <dgm:cxn modelId="{0BFDD819-0CB1-48D0-ADA0-1073ED058275}" type="presOf" srcId="{72D6186C-E8C3-412E-9D69-FF4DA48275B5}" destId="{A56F9820-86F2-44C3-BBDD-16A19D608602}" srcOrd="0" destOrd="2" presId="urn:microsoft.com/office/officeart/2005/8/layout/vList4"/>
    <dgm:cxn modelId="{A4966A23-5CA6-472A-B03A-3374A8C2FCAC}" type="presOf" srcId="{72D6186C-E8C3-412E-9D69-FF4DA48275B5}" destId="{73CABE3F-B599-44C8-B19A-4119A5757EA7}" srcOrd="1" destOrd="2" presId="urn:microsoft.com/office/officeart/2005/8/layout/vList4"/>
    <dgm:cxn modelId="{E73C7D27-CDAB-4CBE-BC68-C2832F7F478C}" type="presOf" srcId="{28FD4E6B-28E1-4666-8512-AFD08B063CB9}" destId="{73CABE3F-B599-44C8-B19A-4119A5757EA7}" srcOrd="1" destOrd="3" presId="urn:microsoft.com/office/officeart/2005/8/layout/vList4"/>
    <dgm:cxn modelId="{A2C23028-7E32-4E15-B672-F4F4D6A3B619}" type="presOf" srcId="{C28900FD-A2A0-458D-BBED-8296A03840AF}" destId="{4100BFC1-BC24-4A1E-86CB-2BD290EA3E9A}" srcOrd="1" destOrd="3" presId="urn:microsoft.com/office/officeart/2005/8/layout/vList4"/>
    <dgm:cxn modelId="{EE039F34-A125-47C5-A434-EF29C81529DE}" srcId="{CDA0A2E2-6CB7-4F60-A653-E9DB8C9032E4}" destId="{8C5BDD4E-78E4-4363-AA7A-8CFCCAD7CA79}" srcOrd="2" destOrd="0" parTransId="{50CBB9BF-0547-4C91-8481-7F103BB86E2A}" sibTransId="{15DD0BA0-37C1-44C4-8150-AF322F8871AD}"/>
    <dgm:cxn modelId="{649FA935-3D53-421A-9588-C2F25EA1B98A}" type="presOf" srcId="{8F390EB3-811A-4871-A833-4590BF759256}" destId="{0E8F358D-1C0D-4BA7-82BC-B43AEB6E0E8D}" srcOrd="0" destOrd="3" presId="urn:microsoft.com/office/officeart/2005/8/layout/vList4"/>
    <dgm:cxn modelId="{99933C3A-8050-44EF-A463-4AA1CF6E8C6A}" type="presOf" srcId="{1A94022B-6E42-4EC5-A4BC-58D1B1A376A5}" destId="{73CABE3F-B599-44C8-B19A-4119A5757EA7}" srcOrd="1" destOrd="1" presId="urn:microsoft.com/office/officeart/2005/8/layout/vList4"/>
    <dgm:cxn modelId="{249D3D42-E32D-40CF-8D02-90EF4277C70A}" srcId="{8C5BDD4E-78E4-4363-AA7A-8CFCCAD7CA79}" destId="{72D6186C-E8C3-412E-9D69-FF4DA48275B5}" srcOrd="1" destOrd="0" parTransId="{C07C0D38-CFA2-46BE-970C-F490CA5387A3}" sibTransId="{57B53ADD-2BF5-4B09-A9D5-C90BED5545F0}"/>
    <dgm:cxn modelId="{33948966-B8A2-4DFF-9A8F-C780C8A33F31}" type="presOf" srcId="{8E41D3AD-906A-4318-8616-217410F7895F}" destId="{00C93C18-8F41-4E9A-A742-2F994AFF2E08}" srcOrd="0" destOrd="2" presId="urn:microsoft.com/office/officeart/2005/8/layout/vList4"/>
    <dgm:cxn modelId="{3E052A68-39FE-4B90-98FD-67828636C001}" type="presOf" srcId="{8C5BDD4E-78E4-4363-AA7A-8CFCCAD7CA79}" destId="{A56F9820-86F2-44C3-BBDD-16A19D608602}" srcOrd="0" destOrd="0" presId="urn:microsoft.com/office/officeart/2005/8/layout/vList4"/>
    <dgm:cxn modelId="{2A6FE269-1722-4E38-91BD-B28853B0FF91}" srcId="{CDA0A2E2-6CB7-4F60-A653-E9DB8C9032E4}" destId="{8FB32BC6-E8E1-43A4-9D55-1137C97372C6}" srcOrd="1" destOrd="0" parTransId="{FCCFFEC7-31C6-4FFE-B7F9-41A2C65E11AA}" sibTransId="{26BC0B96-4F1F-416F-AD40-2C8C720F2CF7}"/>
    <dgm:cxn modelId="{22184170-4042-4DC5-9D79-996D11400B71}" type="presOf" srcId="{8F390EB3-811A-4871-A833-4590BF759256}" destId="{F92E2400-F1BB-41E0-933D-30C47E574480}" srcOrd="1" destOrd="3" presId="urn:microsoft.com/office/officeart/2005/8/layout/vList4"/>
    <dgm:cxn modelId="{EB351971-7B01-460C-A1E0-EFC0F1F1889E}" srcId="{CFB0332F-E902-4D75-BB57-F62E16FDE099}" destId="{8E41D3AD-906A-4318-8616-217410F7895F}" srcOrd="1" destOrd="0" parTransId="{1D9B09F6-7725-4A45-B3D0-6433D96AF13E}" sibTransId="{6D150EF6-F8AC-4F60-B88E-8BF33700A90B}"/>
    <dgm:cxn modelId="{0798B586-1B20-4948-9AF5-C79295BD8256}" srcId="{CDA0A2E2-6CB7-4F60-A653-E9DB8C9032E4}" destId="{CFB0332F-E902-4D75-BB57-F62E16FDE099}" srcOrd="0" destOrd="0" parTransId="{082736E4-6399-4F87-95E5-B1857932EB66}" sibTransId="{66CFB76C-E103-425C-8903-91ECA56832F7}"/>
    <dgm:cxn modelId="{3C887A90-D338-46A9-8E7F-396A48630D26}" type="presOf" srcId="{CFB0332F-E902-4D75-BB57-F62E16FDE099}" destId="{4100BFC1-BC24-4A1E-86CB-2BD290EA3E9A}" srcOrd="1" destOrd="0" presId="urn:microsoft.com/office/officeart/2005/8/layout/vList4"/>
    <dgm:cxn modelId="{BDC9B691-8B31-48CA-9C43-0C180DAF9A21}" srcId="{8C5BDD4E-78E4-4363-AA7A-8CFCCAD7CA79}" destId="{1A94022B-6E42-4EC5-A4BC-58D1B1A376A5}" srcOrd="0" destOrd="0" parTransId="{46019BCC-4575-4800-AF53-988BD59404B9}" sibTransId="{B8CE9890-6A4A-440A-838B-B4C4CC7983EF}"/>
    <dgm:cxn modelId="{0888DF95-9DCD-4A8C-9D42-E2D44308C0BD}" type="presOf" srcId="{43E71D81-DC27-4DB8-98D7-A440BB6DE6F6}" destId="{F92E2400-F1BB-41E0-933D-30C47E574480}" srcOrd="1" destOrd="1" presId="urn:microsoft.com/office/officeart/2005/8/layout/vList4"/>
    <dgm:cxn modelId="{5DE7E69C-F0E1-4F30-91EE-0B71A77DC8B7}" type="presOf" srcId="{CFB0332F-E902-4D75-BB57-F62E16FDE099}" destId="{00C93C18-8F41-4E9A-A742-2F994AFF2E08}" srcOrd="0" destOrd="0" presId="urn:microsoft.com/office/officeart/2005/8/layout/vList4"/>
    <dgm:cxn modelId="{1C9E7AA4-F44A-49E3-BB3E-59F59891473C}" type="presOf" srcId="{1A94022B-6E42-4EC5-A4BC-58D1B1A376A5}" destId="{A56F9820-86F2-44C3-BBDD-16A19D608602}" srcOrd="0" destOrd="1" presId="urn:microsoft.com/office/officeart/2005/8/layout/vList4"/>
    <dgm:cxn modelId="{528C91A6-4757-4486-85EF-9404430259E8}" type="presOf" srcId="{43E71D81-DC27-4DB8-98D7-A440BB6DE6F6}" destId="{0E8F358D-1C0D-4BA7-82BC-B43AEB6E0E8D}" srcOrd="0" destOrd="1" presId="urn:microsoft.com/office/officeart/2005/8/layout/vList4"/>
    <dgm:cxn modelId="{803A99A7-874C-40A7-89D9-7F1CC9C2FE9A}" type="presOf" srcId="{8FB32BC6-E8E1-43A4-9D55-1137C97372C6}" destId="{F92E2400-F1BB-41E0-933D-30C47E574480}" srcOrd="1" destOrd="0" presId="urn:microsoft.com/office/officeart/2005/8/layout/vList4"/>
    <dgm:cxn modelId="{92FED9A7-9426-459C-A965-57B3B10E6627}" type="presOf" srcId="{B6E29750-9809-4554-8F00-7212EE9F158A}" destId="{0E8F358D-1C0D-4BA7-82BC-B43AEB6E0E8D}" srcOrd="0" destOrd="2" presId="urn:microsoft.com/office/officeart/2005/8/layout/vList4"/>
    <dgm:cxn modelId="{ABFF09A8-D24B-45C7-A5BC-49ACF4D0ED38}" type="presOf" srcId="{28FD4E6B-28E1-4666-8512-AFD08B063CB9}" destId="{A56F9820-86F2-44C3-BBDD-16A19D608602}" srcOrd="0" destOrd="3" presId="urn:microsoft.com/office/officeart/2005/8/layout/vList4"/>
    <dgm:cxn modelId="{0C9A10AC-61E3-4A3F-956A-F4EA17268F48}" type="presOf" srcId="{30E9591A-233C-4BC2-922D-A5D99D4301D2}" destId="{4100BFC1-BC24-4A1E-86CB-2BD290EA3E9A}" srcOrd="1" destOrd="1" presId="urn:microsoft.com/office/officeart/2005/8/layout/vList4"/>
    <dgm:cxn modelId="{C244B1B2-C2CE-4D5E-AA7C-E822C05F3A38}" srcId="{CFB0332F-E902-4D75-BB57-F62E16FDE099}" destId="{30E9591A-233C-4BC2-922D-A5D99D4301D2}" srcOrd="0" destOrd="0" parTransId="{023C2AB7-F406-4130-BB61-AED4FECCBEE5}" sibTransId="{0560E750-67BF-4FA8-8044-EF2344F514EA}"/>
    <dgm:cxn modelId="{D078B5C0-D25F-4AF0-8A01-AAA26B562B12}" srcId="{CFB0332F-E902-4D75-BB57-F62E16FDE099}" destId="{C28900FD-A2A0-458D-BBED-8296A03840AF}" srcOrd="2" destOrd="0" parTransId="{1A606733-F9C9-4B1E-A873-21A345C942E7}" sibTransId="{CCD7AC6E-49AB-456D-AE56-F3DCF179E454}"/>
    <dgm:cxn modelId="{930268C7-8930-4B50-9721-71B6A1EFC83D}" srcId="{8FB32BC6-E8E1-43A4-9D55-1137C97372C6}" destId="{B6E29750-9809-4554-8F00-7212EE9F158A}" srcOrd="1" destOrd="0" parTransId="{47965C52-F033-40F5-B868-E0B9693F0CE9}" sibTransId="{7DD2138A-D41F-4E09-8274-5B68854A9781}"/>
    <dgm:cxn modelId="{90F932CC-FEA7-45F9-B0E9-F2B955D7289B}" type="presOf" srcId="{8E41D3AD-906A-4318-8616-217410F7895F}" destId="{4100BFC1-BC24-4A1E-86CB-2BD290EA3E9A}" srcOrd="1" destOrd="2" presId="urn:microsoft.com/office/officeart/2005/8/layout/vList4"/>
    <dgm:cxn modelId="{E3103DCF-C4E8-41FB-8991-87DDD9FBF4D4}" srcId="{8FB32BC6-E8E1-43A4-9D55-1137C97372C6}" destId="{43E71D81-DC27-4DB8-98D7-A440BB6DE6F6}" srcOrd="0" destOrd="0" parTransId="{15EAD744-A572-436E-B56C-6957F99B24DC}" sibTransId="{9707CAB2-8EED-45F5-90B4-11D7AB9C226F}"/>
    <dgm:cxn modelId="{A5F6BFD2-2EEF-42EB-9ADB-78DD2E37AC0C}" type="presOf" srcId="{C28900FD-A2A0-458D-BBED-8296A03840AF}" destId="{00C93C18-8F41-4E9A-A742-2F994AFF2E08}" srcOrd="0" destOrd="3" presId="urn:microsoft.com/office/officeart/2005/8/layout/vList4"/>
    <dgm:cxn modelId="{79E33BE2-E401-4BB7-8B08-E35D48E68174}" type="presOf" srcId="{30E9591A-233C-4BC2-922D-A5D99D4301D2}" destId="{00C93C18-8F41-4E9A-A742-2F994AFF2E08}" srcOrd="0" destOrd="1" presId="urn:microsoft.com/office/officeart/2005/8/layout/vList4"/>
    <dgm:cxn modelId="{677D35EB-C452-45F1-A607-3DC45A5A5F01}" type="presOf" srcId="{8FB32BC6-E8E1-43A4-9D55-1137C97372C6}" destId="{0E8F358D-1C0D-4BA7-82BC-B43AEB6E0E8D}" srcOrd="0" destOrd="0" presId="urn:microsoft.com/office/officeart/2005/8/layout/vList4"/>
    <dgm:cxn modelId="{39BD19F0-3782-4B08-A71E-2D64B0BBF252}" srcId="{8FB32BC6-E8E1-43A4-9D55-1137C97372C6}" destId="{8F390EB3-811A-4871-A833-4590BF759256}" srcOrd="2" destOrd="0" parTransId="{F5505F7A-50FC-4298-8AB1-0FADB1C1EA68}" sibTransId="{0CDC82BB-0127-4A36-AE74-836786316D08}"/>
    <dgm:cxn modelId="{26658FF4-BE5C-409D-B19F-92B8A84645C0}" type="presOf" srcId="{CDA0A2E2-6CB7-4F60-A653-E9DB8C9032E4}" destId="{72368FAC-1914-4A3B-8AF4-4E0AB095B8AE}" srcOrd="0" destOrd="0" presId="urn:microsoft.com/office/officeart/2005/8/layout/vList4"/>
    <dgm:cxn modelId="{B4BFDB73-99F7-4824-B146-999B4EA0B185}" type="presParOf" srcId="{72368FAC-1914-4A3B-8AF4-4E0AB095B8AE}" destId="{CAD487CD-3B12-4481-B46D-4D9D0F27E041}" srcOrd="0" destOrd="0" presId="urn:microsoft.com/office/officeart/2005/8/layout/vList4"/>
    <dgm:cxn modelId="{9813F37D-A786-4DB2-BC36-B532177AF5E0}" type="presParOf" srcId="{CAD487CD-3B12-4481-B46D-4D9D0F27E041}" destId="{00C93C18-8F41-4E9A-A742-2F994AFF2E08}" srcOrd="0" destOrd="0" presId="urn:microsoft.com/office/officeart/2005/8/layout/vList4"/>
    <dgm:cxn modelId="{FC5A48B8-8601-4FD4-A8D1-B4CA1A26682D}" type="presParOf" srcId="{CAD487CD-3B12-4481-B46D-4D9D0F27E041}" destId="{8E39B5BF-2979-4110-9C0E-CCC0AF795203}" srcOrd="1" destOrd="0" presId="urn:microsoft.com/office/officeart/2005/8/layout/vList4"/>
    <dgm:cxn modelId="{FA6C91C9-4DE1-4D97-B44C-FB3305FA888B}" type="presParOf" srcId="{CAD487CD-3B12-4481-B46D-4D9D0F27E041}" destId="{4100BFC1-BC24-4A1E-86CB-2BD290EA3E9A}" srcOrd="2" destOrd="0" presId="urn:microsoft.com/office/officeart/2005/8/layout/vList4"/>
    <dgm:cxn modelId="{733DDF41-1A10-49E2-A234-C02E2B9F79A9}" type="presParOf" srcId="{72368FAC-1914-4A3B-8AF4-4E0AB095B8AE}" destId="{4D88F936-D6DA-4E04-902B-1103218ADC40}" srcOrd="1" destOrd="0" presId="urn:microsoft.com/office/officeart/2005/8/layout/vList4"/>
    <dgm:cxn modelId="{5F535814-EF23-4FD3-8757-B4FFA486F3CF}" type="presParOf" srcId="{72368FAC-1914-4A3B-8AF4-4E0AB095B8AE}" destId="{350A35A5-A35E-434B-8251-E907C652EDAA}" srcOrd="2" destOrd="0" presId="urn:microsoft.com/office/officeart/2005/8/layout/vList4"/>
    <dgm:cxn modelId="{6B16270A-95A5-4FE9-B231-D14A3CA0477A}" type="presParOf" srcId="{350A35A5-A35E-434B-8251-E907C652EDAA}" destId="{0E8F358D-1C0D-4BA7-82BC-B43AEB6E0E8D}" srcOrd="0" destOrd="0" presId="urn:microsoft.com/office/officeart/2005/8/layout/vList4"/>
    <dgm:cxn modelId="{5211CF2A-BEF0-4C13-87A6-7E634F538F58}" type="presParOf" srcId="{350A35A5-A35E-434B-8251-E907C652EDAA}" destId="{4418E9E0-FAC3-4AA6-BD79-21FC4918F534}" srcOrd="1" destOrd="0" presId="urn:microsoft.com/office/officeart/2005/8/layout/vList4"/>
    <dgm:cxn modelId="{609422EF-B3A0-41E9-84A2-E71749F8DC23}" type="presParOf" srcId="{350A35A5-A35E-434B-8251-E907C652EDAA}" destId="{F92E2400-F1BB-41E0-933D-30C47E574480}" srcOrd="2" destOrd="0" presId="urn:microsoft.com/office/officeart/2005/8/layout/vList4"/>
    <dgm:cxn modelId="{D8C3E650-3860-4B05-A3F0-F8DFC840239B}" type="presParOf" srcId="{72368FAC-1914-4A3B-8AF4-4E0AB095B8AE}" destId="{2A47BBB9-5694-4538-A5C9-145F151159B8}" srcOrd="3" destOrd="0" presId="urn:microsoft.com/office/officeart/2005/8/layout/vList4"/>
    <dgm:cxn modelId="{8963E40D-75A1-4010-B22A-95DCACA81D6A}" type="presParOf" srcId="{72368FAC-1914-4A3B-8AF4-4E0AB095B8AE}" destId="{CE8EEF4C-6182-4903-A608-041624970860}" srcOrd="4" destOrd="0" presId="urn:microsoft.com/office/officeart/2005/8/layout/vList4"/>
    <dgm:cxn modelId="{9DEF2F0E-0C38-475A-9EF3-9279A1B43AA5}" type="presParOf" srcId="{CE8EEF4C-6182-4903-A608-041624970860}" destId="{A56F9820-86F2-44C3-BBDD-16A19D608602}" srcOrd="0" destOrd="0" presId="urn:microsoft.com/office/officeart/2005/8/layout/vList4"/>
    <dgm:cxn modelId="{54B1AA93-46D4-476A-8470-1A9E15FFB06F}" type="presParOf" srcId="{CE8EEF4C-6182-4903-A608-041624970860}" destId="{29B23FDC-3306-4F8E-8969-0E7E1D75DB5D}" srcOrd="1" destOrd="0" presId="urn:microsoft.com/office/officeart/2005/8/layout/vList4"/>
    <dgm:cxn modelId="{9E7C7DA5-A07D-4629-9299-47828D331B56}" type="presParOf" srcId="{CE8EEF4C-6182-4903-A608-041624970860}" destId="{73CABE3F-B599-44C8-B19A-4119A5757EA7}" srcOrd="2" destOrd="0" presId="urn:microsoft.com/office/officeart/2005/8/layout/vList4"/>
  </dgm:cxnLst>
  <dgm:bg>
    <a:solidFill>
      <a:srgbClr val="202A44"/>
    </a:solidFill>
  </dgm:bg>
  <dgm:whole>
    <a:ln>
      <a:solidFill>
        <a:srgbClr val="202A44"/>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06F4F4-1E4A-47EB-989C-2D2F9CD73B4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4862C92-FA26-44E7-B646-EBEA5E33E816}">
      <dgm:prSet phldrT="[Text]"/>
      <dgm:spPr>
        <a:solidFill>
          <a:srgbClr val="202A44"/>
        </a:solidFill>
      </dgm:spPr>
      <dgm:t>
        <a:bodyPr/>
        <a:lstStyle/>
        <a:p>
          <a:r>
            <a:rPr lang="en-US" dirty="0"/>
            <a:t>18</a:t>
          </a:r>
        </a:p>
      </dgm:t>
    </dgm:pt>
    <dgm:pt modelId="{CA448374-7831-4543-8891-48546B6515B7}" type="parTrans" cxnId="{D99EB381-437E-498B-8936-BEBACA5B9776}">
      <dgm:prSet/>
      <dgm:spPr/>
      <dgm:t>
        <a:bodyPr/>
        <a:lstStyle/>
        <a:p>
          <a:endParaRPr lang="en-US"/>
        </a:p>
      </dgm:t>
    </dgm:pt>
    <dgm:pt modelId="{2FA65D07-493C-434A-A199-703FB67FC88F}" type="sibTrans" cxnId="{D99EB381-437E-498B-8936-BEBACA5B9776}">
      <dgm:prSet/>
      <dgm:spPr/>
      <dgm:t>
        <a:bodyPr/>
        <a:lstStyle/>
        <a:p>
          <a:endParaRPr lang="en-US"/>
        </a:p>
      </dgm:t>
    </dgm:pt>
    <dgm:pt modelId="{BA73CBE0-4077-4911-B12D-FB9210F54107}">
      <dgm:prSet phldrT="[Text]"/>
      <dgm:spPr>
        <a:solidFill>
          <a:srgbClr val="F4CD4E">
            <a:alpha val="89804"/>
          </a:srgbClr>
        </a:solidFill>
      </dgm:spPr>
      <dgm:t>
        <a:bodyPr/>
        <a:lstStyle/>
        <a:p>
          <a:r>
            <a:rPr lang="en-US">
              <a:latin typeface="Avenir Next LT Pro" panose="020B0504020202020204" pitchFamily="34" charset="0"/>
            </a:rPr>
            <a:t>Specific outreach events and activities to engineering communities to date this year</a:t>
          </a:r>
        </a:p>
      </dgm:t>
    </dgm:pt>
    <dgm:pt modelId="{9D997C36-2BB4-4DC2-89AE-20D8635CA45B}" type="parTrans" cxnId="{F4DACC98-FB0C-4261-BA42-53EE7416AD65}">
      <dgm:prSet/>
      <dgm:spPr/>
      <dgm:t>
        <a:bodyPr/>
        <a:lstStyle/>
        <a:p>
          <a:endParaRPr lang="en-US"/>
        </a:p>
      </dgm:t>
    </dgm:pt>
    <dgm:pt modelId="{766686FB-6EA7-4860-99AA-ED04A1108B40}" type="sibTrans" cxnId="{F4DACC98-FB0C-4261-BA42-53EE7416AD65}">
      <dgm:prSet/>
      <dgm:spPr/>
      <dgm:t>
        <a:bodyPr/>
        <a:lstStyle/>
        <a:p>
          <a:endParaRPr lang="en-US"/>
        </a:p>
      </dgm:t>
    </dgm:pt>
    <dgm:pt modelId="{D3000422-479F-4446-98A2-3EB75C7351BD}">
      <dgm:prSet phldrT="[Text]"/>
      <dgm:spPr>
        <a:solidFill>
          <a:srgbClr val="202A44"/>
        </a:solidFill>
      </dgm:spPr>
      <dgm:t>
        <a:bodyPr/>
        <a:lstStyle/>
        <a:p>
          <a:r>
            <a:rPr lang="en-US" dirty="0"/>
            <a:t>4,180</a:t>
          </a:r>
        </a:p>
      </dgm:t>
    </dgm:pt>
    <dgm:pt modelId="{A7FEA026-3D4B-417B-BBC4-D60E6E8F2C16}" type="parTrans" cxnId="{22608DCC-1EF8-4642-A602-09B19492A1FA}">
      <dgm:prSet/>
      <dgm:spPr/>
      <dgm:t>
        <a:bodyPr/>
        <a:lstStyle/>
        <a:p>
          <a:endParaRPr lang="en-US"/>
        </a:p>
      </dgm:t>
    </dgm:pt>
    <dgm:pt modelId="{9A2AEC2B-D538-4938-94D8-D5CC1CA725CA}" type="sibTrans" cxnId="{22608DCC-1EF8-4642-A602-09B19492A1FA}">
      <dgm:prSet/>
      <dgm:spPr/>
      <dgm:t>
        <a:bodyPr/>
        <a:lstStyle/>
        <a:p>
          <a:endParaRPr lang="en-US"/>
        </a:p>
      </dgm:t>
    </dgm:pt>
    <dgm:pt modelId="{2FC586EE-A26C-44E0-AC01-1EED33FA980B}">
      <dgm:prSet phldrT="[Text]"/>
      <dgm:spPr>
        <a:solidFill>
          <a:srgbClr val="F4CD4E">
            <a:alpha val="90000"/>
          </a:srgbClr>
        </a:solidFill>
      </dgm:spPr>
      <dgm:t>
        <a:bodyPr/>
        <a:lstStyle/>
        <a:p>
          <a:r>
            <a:rPr lang="en-US" dirty="0">
              <a:latin typeface="Avenir Next LT Pro" panose="020B0504020202020204" pitchFamily="34" charset="0"/>
            </a:rPr>
            <a:t>Number of individuals in Virginia's engineering community engaged by activities to date this year</a:t>
          </a:r>
        </a:p>
      </dgm:t>
    </dgm:pt>
    <dgm:pt modelId="{76077ECE-6308-4562-914B-12BFB7F73CBE}" type="parTrans" cxnId="{D55CED09-3745-478F-BB4C-74D136EC1546}">
      <dgm:prSet/>
      <dgm:spPr/>
      <dgm:t>
        <a:bodyPr/>
        <a:lstStyle/>
        <a:p>
          <a:endParaRPr lang="en-US"/>
        </a:p>
      </dgm:t>
    </dgm:pt>
    <dgm:pt modelId="{51B7DF59-3AB3-414A-A3AD-5D2990CF5914}" type="sibTrans" cxnId="{D55CED09-3745-478F-BB4C-74D136EC1546}">
      <dgm:prSet/>
      <dgm:spPr/>
      <dgm:t>
        <a:bodyPr/>
        <a:lstStyle/>
        <a:p>
          <a:endParaRPr lang="en-US"/>
        </a:p>
      </dgm:t>
    </dgm:pt>
    <dgm:pt modelId="{055AC966-C00F-4106-A5CD-AC9F2B839A9B}">
      <dgm:prSet phldrT="[Text]"/>
      <dgm:spPr>
        <a:solidFill>
          <a:srgbClr val="202A44"/>
        </a:solidFill>
      </dgm:spPr>
      <dgm:t>
        <a:bodyPr/>
        <a:lstStyle/>
        <a:p>
          <a:r>
            <a:rPr lang="en-US" dirty="0"/>
            <a:t>7,198</a:t>
          </a:r>
        </a:p>
      </dgm:t>
    </dgm:pt>
    <dgm:pt modelId="{486B760B-C0D7-47E9-8479-59E5B2F5AB89}" type="parTrans" cxnId="{D6101CD3-F74A-4235-A4BD-0C18D2746AC5}">
      <dgm:prSet/>
      <dgm:spPr/>
      <dgm:t>
        <a:bodyPr/>
        <a:lstStyle/>
        <a:p>
          <a:endParaRPr lang="en-US"/>
        </a:p>
      </dgm:t>
    </dgm:pt>
    <dgm:pt modelId="{2298F691-487A-4043-B8E0-0780A36E7C80}" type="sibTrans" cxnId="{D6101CD3-F74A-4235-A4BD-0C18D2746AC5}">
      <dgm:prSet/>
      <dgm:spPr/>
      <dgm:t>
        <a:bodyPr/>
        <a:lstStyle/>
        <a:p>
          <a:endParaRPr lang="en-US"/>
        </a:p>
      </dgm:t>
    </dgm:pt>
    <dgm:pt modelId="{2689F812-BCDC-4111-B1CA-634B59E421E9}">
      <dgm:prSet phldrT="[Text]"/>
      <dgm:spPr>
        <a:solidFill>
          <a:srgbClr val="F4CD4E"/>
        </a:solidFill>
      </dgm:spPr>
      <dgm:t>
        <a:bodyPr/>
        <a:lstStyle/>
        <a:p>
          <a:r>
            <a:rPr lang="en-US">
              <a:latin typeface="Avenir Next LT Pro" panose="020B0504020202020204" pitchFamily="34" charset="0"/>
            </a:rPr>
            <a:t>Number of individuals specifically targeted by above activities</a:t>
          </a:r>
        </a:p>
      </dgm:t>
    </dgm:pt>
    <dgm:pt modelId="{D5FF226F-F808-4769-9CA2-BA168831395A}" type="parTrans" cxnId="{2DC20CC0-79BC-437D-BD0D-BF7B0571C525}">
      <dgm:prSet/>
      <dgm:spPr/>
      <dgm:t>
        <a:bodyPr/>
        <a:lstStyle/>
        <a:p>
          <a:endParaRPr lang="en-US"/>
        </a:p>
      </dgm:t>
    </dgm:pt>
    <dgm:pt modelId="{E84B3A34-8DF8-421C-A981-F3FE321C005B}" type="sibTrans" cxnId="{2DC20CC0-79BC-437D-BD0D-BF7B0571C525}">
      <dgm:prSet/>
      <dgm:spPr/>
      <dgm:t>
        <a:bodyPr/>
        <a:lstStyle/>
        <a:p>
          <a:endParaRPr lang="en-US"/>
        </a:p>
      </dgm:t>
    </dgm:pt>
    <dgm:pt modelId="{27D3E0F7-A93D-4DC1-9DDF-9C1D4FA92B9F}">
      <dgm:prSet phldrT="[Text]"/>
      <dgm:spPr>
        <a:solidFill>
          <a:srgbClr val="202A44">
            <a:alpha val="90000"/>
          </a:srgbClr>
        </a:solidFill>
      </dgm:spPr>
      <dgm:t>
        <a:bodyPr/>
        <a:lstStyle/>
        <a:p>
          <a:r>
            <a:rPr lang="en-US" dirty="0">
              <a:latin typeface="Avenir Next LT Pro" panose="020B0504020202020204" pitchFamily="34" charset="0"/>
            </a:rPr>
            <a:t>284</a:t>
          </a:r>
        </a:p>
      </dgm:t>
    </dgm:pt>
    <dgm:pt modelId="{3F68D8BA-24C3-4F03-80AA-4AF59E6303C7}" type="parTrans" cxnId="{EFBC8E63-295C-4C3B-9B42-496327440189}">
      <dgm:prSet/>
      <dgm:spPr/>
      <dgm:t>
        <a:bodyPr/>
        <a:lstStyle/>
        <a:p>
          <a:endParaRPr lang="en-US"/>
        </a:p>
      </dgm:t>
    </dgm:pt>
    <dgm:pt modelId="{6C5CF0DB-5A58-487E-A880-EC23A096FE76}" type="sibTrans" cxnId="{EFBC8E63-295C-4C3B-9B42-496327440189}">
      <dgm:prSet/>
      <dgm:spPr/>
      <dgm:t>
        <a:bodyPr/>
        <a:lstStyle/>
        <a:p>
          <a:endParaRPr lang="en-US"/>
        </a:p>
      </dgm:t>
    </dgm:pt>
    <dgm:pt modelId="{192B3CC3-754E-469E-A107-E3129943C05C}">
      <dgm:prSet phldrT="[Text]"/>
      <dgm:spPr>
        <a:solidFill>
          <a:srgbClr val="F4CD4E">
            <a:alpha val="90000"/>
          </a:srgbClr>
        </a:solidFill>
      </dgm:spPr>
      <dgm:t>
        <a:bodyPr/>
        <a:lstStyle/>
        <a:p>
          <a:r>
            <a:rPr lang="en-US" dirty="0">
              <a:latin typeface="Avenir Next LT Pro" panose="020B0504020202020204" pitchFamily="34" charset="0"/>
            </a:rPr>
            <a:t>Number of contacts in CRM database</a:t>
          </a:r>
        </a:p>
      </dgm:t>
    </dgm:pt>
    <dgm:pt modelId="{95937270-A869-470D-921E-F7F1FEC4E281}" type="parTrans" cxnId="{0DA8BD21-C944-4363-8F8D-3175E6608B17}">
      <dgm:prSet/>
      <dgm:spPr/>
      <dgm:t>
        <a:bodyPr/>
        <a:lstStyle/>
        <a:p>
          <a:endParaRPr lang="en-US"/>
        </a:p>
      </dgm:t>
    </dgm:pt>
    <dgm:pt modelId="{854613CD-5769-4FE8-A313-54F3394F8952}" type="sibTrans" cxnId="{0DA8BD21-C944-4363-8F8D-3175E6608B17}">
      <dgm:prSet/>
      <dgm:spPr/>
      <dgm:t>
        <a:bodyPr/>
        <a:lstStyle/>
        <a:p>
          <a:endParaRPr lang="en-US"/>
        </a:p>
      </dgm:t>
    </dgm:pt>
    <dgm:pt modelId="{8BF75E54-B043-4A5F-8CA6-DE6080980FF8}" type="pres">
      <dgm:prSet presAssocID="{2306F4F4-1E4A-47EB-989C-2D2F9CD73B48}" presName="Name0" presStyleCnt="0">
        <dgm:presLayoutVars>
          <dgm:dir/>
          <dgm:animLvl val="lvl"/>
          <dgm:resizeHandles val="exact"/>
        </dgm:presLayoutVars>
      </dgm:prSet>
      <dgm:spPr/>
    </dgm:pt>
    <dgm:pt modelId="{84D55F0C-3074-4E39-AE82-A042334CF6CF}" type="pres">
      <dgm:prSet presAssocID="{E4862C92-FA26-44E7-B646-EBEA5E33E816}" presName="linNode" presStyleCnt="0"/>
      <dgm:spPr/>
    </dgm:pt>
    <dgm:pt modelId="{7F0B4BE7-FE06-4EA8-A6AC-0C5D8982BD53}" type="pres">
      <dgm:prSet presAssocID="{E4862C92-FA26-44E7-B646-EBEA5E33E816}" presName="parentText" presStyleLbl="node1" presStyleIdx="0" presStyleCnt="4">
        <dgm:presLayoutVars>
          <dgm:chMax val="1"/>
          <dgm:bulletEnabled val="1"/>
        </dgm:presLayoutVars>
      </dgm:prSet>
      <dgm:spPr/>
    </dgm:pt>
    <dgm:pt modelId="{C1E780FD-AA1A-4DEC-87EC-A2DBD849F214}" type="pres">
      <dgm:prSet presAssocID="{E4862C92-FA26-44E7-B646-EBEA5E33E816}" presName="descendantText" presStyleLbl="alignAccFollowNode1" presStyleIdx="0" presStyleCnt="4">
        <dgm:presLayoutVars>
          <dgm:bulletEnabled val="1"/>
        </dgm:presLayoutVars>
      </dgm:prSet>
      <dgm:spPr/>
    </dgm:pt>
    <dgm:pt modelId="{9832EAC8-876D-49E6-A337-DFB5AA9159CA}" type="pres">
      <dgm:prSet presAssocID="{2FA65D07-493C-434A-A199-703FB67FC88F}" presName="sp" presStyleCnt="0"/>
      <dgm:spPr/>
    </dgm:pt>
    <dgm:pt modelId="{8A47AD6B-59B7-4099-9BCC-C07400994DEC}" type="pres">
      <dgm:prSet presAssocID="{055AC966-C00F-4106-A5CD-AC9F2B839A9B}" presName="linNode" presStyleCnt="0"/>
      <dgm:spPr/>
    </dgm:pt>
    <dgm:pt modelId="{5DFD5D8B-EA3E-4D24-87D6-B153531CB97C}" type="pres">
      <dgm:prSet presAssocID="{055AC966-C00F-4106-A5CD-AC9F2B839A9B}" presName="parentText" presStyleLbl="node1" presStyleIdx="1" presStyleCnt="4">
        <dgm:presLayoutVars>
          <dgm:chMax val="1"/>
          <dgm:bulletEnabled val="1"/>
        </dgm:presLayoutVars>
      </dgm:prSet>
      <dgm:spPr/>
    </dgm:pt>
    <dgm:pt modelId="{8A04980D-36B4-41F5-AE8B-480149969996}" type="pres">
      <dgm:prSet presAssocID="{055AC966-C00F-4106-A5CD-AC9F2B839A9B}" presName="descendantText" presStyleLbl="alignAccFollowNode1" presStyleIdx="1" presStyleCnt="4">
        <dgm:presLayoutVars>
          <dgm:bulletEnabled val="1"/>
        </dgm:presLayoutVars>
      </dgm:prSet>
      <dgm:spPr/>
    </dgm:pt>
    <dgm:pt modelId="{75A4C41D-C562-4087-9204-FFB20C225CAD}" type="pres">
      <dgm:prSet presAssocID="{2298F691-487A-4043-B8E0-0780A36E7C80}" presName="sp" presStyleCnt="0"/>
      <dgm:spPr/>
    </dgm:pt>
    <dgm:pt modelId="{B7701402-82DF-4B0F-9B45-4A70492400DC}" type="pres">
      <dgm:prSet presAssocID="{D3000422-479F-4446-98A2-3EB75C7351BD}" presName="linNode" presStyleCnt="0"/>
      <dgm:spPr/>
    </dgm:pt>
    <dgm:pt modelId="{EB1CEC96-B16C-4F5A-998C-E48BD9C56DD3}" type="pres">
      <dgm:prSet presAssocID="{D3000422-479F-4446-98A2-3EB75C7351BD}" presName="parentText" presStyleLbl="node1" presStyleIdx="2" presStyleCnt="4">
        <dgm:presLayoutVars>
          <dgm:chMax val="1"/>
          <dgm:bulletEnabled val="1"/>
        </dgm:presLayoutVars>
      </dgm:prSet>
      <dgm:spPr/>
    </dgm:pt>
    <dgm:pt modelId="{30D0901B-5CF0-434F-AACE-5A489D232C62}" type="pres">
      <dgm:prSet presAssocID="{D3000422-479F-4446-98A2-3EB75C7351BD}" presName="descendantText" presStyleLbl="alignAccFollowNode1" presStyleIdx="2" presStyleCnt="4">
        <dgm:presLayoutVars>
          <dgm:bulletEnabled val="1"/>
        </dgm:presLayoutVars>
      </dgm:prSet>
      <dgm:spPr/>
    </dgm:pt>
    <dgm:pt modelId="{7A7F4139-DD4C-455D-9B5A-73F27D8723DC}" type="pres">
      <dgm:prSet presAssocID="{9A2AEC2B-D538-4938-94D8-D5CC1CA725CA}" presName="sp" presStyleCnt="0"/>
      <dgm:spPr/>
    </dgm:pt>
    <dgm:pt modelId="{1B7DC870-886F-445F-A260-7FCA45162528}" type="pres">
      <dgm:prSet presAssocID="{27D3E0F7-A93D-4DC1-9DDF-9C1D4FA92B9F}" presName="linNode" presStyleCnt="0"/>
      <dgm:spPr/>
    </dgm:pt>
    <dgm:pt modelId="{999839D6-F4A9-457E-8FF3-A08EDD913AFC}" type="pres">
      <dgm:prSet presAssocID="{27D3E0F7-A93D-4DC1-9DDF-9C1D4FA92B9F}" presName="parentText" presStyleLbl="node1" presStyleIdx="3" presStyleCnt="4" custLinFactNeighborX="738" custLinFactNeighborY="-1670">
        <dgm:presLayoutVars>
          <dgm:chMax val="1"/>
          <dgm:bulletEnabled val="1"/>
        </dgm:presLayoutVars>
      </dgm:prSet>
      <dgm:spPr/>
    </dgm:pt>
    <dgm:pt modelId="{D9F860BD-E632-4975-9B6A-69D98E2D6AAB}" type="pres">
      <dgm:prSet presAssocID="{27D3E0F7-A93D-4DC1-9DDF-9C1D4FA92B9F}" presName="descendantText" presStyleLbl="alignAccFollowNode1" presStyleIdx="3" presStyleCnt="4">
        <dgm:presLayoutVars>
          <dgm:bulletEnabled val="1"/>
        </dgm:presLayoutVars>
      </dgm:prSet>
      <dgm:spPr/>
    </dgm:pt>
  </dgm:ptLst>
  <dgm:cxnLst>
    <dgm:cxn modelId="{D55CED09-3745-478F-BB4C-74D136EC1546}" srcId="{D3000422-479F-4446-98A2-3EB75C7351BD}" destId="{2FC586EE-A26C-44E0-AC01-1EED33FA980B}" srcOrd="0" destOrd="0" parTransId="{76077ECE-6308-4562-914B-12BFB7F73CBE}" sibTransId="{51B7DF59-3AB3-414A-A3AD-5D2990CF5914}"/>
    <dgm:cxn modelId="{EAD2BC19-6F32-494E-B917-435F648290CD}" type="presOf" srcId="{2306F4F4-1E4A-47EB-989C-2D2F9CD73B48}" destId="{8BF75E54-B043-4A5F-8CA6-DE6080980FF8}" srcOrd="0" destOrd="0" presId="urn:microsoft.com/office/officeart/2005/8/layout/vList5"/>
    <dgm:cxn modelId="{0DA8BD21-C944-4363-8F8D-3175E6608B17}" srcId="{27D3E0F7-A93D-4DC1-9DDF-9C1D4FA92B9F}" destId="{192B3CC3-754E-469E-A107-E3129943C05C}" srcOrd="0" destOrd="0" parTransId="{95937270-A869-470D-921E-F7F1FEC4E281}" sibTransId="{854613CD-5769-4FE8-A313-54F3394F8952}"/>
    <dgm:cxn modelId="{E6671425-1845-457F-AF38-945EA3C7CDA5}" type="presOf" srcId="{E4862C92-FA26-44E7-B646-EBEA5E33E816}" destId="{7F0B4BE7-FE06-4EA8-A6AC-0C5D8982BD53}" srcOrd="0" destOrd="0" presId="urn:microsoft.com/office/officeart/2005/8/layout/vList5"/>
    <dgm:cxn modelId="{372A9734-C4F3-41E5-A887-9BA252E1A1BB}" type="presOf" srcId="{27D3E0F7-A93D-4DC1-9DDF-9C1D4FA92B9F}" destId="{999839D6-F4A9-457E-8FF3-A08EDD913AFC}" srcOrd="0" destOrd="0" presId="urn:microsoft.com/office/officeart/2005/8/layout/vList5"/>
    <dgm:cxn modelId="{7781B835-87D8-4D0F-8A86-351FCDE19A5C}" type="presOf" srcId="{2FC586EE-A26C-44E0-AC01-1EED33FA980B}" destId="{30D0901B-5CF0-434F-AACE-5A489D232C62}" srcOrd="0" destOrd="0" presId="urn:microsoft.com/office/officeart/2005/8/layout/vList5"/>
    <dgm:cxn modelId="{71E75861-7055-4BAD-BA94-B26435C71E04}" type="presOf" srcId="{192B3CC3-754E-469E-A107-E3129943C05C}" destId="{D9F860BD-E632-4975-9B6A-69D98E2D6AAB}" srcOrd="0" destOrd="0" presId="urn:microsoft.com/office/officeart/2005/8/layout/vList5"/>
    <dgm:cxn modelId="{EFBC8E63-295C-4C3B-9B42-496327440189}" srcId="{2306F4F4-1E4A-47EB-989C-2D2F9CD73B48}" destId="{27D3E0F7-A93D-4DC1-9DDF-9C1D4FA92B9F}" srcOrd="3" destOrd="0" parTransId="{3F68D8BA-24C3-4F03-80AA-4AF59E6303C7}" sibTransId="{6C5CF0DB-5A58-487E-A880-EC23A096FE76}"/>
    <dgm:cxn modelId="{D3F5146C-25CE-40B7-86F5-18FF4ABEB1C5}" type="presOf" srcId="{D3000422-479F-4446-98A2-3EB75C7351BD}" destId="{EB1CEC96-B16C-4F5A-998C-E48BD9C56DD3}" srcOrd="0" destOrd="0" presId="urn:microsoft.com/office/officeart/2005/8/layout/vList5"/>
    <dgm:cxn modelId="{D99EB381-437E-498B-8936-BEBACA5B9776}" srcId="{2306F4F4-1E4A-47EB-989C-2D2F9CD73B48}" destId="{E4862C92-FA26-44E7-B646-EBEA5E33E816}" srcOrd="0" destOrd="0" parTransId="{CA448374-7831-4543-8891-48546B6515B7}" sibTransId="{2FA65D07-493C-434A-A199-703FB67FC88F}"/>
    <dgm:cxn modelId="{F4DACC98-FB0C-4261-BA42-53EE7416AD65}" srcId="{E4862C92-FA26-44E7-B646-EBEA5E33E816}" destId="{BA73CBE0-4077-4911-B12D-FB9210F54107}" srcOrd="0" destOrd="0" parTransId="{9D997C36-2BB4-4DC2-89AE-20D8635CA45B}" sibTransId="{766686FB-6EA7-4860-99AA-ED04A1108B40}"/>
    <dgm:cxn modelId="{65DDD79A-B9CC-4901-BD6D-11FC414B5D75}" type="presOf" srcId="{2689F812-BCDC-4111-B1CA-634B59E421E9}" destId="{8A04980D-36B4-41F5-AE8B-480149969996}" srcOrd="0" destOrd="0" presId="urn:microsoft.com/office/officeart/2005/8/layout/vList5"/>
    <dgm:cxn modelId="{BF3F67A4-6C88-4678-9E57-E902E3D83175}" type="presOf" srcId="{BA73CBE0-4077-4911-B12D-FB9210F54107}" destId="{C1E780FD-AA1A-4DEC-87EC-A2DBD849F214}" srcOrd="0" destOrd="0" presId="urn:microsoft.com/office/officeart/2005/8/layout/vList5"/>
    <dgm:cxn modelId="{8FFFD3BE-F235-4578-9561-0B2CCE7C7E7F}" type="presOf" srcId="{055AC966-C00F-4106-A5CD-AC9F2B839A9B}" destId="{5DFD5D8B-EA3E-4D24-87D6-B153531CB97C}" srcOrd="0" destOrd="0" presId="urn:microsoft.com/office/officeart/2005/8/layout/vList5"/>
    <dgm:cxn modelId="{2DC20CC0-79BC-437D-BD0D-BF7B0571C525}" srcId="{055AC966-C00F-4106-A5CD-AC9F2B839A9B}" destId="{2689F812-BCDC-4111-B1CA-634B59E421E9}" srcOrd="0" destOrd="0" parTransId="{D5FF226F-F808-4769-9CA2-BA168831395A}" sibTransId="{E84B3A34-8DF8-421C-A981-F3FE321C005B}"/>
    <dgm:cxn modelId="{22608DCC-1EF8-4642-A602-09B19492A1FA}" srcId="{2306F4F4-1E4A-47EB-989C-2D2F9CD73B48}" destId="{D3000422-479F-4446-98A2-3EB75C7351BD}" srcOrd="2" destOrd="0" parTransId="{A7FEA026-3D4B-417B-BBC4-D60E6E8F2C16}" sibTransId="{9A2AEC2B-D538-4938-94D8-D5CC1CA725CA}"/>
    <dgm:cxn modelId="{D6101CD3-F74A-4235-A4BD-0C18D2746AC5}" srcId="{2306F4F4-1E4A-47EB-989C-2D2F9CD73B48}" destId="{055AC966-C00F-4106-A5CD-AC9F2B839A9B}" srcOrd="1" destOrd="0" parTransId="{486B760B-C0D7-47E9-8479-59E5B2F5AB89}" sibTransId="{2298F691-487A-4043-B8E0-0780A36E7C80}"/>
    <dgm:cxn modelId="{DFD3A343-911E-48EB-BAC7-C58A02D52382}" type="presParOf" srcId="{8BF75E54-B043-4A5F-8CA6-DE6080980FF8}" destId="{84D55F0C-3074-4E39-AE82-A042334CF6CF}" srcOrd="0" destOrd="0" presId="urn:microsoft.com/office/officeart/2005/8/layout/vList5"/>
    <dgm:cxn modelId="{825FAFFB-494F-42CD-8FE1-F9034230F678}" type="presParOf" srcId="{84D55F0C-3074-4E39-AE82-A042334CF6CF}" destId="{7F0B4BE7-FE06-4EA8-A6AC-0C5D8982BD53}" srcOrd="0" destOrd="0" presId="urn:microsoft.com/office/officeart/2005/8/layout/vList5"/>
    <dgm:cxn modelId="{DC9DF1EF-D6F0-4EF8-97B5-3B652491ECF5}" type="presParOf" srcId="{84D55F0C-3074-4E39-AE82-A042334CF6CF}" destId="{C1E780FD-AA1A-4DEC-87EC-A2DBD849F214}" srcOrd="1" destOrd="0" presId="urn:microsoft.com/office/officeart/2005/8/layout/vList5"/>
    <dgm:cxn modelId="{A101CBB7-8083-40D4-8B31-6738C5F82659}" type="presParOf" srcId="{8BF75E54-B043-4A5F-8CA6-DE6080980FF8}" destId="{9832EAC8-876D-49E6-A337-DFB5AA9159CA}" srcOrd="1" destOrd="0" presId="urn:microsoft.com/office/officeart/2005/8/layout/vList5"/>
    <dgm:cxn modelId="{849D8C22-46C7-4209-BD26-2C0D10FF3590}" type="presParOf" srcId="{8BF75E54-B043-4A5F-8CA6-DE6080980FF8}" destId="{8A47AD6B-59B7-4099-9BCC-C07400994DEC}" srcOrd="2" destOrd="0" presId="urn:microsoft.com/office/officeart/2005/8/layout/vList5"/>
    <dgm:cxn modelId="{142D30B9-10BB-4FA5-8FF6-61ED1BDD7C7D}" type="presParOf" srcId="{8A47AD6B-59B7-4099-9BCC-C07400994DEC}" destId="{5DFD5D8B-EA3E-4D24-87D6-B153531CB97C}" srcOrd="0" destOrd="0" presId="urn:microsoft.com/office/officeart/2005/8/layout/vList5"/>
    <dgm:cxn modelId="{90286E12-A835-4544-AB1C-997C85BAA57E}" type="presParOf" srcId="{8A47AD6B-59B7-4099-9BCC-C07400994DEC}" destId="{8A04980D-36B4-41F5-AE8B-480149969996}" srcOrd="1" destOrd="0" presId="urn:microsoft.com/office/officeart/2005/8/layout/vList5"/>
    <dgm:cxn modelId="{EBDEAF3B-54FE-43F5-AE36-CAA1A9A3712F}" type="presParOf" srcId="{8BF75E54-B043-4A5F-8CA6-DE6080980FF8}" destId="{75A4C41D-C562-4087-9204-FFB20C225CAD}" srcOrd="3" destOrd="0" presId="urn:microsoft.com/office/officeart/2005/8/layout/vList5"/>
    <dgm:cxn modelId="{4E2F90E5-4859-4250-8247-53C3BE0F3405}" type="presParOf" srcId="{8BF75E54-B043-4A5F-8CA6-DE6080980FF8}" destId="{B7701402-82DF-4B0F-9B45-4A70492400DC}" srcOrd="4" destOrd="0" presId="urn:microsoft.com/office/officeart/2005/8/layout/vList5"/>
    <dgm:cxn modelId="{379B4B8A-A2D0-45A3-A9FD-0B81A5879BAE}" type="presParOf" srcId="{B7701402-82DF-4B0F-9B45-4A70492400DC}" destId="{EB1CEC96-B16C-4F5A-998C-E48BD9C56DD3}" srcOrd="0" destOrd="0" presId="urn:microsoft.com/office/officeart/2005/8/layout/vList5"/>
    <dgm:cxn modelId="{6A1793F9-AA30-42CF-9275-E59086D3493E}" type="presParOf" srcId="{B7701402-82DF-4B0F-9B45-4A70492400DC}" destId="{30D0901B-5CF0-434F-AACE-5A489D232C62}" srcOrd="1" destOrd="0" presId="urn:microsoft.com/office/officeart/2005/8/layout/vList5"/>
    <dgm:cxn modelId="{901D02EC-3D92-4F5A-B146-3ACFB36D62D1}" type="presParOf" srcId="{8BF75E54-B043-4A5F-8CA6-DE6080980FF8}" destId="{7A7F4139-DD4C-455D-9B5A-73F27D8723DC}" srcOrd="5" destOrd="0" presId="urn:microsoft.com/office/officeart/2005/8/layout/vList5"/>
    <dgm:cxn modelId="{87C082A7-5175-4F4E-A4F0-90D394C76A83}" type="presParOf" srcId="{8BF75E54-B043-4A5F-8CA6-DE6080980FF8}" destId="{1B7DC870-886F-445F-A260-7FCA45162528}" srcOrd="6" destOrd="0" presId="urn:microsoft.com/office/officeart/2005/8/layout/vList5"/>
    <dgm:cxn modelId="{3CE3B15A-8D6E-43DB-BE3A-A77AE7ED8FF7}" type="presParOf" srcId="{1B7DC870-886F-445F-A260-7FCA45162528}" destId="{999839D6-F4A9-457E-8FF3-A08EDD913AFC}" srcOrd="0" destOrd="0" presId="urn:microsoft.com/office/officeart/2005/8/layout/vList5"/>
    <dgm:cxn modelId="{67448A91-85A4-43A0-9F05-7A871D3D5D71}" type="presParOf" srcId="{1B7DC870-886F-445F-A260-7FCA45162528}" destId="{D9F860BD-E632-4975-9B6A-69D98E2D6A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06F4F4-1E4A-47EB-989C-2D2F9CD73B4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4862C92-FA26-44E7-B646-EBEA5E33E816}">
      <dgm:prSet phldrT="[Text]"/>
      <dgm:spPr>
        <a:solidFill>
          <a:srgbClr val="202A44"/>
        </a:solidFill>
      </dgm:spPr>
      <dgm:t>
        <a:bodyPr/>
        <a:lstStyle/>
        <a:p>
          <a:r>
            <a:rPr lang="en-US"/>
            <a:t>100+ and Growing</a:t>
          </a:r>
        </a:p>
      </dgm:t>
    </dgm:pt>
    <dgm:pt modelId="{CA448374-7831-4543-8891-48546B6515B7}" type="parTrans" cxnId="{D99EB381-437E-498B-8936-BEBACA5B9776}">
      <dgm:prSet/>
      <dgm:spPr/>
      <dgm:t>
        <a:bodyPr/>
        <a:lstStyle/>
        <a:p>
          <a:endParaRPr lang="en-US"/>
        </a:p>
      </dgm:t>
    </dgm:pt>
    <dgm:pt modelId="{2FA65D07-493C-434A-A199-703FB67FC88F}" type="sibTrans" cxnId="{D99EB381-437E-498B-8936-BEBACA5B9776}">
      <dgm:prSet/>
      <dgm:spPr/>
      <dgm:t>
        <a:bodyPr/>
        <a:lstStyle/>
        <a:p>
          <a:endParaRPr lang="en-US"/>
        </a:p>
      </dgm:t>
    </dgm:pt>
    <dgm:pt modelId="{BA73CBE0-4077-4911-B12D-FB9210F54107}">
      <dgm:prSet phldrT="[Text]"/>
      <dgm:spPr>
        <a:solidFill>
          <a:srgbClr val="F4CD4E">
            <a:alpha val="89804"/>
          </a:srgbClr>
        </a:solidFill>
      </dgm:spPr>
      <dgm:t>
        <a:bodyPr/>
        <a:lstStyle/>
        <a:p>
          <a:r>
            <a:rPr lang="en-US" dirty="0">
              <a:latin typeface="Avenir Next LT Pro" panose="020B0504020202020204" pitchFamily="34" charset="0"/>
            </a:rPr>
            <a:t>Total number of graduates each year </a:t>
          </a:r>
        </a:p>
      </dgm:t>
    </dgm:pt>
    <dgm:pt modelId="{9D997C36-2BB4-4DC2-89AE-20D8635CA45B}" type="parTrans" cxnId="{F4DACC98-FB0C-4261-BA42-53EE7416AD65}">
      <dgm:prSet/>
      <dgm:spPr/>
      <dgm:t>
        <a:bodyPr/>
        <a:lstStyle/>
        <a:p>
          <a:endParaRPr lang="en-US"/>
        </a:p>
      </dgm:t>
    </dgm:pt>
    <dgm:pt modelId="{766686FB-6EA7-4860-99AA-ED04A1108B40}" type="sibTrans" cxnId="{F4DACC98-FB0C-4261-BA42-53EE7416AD65}">
      <dgm:prSet/>
      <dgm:spPr/>
      <dgm:t>
        <a:bodyPr/>
        <a:lstStyle/>
        <a:p>
          <a:endParaRPr lang="en-US"/>
        </a:p>
      </dgm:t>
    </dgm:pt>
    <dgm:pt modelId="{D3000422-479F-4446-98A2-3EB75C7351BD}">
      <dgm:prSet phldrT="[Text]"/>
      <dgm:spPr>
        <a:solidFill>
          <a:srgbClr val="202A44"/>
        </a:solidFill>
      </dgm:spPr>
      <dgm:t>
        <a:bodyPr/>
        <a:lstStyle/>
        <a:p>
          <a:r>
            <a:rPr lang="en-US"/>
            <a:t>49%</a:t>
          </a:r>
        </a:p>
      </dgm:t>
    </dgm:pt>
    <dgm:pt modelId="{A7FEA026-3D4B-417B-BBC4-D60E6E8F2C16}" type="parTrans" cxnId="{22608DCC-1EF8-4642-A602-09B19492A1FA}">
      <dgm:prSet/>
      <dgm:spPr/>
      <dgm:t>
        <a:bodyPr/>
        <a:lstStyle/>
        <a:p>
          <a:endParaRPr lang="en-US"/>
        </a:p>
      </dgm:t>
    </dgm:pt>
    <dgm:pt modelId="{9A2AEC2B-D538-4938-94D8-D5CC1CA725CA}" type="sibTrans" cxnId="{22608DCC-1EF8-4642-A602-09B19492A1FA}">
      <dgm:prSet/>
      <dgm:spPr/>
      <dgm:t>
        <a:bodyPr/>
        <a:lstStyle/>
        <a:p>
          <a:endParaRPr lang="en-US"/>
        </a:p>
      </dgm:t>
    </dgm:pt>
    <dgm:pt modelId="{2FC586EE-A26C-44E0-AC01-1EED33FA980B}">
      <dgm:prSet phldrT="[Text]"/>
      <dgm:spPr>
        <a:solidFill>
          <a:srgbClr val="F4CD4E">
            <a:alpha val="90000"/>
          </a:srgbClr>
        </a:solidFill>
      </dgm:spPr>
      <dgm:t>
        <a:bodyPr/>
        <a:lstStyle/>
        <a:p>
          <a:r>
            <a:rPr lang="en-US" dirty="0">
              <a:latin typeface="Avenir Next LT Pro" panose="020B0504020202020204" pitchFamily="34" charset="0"/>
            </a:rPr>
            <a:t>Overall graduation rate</a:t>
          </a:r>
        </a:p>
      </dgm:t>
    </dgm:pt>
    <dgm:pt modelId="{76077ECE-6308-4562-914B-12BFB7F73CBE}" type="parTrans" cxnId="{D55CED09-3745-478F-BB4C-74D136EC1546}">
      <dgm:prSet/>
      <dgm:spPr/>
      <dgm:t>
        <a:bodyPr/>
        <a:lstStyle/>
        <a:p>
          <a:endParaRPr lang="en-US"/>
        </a:p>
      </dgm:t>
    </dgm:pt>
    <dgm:pt modelId="{51B7DF59-3AB3-414A-A3AD-5D2990CF5914}" type="sibTrans" cxnId="{D55CED09-3745-478F-BB4C-74D136EC1546}">
      <dgm:prSet/>
      <dgm:spPr/>
      <dgm:t>
        <a:bodyPr/>
        <a:lstStyle/>
        <a:p>
          <a:endParaRPr lang="en-US"/>
        </a:p>
      </dgm:t>
    </dgm:pt>
    <dgm:pt modelId="{D9638723-F683-4137-8AB0-2AB63C8342EE}">
      <dgm:prSet phldrT="[Text]"/>
      <dgm:spPr>
        <a:solidFill>
          <a:srgbClr val="202A44"/>
        </a:solidFill>
      </dgm:spPr>
      <dgm:t>
        <a:bodyPr/>
        <a:lstStyle/>
        <a:p>
          <a:r>
            <a:rPr lang="en-US"/>
            <a:t>2.6 Years</a:t>
          </a:r>
        </a:p>
      </dgm:t>
    </dgm:pt>
    <dgm:pt modelId="{3E2B6D29-1F64-473A-B451-8B29F980A644}" type="parTrans" cxnId="{26F4E84C-EF56-4943-B137-DCF015F5D891}">
      <dgm:prSet/>
      <dgm:spPr/>
      <dgm:t>
        <a:bodyPr/>
        <a:lstStyle/>
        <a:p>
          <a:endParaRPr lang="en-US"/>
        </a:p>
      </dgm:t>
    </dgm:pt>
    <dgm:pt modelId="{04D0FF5F-1496-4193-A27B-775DCF1564BA}" type="sibTrans" cxnId="{26F4E84C-EF56-4943-B137-DCF015F5D891}">
      <dgm:prSet/>
      <dgm:spPr/>
      <dgm:t>
        <a:bodyPr/>
        <a:lstStyle/>
        <a:p>
          <a:endParaRPr lang="en-US"/>
        </a:p>
      </dgm:t>
    </dgm:pt>
    <dgm:pt modelId="{39B7DC6F-FA28-4DE6-9537-C9F71157E184}">
      <dgm:prSet phldrT="[Text]"/>
      <dgm:spPr>
        <a:solidFill>
          <a:srgbClr val="F4CD4E">
            <a:alpha val="90000"/>
          </a:srgbClr>
        </a:solidFill>
      </dgm:spPr>
      <dgm:t>
        <a:bodyPr/>
        <a:lstStyle/>
        <a:p>
          <a:r>
            <a:rPr lang="en-US">
              <a:latin typeface="Avenir Next LT Pro" panose="020B0504020202020204" pitchFamily="34" charset="0"/>
            </a:rPr>
            <a:t>Most frequent duration of time from matriculation to graduation</a:t>
          </a:r>
        </a:p>
      </dgm:t>
    </dgm:pt>
    <dgm:pt modelId="{73F3ECC1-9029-47BB-9596-3B82197B357E}" type="parTrans" cxnId="{5BB41CFF-D770-4755-9474-C558CF424CF5}">
      <dgm:prSet/>
      <dgm:spPr/>
      <dgm:t>
        <a:bodyPr/>
        <a:lstStyle/>
        <a:p>
          <a:endParaRPr lang="en-US"/>
        </a:p>
      </dgm:t>
    </dgm:pt>
    <dgm:pt modelId="{3114CD6C-FE76-4952-A33D-98856572DB90}" type="sibTrans" cxnId="{5BB41CFF-D770-4755-9474-C558CF424CF5}">
      <dgm:prSet/>
      <dgm:spPr/>
      <dgm:t>
        <a:bodyPr/>
        <a:lstStyle/>
        <a:p>
          <a:endParaRPr lang="en-US"/>
        </a:p>
      </dgm:t>
    </dgm:pt>
    <dgm:pt modelId="{ADABC67F-193E-48AA-BD06-2FC1863C9A50}">
      <dgm:prSet phldrT="[Text]"/>
      <dgm:spPr>
        <a:solidFill>
          <a:srgbClr val="F4CD4E">
            <a:alpha val="90000"/>
          </a:srgbClr>
        </a:solidFill>
      </dgm:spPr>
      <dgm:t>
        <a:bodyPr/>
        <a:lstStyle/>
        <a:p>
          <a:r>
            <a:rPr lang="en-US" dirty="0">
              <a:latin typeface="Avenir Next LT Pro" panose="020B0504020202020204" pitchFamily="34" charset="0"/>
            </a:rPr>
            <a:t>Note: not all students are seeking a degree. </a:t>
          </a:r>
        </a:p>
      </dgm:t>
    </dgm:pt>
    <dgm:pt modelId="{628433BC-F97C-4538-A808-AF2EBB3F1560}" type="parTrans" cxnId="{091D053D-7FE3-4ED0-A0C6-C0CC718C2D78}">
      <dgm:prSet/>
      <dgm:spPr/>
    </dgm:pt>
    <dgm:pt modelId="{04975427-9BE1-4307-A6F6-D717270C00A3}" type="sibTrans" cxnId="{091D053D-7FE3-4ED0-A0C6-C0CC718C2D78}">
      <dgm:prSet/>
      <dgm:spPr/>
    </dgm:pt>
    <dgm:pt modelId="{465D78FC-D3F2-428B-8BB3-0E0E3290D55E}">
      <dgm:prSet phldrT="[Text]"/>
      <dgm:spPr>
        <a:solidFill>
          <a:srgbClr val="F4CD4E">
            <a:alpha val="89804"/>
          </a:srgbClr>
        </a:solidFill>
      </dgm:spPr>
      <dgm:t>
        <a:bodyPr/>
        <a:lstStyle/>
        <a:p>
          <a:r>
            <a:rPr lang="en-US" dirty="0">
              <a:latin typeface="Avenir Next LT Pro" panose="020B0504020202020204" pitchFamily="34" charset="0"/>
            </a:rPr>
            <a:t>Increase to 180 this past year</a:t>
          </a:r>
        </a:p>
      </dgm:t>
    </dgm:pt>
    <dgm:pt modelId="{99A0B30D-2BD9-4FF4-93A5-A11794C114C9}" type="parTrans" cxnId="{528A0FD3-658D-442E-8249-41663A0299A6}">
      <dgm:prSet/>
      <dgm:spPr/>
    </dgm:pt>
    <dgm:pt modelId="{C503B96C-97E3-4CCA-9AE2-06C659789A0F}" type="sibTrans" cxnId="{528A0FD3-658D-442E-8249-41663A0299A6}">
      <dgm:prSet/>
      <dgm:spPr/>
    </dgm:pt>
    <dgm:pt modelId="{8BF75E54-B043-4A5F-8CA6-DE6080980FF8}" type="pres">
      <dgm:prSet presAssocID="{2306F4F4-1E4A-47EB-989C-2D2F9CD73B48}" presName="Name0" presStyleCnt="0">
        <dgm:presLayoutVars>
          <dgm:dir/>
          <dgm:animLvl val="lvl"/>
          <dgm:resizeHandles val="exact"/>
        </dgm:presLayoutVars>
      </dgm:prSet>
      <dgm:spPr/>
    </dgm:pt>
    <dgm:pt modelId="{84D55F0C-3074-4E39-AE82-A042334CF6CF}" type="pres">
      <dgm:prSet presAssocID="{E4862C92-FA26-44E7-B646-EBEA5E33E816}" presName="linNode" presStyleCnt="0"/>
      <dgm:spPr/>
    </dgm:pt>
    <dgm:pt modelId="{7F0B4BE7-FE06-4EA8-A6AC-0C5D8982BD53}" type="pres">
      <dgm:prSet presAssocID="{E4862C92-FA26-44E7-B646-EBEA5E33E816}" presName="parentText" presStyleLbl="node1" presStyleIdx="0" presStyleCnt="3">
        <dgm:presLayoutVars>
          <dgm:chMax val="1"/>
          <dgm:bulletEnabled val="1"/>
        </dgm:presLayoutVars>
      </dgm:prSet>
      <dgm:spPr/>
    </dgm:pt>
    <dgm:pt modelId="{C1E780FD-AA1A-4DEC-87EC-A2DBD849F214}" type="pres">
      <dgm:prSet presAssocID="{E4862C92-FA26-44E7-B646-EBEA5E33E816}" presName="descendantText" presStyleLbl="alignAccFollowNode1" presStyleIdx="0" presStyleCnt="3">
        <dgm:presLayoutVars>
          <dgm:bulletEnabled val="1"/>
        </dgm:presLayoutVars>
      </dgm:prSet>
      <dgm:spPr/>
    </dgm:pt>
    <dgm:pt modelId="{9832EAC8-876D-49E6-A337-DFB5AA9159CA}" type="pres">
      <dgm:prSet presAssocID="{2FA65D07-493C-434A-A199-703FB67FC88F}" presName="sp" presStyleCnt="0"/>
      <dgm:spPr/>
    </dgm:pt>
    <dgm:pt modelId="{B7701402-82DF-4B0F-9B45-4A70492400DC}" type="pres">
      <dgm:prSet presAssocID="{D3000422-479F-4446-98A2-3EB75C7351BD}" presName="linNode" presStyleCnt="0"/>
      <dgm:spPr/>
    </dgm:pt>
    <dgm:pt modelId="{EB1CEC96-B16C-4F5A-998C-E48BD9C56DD3}" type="pres">
      <dgm:prSet presAssocID="{D3000422-479F-4446-98A2-3EB75C7351BD}" presName="parentText" presStyleLbl="node1" presStyleIdx="1" presStyleCnt="3">
        <dgm:presLayoutVars>
          <dgm:chMax val="1"/>
          <dgm:bulletEnabled val="1"/>
        </dgm:presLayoutVars>
      </dgm:prSet>
      <dgm:spPr/>
    </dgm:pt>
    <dgm:pt modelId="{30D0901B-5CF0-434F-AACE-5A489D232C62}" type="pres">
      <dgm:prSet presAssocID="{D3000422-479F-4446-98A2-3EB75C7351BD}" presName="descendantText" presStyleLbl="alignAccFollowNode1" presStyleIdx="1" presStyleCnt="3">
        <dgm:presLayoutVars>
          <dgm:bulletEnabled val="1"/>
        </dgm:presLayoutVars>
      </dgm:prSet>
      <dgm:spPr/>
    </dgm:pt>
    <dgm:pt modelId="{AE6DC2CB-E8A2-48AB-9D46-CD0B6EF3F5B8}" type="pres">
      <dgm:prSet presAssocID="{9A2AEC2B-D538-4938-94D8-D5CC1CA725CA}" presName="sp" presStyleCnt="0"/>
      <dgm:spPr/>
    </dgm:pt>
    <dgm:pt modelId="{947A211B-C1F5-465A-B554-9676DE713AEA}" type="pres">
      <dgm:prSet presAssocID="{D9638723-F683-4137-8AB0-2AB63C8342EE}" presName="linNode" presStyleCnt="0"/>
      <dgm:spPr/>
    </dgm:pt>
    <dgm:pt modelId="{3D5468DA-09D2-4AF1-97D0-91F8078CA758}" type="pres">
      <dgm:prSet presAssocID="{D9638723-F683-4137-8AB0-2AB63C8342EE}" presName="parentText" presStyleLbl="node1" presStyleIdx="2" presStyleCnt="3">
        <dgm:presLayoutVars>
          <dgm:chMax val="1"/>
          <dgm:bulletEnabled val="1"/>
        </dgm:presLayoutVars>
      </dgm:prSet>
      <dgm:spPr/>
    </dgm:pt>
    <dgm:pt modelId="{4DAFFCAE-67BC-4450-A1BB-85A25AE8C14F}" type="pres">
      <dgm:prSet presAssocID="{D9638723-F683-4137-8AB0-2AB63C8342EE}" presName="descendantText" presStyleLbl="alignAccFollowNode1" presStyleIdx="2" presStyleCnt="3">
        <dgm:presLayoutVars>
          <dgm:bulletEnabled val="1"/>
        </dgm:presLayoutVars>
      </dgm:prSet>
      <dgm:spPr/>
    </dgm:pt>
  </dgm:ptLst>
  <dgm:cxnLst>
    <dgm:cxn modelId="{D55CED09-3745-478F-BB4C-74D136EC1546}" srcId="{D3000422-479F-4446-98A2-3EB75C7351BD}" destId="{2FC586EE-A26C-44E0-AC01-1EED33FA980B}" srcOrd="0" destOrd="0" parTransId="{76077ECE-6308-4562-914B-12BFB7F73CBE}" sibTransId="{51B7DF59-3AB3-414A-A3AD-5D2990CF5914}"/>
    <dgm:cxn modelId="{F6066013-F0C0-4EA5-B0D0-AE8646E6ABDD}" type="presOf" srcId="{465D78FC-D3F2-428B-8BB3-0E0E3290D55E}" destId="{C1E780FD-AA1A-4DEC-87EC-A2DBD849F214}" srcOrd="0" destOrd="1" presId="urn:microsoft.com/office/officeart/2005/8/layout/vList5"/>
    <dgm:cxn modelId="{EAD2BC19-6F32-494E-B917-435F648290CD}" type="presOf" srcId="{2306F4F4-1E4A-47EB-989C-2D2F9CD73B48}" destId="{8BF75E54-B043-4A5F-8CA6-DE6080980FF8}" srcOrd="0" destOrd="0" presId="urn:microsoft.com/office/officeart/2005/8/layout/vList5"/>
    <dgm:cxn modelId="{E2F8741C-6060-46EC-B437-42340EED4C58}" type="presOf" srcId="{ADABC67F-193E-48AA-BD06-2FC1863C9A50}" destId="{30D0901B-5CF0-434F-AACE-5A489D232C62}" srcOrd="0" destOrd="1" presId="urn:microsoft.com/office/officeart/2005/8/layout/vList5"/>
    <dgm:cxn modelId="{E6671425-1845-457F-AF38-945EA3C7CDA5}" type="presOf" srcId="{E4862C92-FA26-44E7-B646-EBEA5E33E816}" destId="{7F0B4BE7-FE06-4EA8-A6AC-0C5D8982BD53}" srcOrd="0" destOrd="0" presId="urn:microsoft.com/office/officeart/2005/8/layout/vList5"/>
    <dgm:cxn modelId="{7781B835-87D8-4D0F-8A86-351FCDE19A5C}" type="presOf" srcId="{2FC586EE-A26C-44E0-AC01-1EED33FA980B}" destId="{30D0901B-5CF0-434F-AACE-5A489D232C62}" srcOrd="0" destOrd="0" presId="urn:microsoft.com/office/officeart/2005/8/layout/vList5"/>
    <dgm:cxn modelId="{091D053D-7FE3-4ED0-A0C6-C0CC718C2D78}" srcId="{D3000422-479F-4446-98A2-3EB75C7351BD}" destId="{ADABC67F-193E-48AA-BD06-2FC1863C9A50}" srcOrd="1" destOrd="0" parTransId="{628433BC-F97C-4538-A808-AF2EBB3F1560}" sibTransId="{04975427-9BE1-4307-A6F6-D717270C00A3}"/>
    <dgm:cxn modelId="{D3F5146C-25CE-40B7-86F5-18FF4ABEB1C5}" type="presOf" srcId="{D3000422-479F-4446-98A2-3EB75C7351BD}" destId="{EB1CEC96-B16C-4F5A-998C-E48BD9C56DD3}" srcOrd="0" destOrd="0" presId="urn:microsoft.com/office/officeart/2005/8/layout/vList5"/>
    <dgm:cxn modelId="{26F4E84C-EF56-4943-B137-DCF015F5D891}" srcId="{2306F4F4-1E4A-47EB-989C-2D2F9CD73B48}" destId="{D9638723-F683-4137-8AB0-2AB63C8342EE}" srcOrd="2" destOrd="0" parTransId="{3E2B6D29-1F64-473A-B451-8B29F980A644}" sibTransId="{04D0FF5F-1496-4193-A27B-775DCF1564BA}"/>
    <dgm:cxn modelId="{D99EB381-437E-498B-8936-BEBACA5B9776}" srcId="{2306F4F4-1E4A-47EB-989C-2D2F9CD73B48}" destId="{E4862C92-FA26-44E7-B646-EBEA5E33E816}" srcOrd="0" destOrd="0" parTransId="{CA448374-7831-4543-8891-48546B6515B7}" sibTransId="{2FA65D07-493C-434A-A199-703FB67FC88F}"/>
    <dgm:cxn modelId="{F4DACC98-FB0C-4261-BA42-53EE7416AD65}" srcId="{E4862C92-FA26-44E7-B646-EBEA5E33E816}" destId="{BA73CBE0-4077-4911-B12D-FB9210F54107}" srcOrd="0" destOrd="0" parTransId="{9D997C36-2BB4-4DC2-89AE-20D8635CA45B}" sibTransId="{766686FB-6EA7-4860-99AA-ED04A1108B40}"/>
    <dgm:cxn modelId="{BF3F67A4-6C88-4678-9E57-E902E3D83175}" type="presOf" srcId="{BA73CBE0-4077-4911-B12D-FB9210F54107}" destId="{C1E780FD-AA1A-4DEC-87EC-A2DBD849F214}" srcOrd="0" destOrd="0" presId="urn:microsoft.com/office/officeart/2005/8/layout/vList5"/>
    <dgm:cxn modelId="{F5A7F6A9-F841-4AEF-A716-ECA334D3F3CB}" type="presOf" srcId="{39B7DC6F-FA28-4DE6-9537-C9F71157E184}" destId="{4DAFFCAE-67BC-4450-A1BB-85A25AE8C14F}" srcOrd="0" destOrd="0" presId="urn:microsoft.com/office/officeart/2005/8/layout/vList5"/>
    <dgm:cxn modelId="{3233D3B1-9BCF-44A1-91AE-23AE73FA7AAE}" type="presOf" srcId="{D9638723-F683-4137-8AB0-2AB63C8342EE}" destId="{3D5468DA-09D2-4AF1-97D0-91F8078CA758}" srcOrd="0" destOrd="0" presId="urn:microsoft.com/office/officeart/2005/8/layout/vList5"/>
    <dgm:cxn modelId="{22608DCC-1EF8-4642-A602-09B19492A1FA}" srcId="{2306F4F4-1E4A-47EB-989C-2D2F9CD73B48}" destId="{D3000422-479F-4446-98A2-3EB75C7351BD}" srcOrd="1" destOrd="0" parTransId="{A7FEA026-3D4B-417B-BBC4-D60E6E8F2C16}" sibTransId="{9A2AEC2B-D538-4938-94D8-D5CC1CA725CA}"/>
    <dgm:cxn modelId="{528A0FD3-658D-442E-8249-41663A0299A6}" srcId="{E4862C92-FA26-44E7-B646-EBEA5E33E816}" destId="{465D78FC-D3F2-428B-8BB3-0E0E3290D55E}" srcOrd="1" destOrd="0" parTransId="{99A0B30D-2BD9-4FF4-93A5-A11794C114C9}" sibTransId="{C503B96C-97E3-4CCA-9AE2-06C659789A0F}"/>
    <dgm:cxn modelId="{5BB41CFF-D770-4755-9474-C558CF424CF5}" srcId="{D9638723-F683-4137-8AB0-2AB63C8342EE}" destId="{39B7DC6F-FA28-4DE6-9537-C9F71157E184}" srcOrd="0" destOrd="0" parTransId="{73F3ECC1-9029-47BB-9596-3B82197B357E}" sibTransId="{3114CD6C-FE76-4952-A33D-98856572DB90}"/>
    <dgm:cxn modelId="{DFD3A343-911E-48EB-BAC7-C58A02D52382}" type="presParOf" srcId="{8BF75E54-B043-4A5F-8CA6-DE6080980FF8}" destId="{84D55F0C-3074-4E39-AE82-A042334CF6CF}" srcOrd="0" destOrd="0" presId="urn:microsoft.com/office/officeart/2005/8/layout/vList5"/>
    <dgm:cxn modelId="{825FAFFB-494F-42CD-8FE1-F9034230F678}" type="presParOf" srcId="{84D55F0C-3074-4E39-AE82-A042334CF6CF}" destId="{7F0B4BE7-FE06-4EA8-A6AC-0C5D8982BD53}" srcOrd="0" destOrd="0" presId="urn:microsoft.com/office/officeart/2005/8/layout/vList5"/>
    <dgm:cxn modelId="{DC9DF1EF-D6F0-4EF8-97B5-3B652491ECF5}" type="presParOf" srcId="{84D55F0C-3074-4E39-AE82-A042334CF6CF}" destId="{C1E780FD-AA1A-4DEC-87EC-A2DBD849F214}" srcOrd="1" destOrd="0" presId="urn:microsoft.com/office/officeart/2005/8/layout/vList5"/>
    <dgm:cxn modelId="{A101CBB7-8083-40D4-8B31-6738C5F82659}" type="presParOf" srcId="{8BF75E54-B043-4A5F-8CA6-DE6080980FF8}" destId="{9832EAC8-876D-49E6-A337-DFB5AA9159CA}" srcOrd="1" destOrd="0" presId="urn:microsoft.com/office/officeart/2005/8/layout/vList5"/>
    <dgm:cxn modelId="{4E2F90E5-4859-4250-8247-53C3BE0F3405}" type="presParOf" srcId="{8BF75E54-B043-4A5F-8CA6-DE6080980FF8}" destId="{B7701402-82DF-4B0F-9B45-4A70492400DC}" srcOrd="2" destOrd="0" presId="urn:microsoft.com/office/officeart/2005/8/layout/vList5"/>
    <dgm:cxn modelId="{379B4B8A-A2D0-45A3-A9FD-0B81A5879BAE}" type="presParOf" srcId="{B7701402-82DF-4B0F-9B45-4A70492400DC}" destId="{EB1CEC96-B16C-4F5A-998C-E48BD9C56DD3}" srcOrd="0" destOrd="0" presId="urn:microsoft.com/office/officeart/2005/8/layout/vList5"/>
    <dgm:cxn modelId="{6A1793F9-AA30-42CF-9275-E59086D3493E}" type="presParOf" srcId="{B7701402-82DF-4B0F-9B45-4A70492400DC}" destId="{30D0901B-5CF0-434F-AACE-5A489D232C62}" srcOrd="1" destOrd="0" presId="urn:microsoft.com/office/officeart/2005/8/layout/vList5"/>
    <dgm:cxn modelId="{7FDF8D8F-3995-4C30-9F6E-962C7F7B89E9}" type="presParOf" srcId="{8BF75E54-B043-4A5F-8CA6-DE6080980FF8}" destId="{AE6DC2CB-E8A2-48AB-9D46-CD0B6EF3F5B8}" srcOrd="3" destOrd="0" presId="urn:microsoft.com/office/officeart/2005/8/layout/vList5"/>
    <dgm:cxn modelId="{C11F6016-BBC5-47A5-8C11-D90D73FF59F4}" type="presParOf" srcId="{8BF75E54-B043-4A5F-8CA6-DE6080980FF8}" destId="{947A211B-C1F5-465A-B554-9676DE713AEA}" srcOrd="4" destOrd="0" presId="urn:microsoft.com/office/officeart/2005/8/layout/vList5"/>
    <dgm:cxn modelId="{369AAF00-5C7A-4023-ADA3-F4089594F56B}" type="presParOf" srcId="{947A211B-C1F5-465A-B554-9676DE713AEA}" destId="{3D5468DA-09D2-4AF1-97D0-91F8078CA758}" srcOrd="0" destOrd="0" presId="urn:microsoft.com/office/officeart/2005/8/layout/vList5"/>
    <dgm:cxn modelId="{6A231EA8-B79B-49CB-BD6F-4E77D12BD64E}" type="presParOf" srcId="{947A211B-C1F5-465A-B554-9676DE713AEA}" destId="{4DAFFCAE-67BC-4450-A1BB-85A25AE8C1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06F4F4-1E4A-47EB-989C-2D2F9CD73B4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4862C92-FA26-44E7-B646-EBEA5E33E816}">
      <dgm:prSet phldrT="[Text]"/>
      <dgm:spPr>
        <a:solidFill>
          <a:srgbClr val="202A44"/>
        </a:solidFill>
      </dgm:spPr>
      <dgm:t>
        <a:bodyPr/>
        <a:lstStyle/>
        <a:p>
          <a:r>
            <a:rPr lang="en-US" dirty="0"/>
            <a:t>74%</a:t>
          </a:r>
        </a:p>
      </dgm:t>
    </dgm:pt>
    <dgm:pt modelId="{CA448374-7831-4543-8891-48546B6515B7}" type="parTrans" cxnId="{D99EB381-437E-498B-8936-BEBACA5B9776}">
      <dgm:prSet/>
      <dgm:spPr/>
      <dgm:t>
        <a:bodyPr/>
        <a:lstStyle/>
        <a:p>
          <a:endParaRPr lang="en-US"/>
        </a:p>
      </dgm:t>
    </dgm:pt>
    <dgm:pt modelId="{2FA65D07-493C-434A-A199-703FB67FC88F}" type="sibTrans" cxnId="{D99EB381-437E-498B-8936-BEBACA5B9776}">
      <dgm:prSet/>
      <dgm:spPr/>
      <dgm:t>
        <a:bodyPr/>
        <a:lstStyle/>
        <a:p>
          <a:endParaRPr lang="en-US"/>
        </a:p>
      </dgm:t>
    </dgm:pt>
    <dgm:pt modelId="{BA73CBE0-4077-4911-B12D-FB9210F54107}">
      <dgm:prSet phldrT="[Text]"/>
      <dgm:spPr>
        <a:solidFill>
          <a:srgbClr val="F4CD4E">
            <a:alpha val="89804"/>
          </a:srgbClr>
        </a:solidFill>
      </dgm:spPr>
      <dgm:t>
        <a:bodyPr/>
        <a:lstStyle/>
        <a:p>
          <a:r>
            <a:rPr lang="en-US" dirty="0">
              <a:latin typeface="Avenir Next LT Pro" panose="020B0504020202020204" pitchFamily="34" charset="0"/>
            </a:rPr>
            <a:t>Reported receiving a raise or promotion within 6 months of completing their credential</a:t>
          </a:r>
        </a:p>
      </dgm:t>
    </dgm:pt>
    <dgm:pt modelId="{9D997C36-2BB4-4DC2-89AE-20D8635CA45B}" type="parTrans" cxnId="{F4DACC98-FB0C-4261-BA42-53EE7416AD65}">
      <dgm:prSet/>
      <dgm:spPr/>
      <dgm:t>
        <a:bodyPr/>
        <a:lstStyle/>
        <a:p>
          <a:endParaRPr lang="en-US"/>
        </a:p>
      </dgm:t>
    </dgm:pt>
    <dgm:pt modelId="{766686FB-6EA7-4860-99AA-ED04A1108B40}" type="sibTrans" cxnId="{F4DACC98-FB0C-4261-BA42-53EE7416AD65}">
      <dgm:prSet/>
      <dgm:spPr/>
      <dgm:t>
        <a:bodyPr/>
        <a:lstStyle/>
        <a:p>
          <a:endParaRPr lang="en-US"/>
        </a:p>
      </dgm:t>
    </dgm:pt>
    <dgm:pt modelId="{D3000422-479F-4446-98A2-3EB75C7351BD}">
      <dgm:prSet phldrT="[Text]"/>
      <dgm:spPr>
        <a:solidFill>
          <a:srgbClr val="202A44"/>
        </a:solidFill>
      </dgm:spPr>
      <dgm:t>
        <a:bodyPr/>
        <a:lstStyle/>
        <a:p>
          <a:r>
            <a:rPr lang="en-US"/>
            <a:t>83%</a:t>
          </a:r>
        </a:p>
      </dgm:t>
    </dgm:pt>
    <dgm:pt modelId="{A7FEA026-3D4B-417B-BBC4-D60E6E8F2C16}" type="parTrans" cxnId="{22608DCC-1EF8-4642-A602-09B19492A1FA}">
      <dgm:prSet/>
      <dgm:spPr/>
      <dgm:t>
        <a:bodyPr/>
        <a:lstStyle/>
        <a:p>
          <a:endParaRPr lang="en-US"/>
        </a:p>
      </dgm:t>
    </dgm:pt>
    <dgm:pt modelId="{9A2AEC2B-D538-4938-94D8-D5CC1CA725CA}" type="sibTrans" cxnId="{22608DCC-1EF8-4642-A602-09B19492A1FA}">
      <dgm:prSet/>
      <dgm:spPr/>
      <dgm:t>
        <a:bodyPr/>
        <a:lstStyle/>
        <a:p>
          <a:endParaRPr lang="en-US"/>
        </a:p>
      </dgm:t>
    </dgm:pt>
    <dgm:pt modelId="{2FC586EE-A26C-44E0-AC01-1EED33FA980B}">
      <dgm:prSet phldrT="[Text]"/>
      <dgm:spPr>
        <a:solidFill>
          <a:srgbClr val="F4CD4E">
            <a:alpha val="90000"/>
          </a:srgbClr>
        </a:solidFill>
      </dgm:spPr>
      <dgm:t>
        <a:bodyPr/>
        <a:lstStyle/>
        <a:p>
          <a:r>
            <a:rPr lang="en-US">
              <a:latin typeface="Avenir Next LT Pro" panose="020B0504020202020204" pitchFamily="34" charset="0"/>
            </a:rPr>
            <a:t>employed within 6 months of completing their degree</a:t>
          </a:r>
        </a:p>
      </dgm:t>
    </dgm:pt>
    <dgm:pt modelId="{76077ECE-6308-4562-914B-12BFB7F73CBE}" type="parTrans" cxnId="{D55CED09-3745-478F-BB4C-74D136EC1546}">
      <dgm:prSet/>
      <dgm:spPr/>
      <dgm:t>
        <a:bodyPr/>
        <a:lstStyle/>
        <a:p>
          <a:endParaRPr lang="en-US"/>
        </a:p>
      </dgm:t>
    </dgm:pt>
    <dgm:pt modelId="{51B7DF59-3AB3-414A-A3AD-5D2990CF5914}" type="sibTrans" cxnId="{D55CED09-3745-478F-BB4C-74D136EC1546}">
      <dgm:prSet/>
      <dgm:spPr/>
      <dgm:t>
        <a:bodyPr/>
        <a:lstStyle/>
        <a:p>
          <a:endParaRPr lang="en-US"/>
        </a:p>
      </dgm:t>
    </dgm:pt>
    <dgm:pt modelId="{8BF75E54-B043-4A5F-8CA6-DE6080980FF8}" type="pres">
      <dgm:prSet presAssocID="{2306F4F4-1E4A-47EB-989C-2D2F9CD73B48}" presName="Name0" presStyleCnt="0">
        <dgm:presLayoutVars>
          <dgm:dir/>
          <dgm:animLvl val="lvl"/>
          <dgm:resizeHandles val="exact"/>
        </dgm:presLayoutVars>
      </dgm:prSet>
      <dgm:spPr/>
    </dgm:pt>
    <dgm:pt modelId="{84D55F0C-3074-4E39-AE82-A042334CF6CF}" type="pres">
      <dgm:prSet presAssocID="{E4862C92-FA26-44E7-B646-EBEA5E33E816}" presName="linNode" presStyleCnt="0"/>
      <dgm:spPr/>
    </dgm:pt>
    <dgm:pt modelId="{7F0B4BE7-FE06-4EA8-A6AC-0C5D8982BD53}" type="pres">
      <dgm:prSet presAssocID="{E4862C92-FA26-44E7-B646-EBEA5E33E816}" presName="parentText" presStyleLbl="node1" presStyleIdx="0" presStyleCnt="2">
        <dgm:presLayoutVars>
          <dgm:chMax val="1"/>
          <dgm:bulletEnabled val="1"/>
        </dgm:presLayoutVars>
      </dgm:prSet>
      <dgm:spPr/>
    </dgm:pt>
    <dgm:pt modelId="{C1E780FD-AA1A-4DEC-87EC-A2DBD849F214}" type="pres">
      <dgm:prSet presAssocID="{E4862C92-FA26-44E7-B646-EBEA5E33E816}" presName="descendantText" presStyleLbl="alignAccFollowNode1" presStyleIdx="0" presStyleCnt="2">
        <dgm:presLayoutVars>
          <dgm:bulletEnabled val="1"/>
        </dgm:presLayoutVars>
      </dgm:prSet>
      <dgm:spPr/>
    </dgm:pt>
    <dgm:pt modelId="{9832EAC8-876D-49E6-A337-DFB5AA9159CA}" type="pres">
      <dgm:prSet presAssocID="{2FA65D07-493C-434A-A199-703FB67FC88F}" presName="sp" presStyleCnt="0"/>
      <dgm:spPr/>
    </dgm:pt>
    <dgm:pt modelId="{B7701402-82DF-4B0F-9B45-4A70492400DC}" type="pres">
      <dgm:prSet presAssocID="{D3000422-479F-4446-98A2-3EB75C7351BD}" presName="linNode" presStyleCnt="0"/>
      <dgm:spPr/>
    </dgm:pt>
    <dgm:pt modelId="{EB1CEC96-B16C-4F5A-998C-E48BD9C56DD3}" type="pres">
      <dgm:prSet presAssocID="{D3000422-479F-4446-98A2-3EB75C7351BD}" presName="parentText" presStyleLbl="node1" presStyleIdx="1" presStyleCnt="2">
        <dgm:presLayoutVars>
          <dgm:chMax val="1"/>
          <dgm:bulletEnabled val="1"/>
        </dgm:presLayoutVars>
      </dgm:prSet>
      <dgm:spPr/>
    </dgm:pt>
    <dgm:pt modelId="{30D0901B-5CF0-434F-AACE-5A489D232C62}" type="pres">
      <dgm:prSet presAssocID="{D3000422-479F-4446-98A2-3EB75C7351BD}" presName="descendantText" presStyleLbl="alignAccFollowNode1" presStyleIdx="1" presStyleCnt="2">
        <dgm:presLayoutVars>
          <dgm:bulletEnabled val="1"/>
        </dgm:presLayoutVars>
      </dgm:prSet>
      <dgm:spPr/>
    </dgm:pt>
  </dgm:ptLst>
  <dgm:cxnLst>
    <dgm:cxn modelId="{D55CED09-3745-478F-BB4C-74D136EC1546}" srcId="{D3000422-479F-4446-98A2-3EB75C7351BD}" destId="{2FC586EE-A26C-44E0-AC01-1EED33FA980B}" srcOrd="0" destOrd="0" parTransId="{76077ECE-6308-4562-914B-12BFB7F73CBE}" sibTransId="{51B7DF59-3AB3-414A-A3AD-5D2990CF5914}"/>
    <dgm:cxn modelId="{EAD2BC19-6F32-494E-B917-435F648290CD}" type="presOf" srcId="{2306F4F4-1E4A-47EB-989C-2D2F9CD73B48}" destId="{8BF75E54-B043-4A5F-8CA6-DE6080980FF8}" srcOrd="0" destOrd="0" presId="urn:microsoft.com/office/officeart/2005/8/layout/vList5"/>
    <dgm:cxn modelId="{E6671425-1845-457F-AF38-945EA3C7CDA5}" type="presOf" srcId="{E4862C92-FA26-44E7-B646-EBEA5E33E816}" destId="{7F0B4BE7-FE06-4EA8-A6AC-0C5D8982BD53}" srcOrd="0" destOrd="0" presId="urn:microsoft.com/office/officeart/2005/8/layout/vList5"/>
    <dgm:cxn modelId="{7781B835-87D8-4D0F-8A86-351FCDE19A5C}" type="presOf" srcId="{2FC586EE-A26C-44E0-AC01-1EED33FA980B}" destId="{30D0901B-5CF0-434F-AACE-5A489D232C62}" srcOrd="0" destOrd="0" presId="urn:microsoft.com/office/officeart/2005/8/layout/vList5"/>
    <dgm:cxn modelId="{D3F5146C-25CE-40B7-86F5-18FF4ABEB1C5}" type="presOf" srcId="{D3000422-479F-4446-98A2-3EB75C7351BD}" destId="{EB1CEC96-B16C-4F5A-998C-E48BD9C56DD3}" srcOrd="0" destOrd="0" presId="urn:microsoft.com/office/officeart/2005/8/layout/vList5"/>
    <dgm:cxn modelId="{D99EB381-437E-498B-8936-BEBACA5B9776}" srcId="{2306F4F4-1E4A-47EB-989C-2D2F9CD73B48}" destId="{E4862C92-FA26-44E7-B646-EBEA5E33E816}" srcOrd="0" destOrd="0" parTransId="{CA448374-7831-4543-8891-48546B6515B7}" sibTransId="{2FA65D07-493C-434A-A199-703FB67FC88F}"/>
    <dgm:cxn modelId="{F4DACC98-FB0C-4261-BA42-53EE7416AD65}" srcId="{E4862C92-FA26-44E7-B646-EBEA5E33E816}" destId="{BA73CBE0-4077-4911-B12D-FB9210F54107}" srcOrd="0" destOrd="0" parTransId="{9D997C36-2BB4-4DC2-89AE-20D8635CA45B}" sibTransId="{766686FB-6EA7-4860-99AA-ED04A1108B40}"/>
    <dgm:cxn modelId="{BF3F67A4-6C88-4678-9E57-E902E3D83175}" type="presOf" srcId="{BA73CBE0-4077-4911-B12D-FB9210F54107}" destId="{C1E780FD-AA1A-4DEC-87EC-A2DBD849F214}" srcOrd="0" destOrd="0" presId="urn:microsoft.com/office/officeart/2005/8/layout/vList5"/>
    <dgm:cxn modelId="{22608DCC-1EF8-4642-A602-09B19492A1FA}" srcId="{2306F4F4-1E4A-47EB-989C-2D2F9CD73B48}" destId="{D3000422-479F-4446-98A2-3EB75C7351BD}" srcOrd="1" destOrd="0" parTransId="{A7FEA026-3D4B-417B-BBC4-D60E6E8F2C16}" sibTransId="{9A2AEC2B-D538-4938-94D8-D5CC1CA725CA}"/>
    <dgm:cxn modelId="{DFD3A343-911E-48EB-BAC7-C58A02D52382}" type="presParOf" srcId="{8BF75E54-B043-4A5F-8CA6-DE6080980FF8}" destId="{84D55F0C-3074-4E39-AE82-A042334CF6CF}" srcOrd="0" destOrd="0" presId="urn:microsoft.com/office/officeart/2005/8/layout/vList5"/>
    <dgm:cxn modelId="{825FAFFB-494F-42CD-8FE1-F9034230F678}" type="presParOf" srcId="{84D55F0C-3074-4E39-AE82-A042334CF6CF}" destId="{7F0B4BE7-FE06-4EA8-A6AC-0C5D8982BD53}" srcOrd="0" destOrd="0" presId="urn:microsoft.com/office/officeart/2005/8/layout/vList5"/>
    <dgm:cxn modelId="{DC9DF1EF-D6F0-4EF8-97B5-3B652491ECF5}" type="presParOf" srcId="{84D55F0C-3074-4E39-AE82-A042334CF6CF}" destId="{C1E780FD-AA1A-4DEC-87EC-A2DBD849F214}" srcOrd="1" destOrd="0" presId="urn:microsoft.com/office/officeart/2005/8/layout/vList5"/>
    <dgm:cxn modelId="{A101CBB7-8083-40D4-8B31-6738C5F82659}" type="presParOf" srcId="{8BF75E54-B043-4A5F-8CA6-DE6080980FF8}" destId="{9832EAC8-876D-49E6-A337-DFB5AA9159CA}" srcOrd="1" destOrd="0" presId="urn:microsoft.com/office/officeart/2005/8/layout/vList5"/>
    <dgm:cxn modelId="{4E2F90E5-4859-4250-8247-53C3BE0F3405}" type="presParOf" srcId="{8BF75E54-B043-4A5F-8CA6-DE6080980FF8}" destId="{B7701402-82DF-4B0F-9B45-4A70492400DC}" srcOrd="2" destOrd="0" presId="urn:microsoft.com/office/officeart/2005/8/layout/vList5"/>
    <dgm:cxn modelId="{379B4B8A-A2D0-45A3-A9FD-0B81A5879BAE}" type="presParOf" srcId="{B7701402-82DF-4B0F-9B45-4A70492400DC}" destId="{EB1CEC96-B16C-4F5A-998C-E48BD9C56DD3}" srcOrd="0" destOrd="0" presId="urn:microsoft.com/office/officeart/2005/8/layout/vList5"/>
    <dgm:cxn modelId="{6A1793F9-AA30-42CF-9275-E59086D3493E}" type="presParOf" srcId="{B7701402-82DF-4B0F-9B45-4A70492400DC}" destId="{30D0901B-5CF0-434F-AACE-5A489D232C6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C8002B-104C-47A6-AE3C-65609FD328A8}" type="doc">
      <dgm:prSet loTypeId="urn:microsoft.com/office/officeart/2005/8/layout/radial5" loCatId="relationship" qsTypeId="urn:microsoft.com/office/officeart/2005/8/quickstyle/simple2" qsCatId="simple" csTypeId="urn:microsoft.com/office/officeart/2005/8/colors/accent0_3" csCatId="mainScheme" phldr="1"/>
      <dgm:spPr/>
      <dgm:t>
        <a:bodyPr/>
        <a:lstStyle/>
        <a:p>
          <a:endParaRPr lang="en-US"/>
        </a:p>
      </dgm:t>
    </dgm:pt>
    <dgm:pt modelId="{8AB7B7DF-2A5A-4146-A68E-88497557CC87}">
      <dgm:prSet phldrT="[Text]"/>
      <dgm:spPr>
        <a:solidFill>
          <a:srgbClr val="F3D03E"/>
        </a:solidFill>
      </dgm:spPr>
      <dgm:t>
        <a:bodyPr/>
        <a:lstStyle/>
        <a:p>
          <a:r>
            <a:rPr lang="en-US" dirty="0">
              <a:solidFill>
                <a:schemeClr val="bg1"/>
              </a:solidFill>
            </a:rPr>
            <a:t>General Assembly Support</a:t>
          </a:r>
        </a:p>
      </dgm:t>
    </dgm:pt>
    <dgm:pt modelId="{69994E38-98D1-47D8-ABAF-1279AB574BFA}" type="parTrans" cxnId="{FEC77486-8A95-457E-A29B-51B8894F12D6}">
      <dgm:prSet/>
      <dgm:spPr/>
      <dgm:t>
        <a:bodyPr/>
        <a:lstStyle/>
        <a:p>
          <a:endParaRPr lang="en-US"/>
        </a:p>
      </dgm:t>
    </dgm:pt>
    <dgm:pt modelId="{82A59FDD-234B-4214-920B-2C1E3F7DDB39}" type="sibTrans" cxnId="{FEC77486-8A95-457E-A29B-51B8894F12D6}">
      <dgm:prSet/>
      <dgm:spPr/>
      <dgm:t>
        <a:bodyPr/>
        <a:lstStyle/>
        <a:p>
          <a:endParaRPr lang="en-US"/>
        </a:p>
      </dgm:t>
    </dgm:pt>
    <dgm:pt modelId="{177FBB3E-EFFA-4613-AA5E-99EBA9D533C5}">
      <dgm:prSet phldrT="[Text]" custT="1"/>
      <dgm:spPr>
        <a:solidFill>
          <a:srgbClr val="F4CD4E"/>
        </a:solidFill>
      </dgm:spPr>
      <dgm:t>
        <a:bodyPr/>
        <a:lstStyle/>
        <a:p>
          <a:r>
            <a:rPr lang="en-US" sz="1400" dirty="0">
              <a:solidFill>
                <a:schemeClr val="bg1"/>
              </a:solidFill>
            </a:rPr>
            <a:t>Faculty professional development &amp; course development</a:t>
          </a:r>
        </a:p>
      </dgm:t>
    </dgm:pt>
    <dgm:pt modelId="{9630289F-5003-4F9D-8767-55CF983C5F8D}" type="parTrans" cxnId="{4DE7B845-0CC8-4165-B223-3747B4807810}">
      <dgm:prSet/>
      <dgm:spPr/>
      <dgm:t>
        <a:bodyPr/>
        <a:lstStyle/>
        <a:p>
          <a:endParaRPr lang="en-US" dirty="0"/>
        </a:p>
      </dgm:t>
    </dgm:pt>
    <dgm:pt modelId="{95B285C3-108C-4E90-AA44-3C235C9FA5B9}" type="sibTrans" cxnId="{4DE7B845-0CC8-4165-B223-3747B4807810}">
      <dgm:prSet/>
      <dgm:spPr/>
      <dgm:t>
        <a:bodyPr/>
        <a:lstStyle/>
        <a:p>
          <a:endParaRPr lang="en-US"/>
        </a:p>
      </dgm:t>
    </dgm:pt>
    <dgm:pt modelId="{46A0CCFA-3921-41A8-8303-01FA199EB8C5}">
      <dgm:prSet phldrT="[Text]" custT="1"/>
      <dgm:spPr>
        <a:solidFill>
          <a:srgbClr val="F3D03E"/>
        </a:solidFill>
      </dgm:spPr>
      <dgm:t>
        <a:bodyPr/>
        <a:lstStyle/>
        <a:p>
          <a:r>
            <a:rPr lang="en-US" sz="1400" dirty="0">
              <a:solidFill>
                <a:schemeClr val="bg1"/>
              </a:solidFill>
            </a:rPr>
            <a:t>Technology Infrastructure</a:t>
          </a:r>
        </a:p>
      </dgm:t>
    </dgm:pt>
    <dgm:pt modelId="{3D2F27EC-2655-4CF5-AB8B-84D51A5F26F1}" type="parTrans" cxnId="{4F1BB8E5-E8BB-4344-BC92-327DA3BC3005}">
      <dgm:prSet/>
      <dgm:spPr/>
      <dgm:t>
        <a:bodyPr/>
        <a:lstStyle/>
        <a:p>
          <a:endParaRPr lang="en-US" dirty="0"/>
        </a:p>
      </dgm:t>
    </dgm:pt>
    <dgm:pt modelId="{83F47CA7-7CD8-4277-9D3A-E05BE3408B66}" type="sibTrans" cxnId="{4F1BB8E5-E8BB-4344-BC92-327DA3BC3005}">
      <dgm:prSet/>
      <dgm:spPr/>
      <dgm:t>
        <a:bodyPr/>
        <a:lstStyle/>
        <a:p>
          <a:endParaRPr lang="en-US"/>
        </a:p>
      </dgm:t>
    </dgm:pt>
    <dgm:pt modelId="{40644F23-1606-4F65-B40B-7846C7C81104}">
      <dgm:prSet phldrT="[Text]"/>
      <dgm:spPr>
        <a:solidFill>
          <a:srgbClr val="F3D03E"/>
        </a:solidFill>
      </dgm:spPr>
      <dgm:t>
        <a:bodyPr/>
        <a:lstStyle/>
        <a:p>
          <a:r>
            <a:rPr lang="en-US" dirty="0">
              <a:solidFill>
                <a:schemeClr val="bg1"/>
              </a:solidFill>
            </a:rPr>
            <a:t>Centralized Services to SVHEC (former receive site support)</a:t>
          </a:r>
        </a:p>
      </dgm:t>
    </dgm:pt>
    <dgm:pt modelId="{0DB96FD3-9E86-4D7E-A157-32AF204008B5}" type="parTrans" cxnId="{5CCFE758-63C9-49E7-8B33-358770CA9D2E}">
      <dgm:prSet/>
      <dgm:spPr/>
      <dgm:t>
        <a:bodyPr/>
        <a:lstStyle/>
        <a:p>
          <a:endParaRPr lang="en-US" dirty="0"/>
        </a:p>
      </dgm:t>
    </dgm:pt>
    <dgm:pt modelId="{4CAD7E7F-37E4-479C-81AA-7ECC194F1B0E}" type="sibTrans" cxnId="{5CCFE758-63C9-49E7-8B33-358770CA9D2E}">
      <dgm:prSet/>
      <dgm:spPr/>
      <dgm:t>
        <a:bodyPr/>
        <a:lstStyle/>
        <a:p>
          <a:endParaRPr lang="en-US"/>
        </a:p>
      </dgm:t>
    </dgm:pt>
    <dgm:pt modelId="{DF8CE123-216E-4511-8252-48FB5488098A}">
      <dgm:prSet phldrT="[Text]"/>
      <dgm:spPr/>
      <dgm:t>
        <a:bodyPr/>
        <a:lstStyle/>
        <a:p>
          <a:endParaRPr lang="en-US" dirty="0"/>
        </a:p>
      </dgm:t>
    </dgm:pt>
    <dgm:pt modelId="{B8C31774-5DFE-438E-AC5E-6E27A081788F}" type="parTrans" cxnId="{68195AFB-C798-4F25-9DCB-0798825A6D46}">
      <dgm:prSet/>
      <dgm:spPr/>
      <dgm:t>
        <a:bodyPr/>
        <a:lstStyle/>
        <a:p>
          <a:endParaRPr lang="en-US"/>
        </a:p>
      </dgm:t>
    </dgm:pt>
    <dgm:pt modelId="{9DD79461-75BE-40F5-8BC5-2DAE2B5FF479}" type="sibTrans" cxnId="{68195AFB-C798-4F25-9DCB-0798825A6D46}">
      <dgm:prSet/>
      <dgm:spPr/>
      <dgm:t>
        <a:bodyPr/>
        <a:lstStyle/>
        <a:p>
          <a:endParaRPr lang="en-US"/>
        </a:p>
      </dgm:t>
    </dgm:pt>
    <dgm:pt modelId="{723CA811-5868-4021-B0EA-7DA43DF09C76}">
      <dgm:prSet phldrT="[Text]"/>
      <dgm:spPr>
        <a:solidFill>
          <a:srgbClr val="F3D03E"/>
        </a:solidFill>
      </dgm:spPr>
      <dgm:t>
        <a:bodyPr/>
        <a:lstStyle/>
        <a:p>
          <a:endParaRPr lang="en-US" dirty="0">
            <a:solidFill>
              <a:schemeClr val="bg1"/>
            </a:solidFill>
          </a:endParaRPr>
        </a:p>
      </dgm:t>
    </dgm:pt>
    <dgm:pt modelId="{06390212-A5BC-4526-92EA-E2063E5ED044}" type="parTrans" cxnId="{EC1D6B15-CE80-4E8E-A9EB-D353FB22896F}">
      <dgm:prSet/>
      <dgm:spPr/>
      <dgm:t>
        <a:bodyPr/>
        <a:lstStyle/>
        <a:p>
          <a:endParaRPr lang="en-US"/>
        </a:p>
      </dgm:t>
    </dgm:pt>
    <dgm:pt modelId="{B859DB46-BB8A-4FAF-9C02-20B88733FF2F}" type="sibTrans" cxnId="{EC1D6B15-CE80-4E8E-A9EB-D353FB22896F}">
      <dgm:prSet/>
      <dgm:spPr/>
      <dgm:t>
        <a:bodyPr/>
        <a:lstStyle/>
        <a:p>
          <a:endParaRPr lang="en-US"/>
        </a:p>
      </dgm:t>
    </dgm:pt>
    <dgm:pt modelId="{F0382E17-4A32-4203-95F0-EE154686E794}">
      <dgm:prSet phldrT="[Text]" custT="1"/>
      <dgm:spPr>
        <a:solidFill>
          <a:srgbClr val="F3D03E"/>
        </a:solidFill>
      </dgm:spPr>
      <dgm:t>
        <a:bodyPr/>
        <a:lstStyle/>
        <a:p>
          <a:r>
            <a:rPr lang="en-US" sz="1400" dirty="0">
              <a:solidFill>
                <a:schemeClr val="bg1"/>
              </a:solidFill>
            </a:rPr>
            <a:t>University Support Staff</a:t>
          </a:r>
        </a:p>
      </dgm:t>
    </dgm:pt>
    <dgm:pt modelId="{5467BE19-200B-4E3B-94D6-0CE8B697922F}" type="parTrans" cxnId="{43BB23C6-22B3-481D-ACD1-A3026A58EB6D}">
      <dgm:prSet/>
      <dgm:spPr/>
      <dgm:t>
        <a:bodyPr/>
        <a:lstStyle/>
        <a:p>
          <a:endParaRPr lang="en-US" dirty="0"/>
        </a:p>
      </dgm:t>
    </dgm:pt>
    <dgm:pt modelId="{7EF312E1-D556-4DBC-ABF5-9B396E43202F}" type="sibTrans" cxnId="{43BB23C6-22B3-481D-ACD1-A3026A58EB6D}">
      <dgm:prSet/>
      <dgm:spPr/>
      <dgm:t>
        <a:bodyPr/>
        <a:lstStyle/>
        <a:p>
          <a:endParaRPr lang="en-US"/>
        </a:p>
      </dgm:t>
    </dgm:pt>
    <dgm:pt modelId="{FF31D7C5-93D5-4C07-B380-C29AEA52B47D}" type="pres">
      <dgm:prSet presAssocID="{2AC8002B-104C-47A6-AE3C-65609FD328A8}" presName="Name0" presStyleCnt="0">
        <dgm:presLayoutVars>
          <dgm:chMax val="1"/>
          <dgm:dir/>
          <dgm:animLvl val="ctr"/>
          <dgm:resizeHandles val="exact"/>
        </dgm:presLayoutVars>
      </dgm:prSet>
      <dgm:spPr/>
    </dgm:pt>
    <dgm:pt modelId="{5DD8BC60-AA3D-4897-85FC-EDA953164588}" type="pres">
      <dgm:prSet presAssocID="{8AB7B7DF-2A5A-4146-A68E-88497557CC87}" presName="centerShape" presStyleLbl="node0" presStyleIdx="0" presStyleCnt="1"/>
      <dgm:spPr/>
    </dgm:pt>
    <dgm:pt modelId="{990A650A-F81B-43DE-A818-718DED1EA3F8}" type="pres">
      <dgm:prSet presAssocID="{9630289F-5003-4F9D-8767-55CF983C5F8D}" presName="parTrans" presStyleLbl="sibTrans2D1" presStyleIdx="0" presStyleCnt="4"/>
      <dgm:spPr/>
    </dgm:pt>
    <dgm:pt modelId="{C2F1CE26-F50E-4AE7-85D0-CBCD730AC335}" type="pres">
      <dgm:prSet presAssocID="{9630289F-5003-4F9D-8767-55CF983C5F8D}" presName="connectorText" presStyleLbl="sibTrans2D1" presStyleIdx="0" presStyleCnt="4"/>
      <dgm:spPr/>
    </dgm:pt>
    <dgm:pt modelId="{1E02A7F7-F673-47D0-8065-F48E62499CA7}" type="pres">
      <dgm:prSet presAssocID="{177FBB3E-EFFA-4613-AA5E-99EBA9D533C5}" presName="node" presStyleLbl="node1" presStyleIdx="0" presStyleCnt="4">
        <dgm:presLayoutVars>
          <dgm:bulletEnabled val="1"/>
        </dgm:presLayoutVars>
      </dgm:prSet>
      <dgm:spPr/>
    </dgm:pt>
    <dgm:pt modelId="{01DA447A-568E-4749-AE82-71AFBADD71AF}" type="pres">
      <dgm:prSet presAssocID="{3D2F27EC-2655-4CF5-AB8B-84D51A5F26F1}" presName="parTrans" presStyleLbl="sibTrans2D1" presStyleIdx="1" presStyleCnt="4"/>
      <dgm:spPr/>
    </dgm:pt>
    <dgm:pt modelId="{9786DB87-D73F-4ED6-A595-716D0574C23E}" type="pres">
      <dgm:prSet presAssocID="{3D2F27EC-2655-4CF5-AB8B-84D51A5F26F1}" presName="connectorText" presStyleLbl="sibTrans2D1" presStyleIdx="1" presStyleCnt="4"/>
      <dgm:spPr/>
    </dgm:pt>
    <dgm:pt modelId="{AE130AA6-2969-4C39-AD92-2B84EC97CBBA}" type="pres">
      <dgm:prSet presAssocID="{46A0CCFA-3921-41A8-8303-01FA199EB8C5}" presName="node" presStyleLbl="node1" presStyleIdx="1" presStyleCnt="4">
        <dgm:presLayoutVars>
          <dgm:bulletEnabled val="1"/>
        </dgm:presLayoutVars>
      </dgm:prSet>
      <dgm:spPr/>
    </dgm:pt>
    <dgm:pt modelId="{1A07B2E2-7CCC-4389-8DC7-6420B9B040D2}" type="pres">
      <dgm:prSet presAssocID="{5467BE19-200B-4E3B-94D6-0CE8B697922F}" presName="parTrans" presStyleLbl="sibTrans2D1" presStyleIdx="2" presStyleCnt="4"/>
      <dgm:spPr/>
    </dgm:pt>
    <dgm:pt modelId="{F8A57503-73DA-4F7C-BB07-7A73404BF6B1}" type="pres">
      <dgm:prSet presAssocID="{5467BE19-200B-4E3B-94D6-0CE8B697922F}" presName="connectorText" presStyleLbl="sibTrans2D1" presStyleIdx="2" presStyleCnt="4"/>
      <dgm:spPr/>
    </dgm:pt>
    <dgm:pt modelId="{C9476C06-2802-4FFC-8CDB-10E816B2F14C}" type="pres">
      <dgm:prSet presAssocID="{F0382E17-4A32-4203-95F0-EE154686E794}" presName="node" presStyleLbl="node1" presStyleIdx="2" presStyleCnt="4">
        <dgm:presLayoutVars>
          <dgm:bulletEnabled val="1"/>
        </dgm:presLayoutVars>
      </dgm:prSet>
      <dgm:spPr/>
    </dgm:pt>
    <dgm:pt modelId="{185A0442-4AA8-4862-B2F6-EFEC6BE8A81B}" type="pres">
      <dgm:prSet presAssocID="{0DB96FD3-9E86-4D7E-A157-32AF204008B5}" presName="parTrans" presStyleLbl="sibTrans2D1" presStyleIdx="3" presStyleCnt="4"/>
      <dgm:spPr/>
    </dgm:pt>
    <dgm:pt modelId="{31BDFB2E-ADD2-40E9-9467-9ABFBA8BF55C}" type="pres">
      <dgm:prSet presAssocID="{0DB96FD3-9E86-4D7E-A157-32AF204008B5}" presName="connectorText" presStyleLbl="sibTrans2D1" presStyleIdx="3" presStyleCnt="4"/>
      <dgm:spPr/>
    </dgm:pt>
    <dgm:pt modelId="{E3C25750-1C41-4C4B-98A6-A4F51DB3A442}" type="pres">
      <dgm:prSet presAssocID="{40644F23-1606-4F65-B40B-7846C7C81104}" presName="node" presStyleLbl="node1" presStyleIdx="3" presStyleCnt="4">
        <dgm:presLayoutVars>
          <dgm:bulletEnabled val="1"/>
        </dgm:presLayoutVars>
      </dgm:prSet>
      <dgm:spPr/>
    </dgm:pt>
  </dgm:ptLst>
  <dgm:cxnLst>
    <dgm:cxn modelId="{E797B206-4C19-4667-883D-F423BDD756DB}" type="presOf" srcId="{177FBB3E-EFFA-4613-AA5E-99EBA9D533C5}" destId="{1E02A7F7-F673-47D0-8065-F48E62499CA7}" srcOrd="0" destOrd="0" presId="urn:microsoft.com/office/officeart/2005/8/layout/radial5"/>
    <dgm:cxn modelId="{EC1D6B15-CE80-4E8E-A9EB-D353FB22896F}" srcId="{2AC8002B-104C-47A6-AE3C-65609FD328A8}" destId="{723CA811-5868-4021-B0EA-7DA43DF09C76}" srcOrd="1" destOrd="0" parTransId="{06390212-A5BC-4526-92EA-E2063E5ED044}" sibTransId="{B859DB46-BB8A-4FAF-9C02-20B88733FF2F}"/>
    <dgm:cxn modelId="{66539B22-9EB3-4B91-8657-A63356FAFB08}" type="presOf" srcId="{40644F23-1606-4F65-B40B-7846C7C81104}" destId="{E3C25750-1C41-4C4B-98A6-A4F51DB3A442}" srcOrd="0" destOrd="0" presId="urn:microsoft.com/office/officeart/2005/8/layout/radial5"/>
    <dgm:cxn modelId="{AE304130-4B09-4901-84E9-58781758A4EF}" type="presOf" srcId="{9630289F-5003-4F9D-8767-55CF983C5F8D}" destId="{C2F1CE26-F50E-4AE7-85D0-CBCD730AC335}" srcOrd="1" destOrd="0" presId="urn:microsoft.com/office/officeart/2005/8/layout/radial5"/>
    <dgm:cxn modelId="{EE3EBC36-47DC-416F-B016-4274714F10AF}" type="presOf" srcId="{9630289F-5003-4F9D-8767-55CF983C5F8D}" destId="{990A650A-F81B-43DE-A818-718DED1EA3F8}" srcOrd="0" destOrd="0" presId="urn:microsoft.com/office/officeart/2005/8/layout/radial5"/>
    <dgm:cxn modelId="{1A5FA75E-8F9D-44EB-8A4D-CFAE2D4E4712}" type="presOf" srcId="{5467BE19-200B-4E3B-94D6-0CE8B697922F}" destId="{F8A57503-73DA-4F7C-BB07-7A73404BF6B1}" srcOrd="1" destOrd="0" presId="urn:microsoft.com/office/officeart/2005/8/layout/radial5"/>
    <dgm:cxn modelId="{4DE7B845-0CC8-4165-B223-3747B4807810}" srcId="{8AB7B7DF-2A5A-4146-A68E-88497557CC87}" destId="{177FBB3E-EFFA-4613-AA5E-99EBA9D533C5}" srcOrd="0" destOrd="0" parTransId="{9630289F-5003-4F9D-8767-55CF983C5F8D}" sibTransId="{95B285C3-108C-4E90-AA44-3C235C9FA5B9}"/>
    <dgm:cxn modelId="{5C960974-C5FA-4F68-8EC6-74D9F39404A9}" type="presOf" srcId="{5467BE19-200B-4E3B-94D6-0CE8B697922F}" destId="{1A07B2E2-7CCC-4389-8DC7-6420B9B040D2}" srcOrd="0" destOrd="0" presId="urn:microsoft.com/office/officeart/2005/8/layout/radial5"/>
    <dgm:cxn modelId="{5CCFE758-63C9-49E7-8B33-358770CA9D2E}" srcId="{8AB7B7DF-2A5A-4146-A68E-88497557CC87}" destId="{40644F23-1606-4F65-B40B-7846C7C81104}" srcOrd="3" destOrd="0" parTransId="{0DB96FD3-9E86-4D7E-A157-32AF204008B5}" sibTransId="{4CAD7E7F-37E4-479C-81AA-7ECC194F1B0E}"/>
    <dgm:cxn modelId="{96F93E5A-29A0-416E-BF53-977007F962D6}" type="presOf" srcId="{F0382E17-4A32-4203-95F0-EE154686E794}" destId="{C9476C06-2802-4FFC-8CDB-10E816B2F14C}" srcOrd="0" destOrd="0" presId="urn:microsoft.com/office/officeart/2005/8/layout/radial5"/>
    <dgm:cxn modelId="{FEC77486-8A95-457E-A29B-51B8894F12D6}" srcId="{2AC8002B-104C-47A6-AE3C-65609FD328A8}" destId="{8AB7B7DF-2A5A-4146-A68E-88497557CC87}" srcOrd="0" destOrd="0" parTransId="{69994E38-98D1-47D8-ABAF-1279AB574BFA}" sibTransId="{82A59FDD-234B-4214-920B-2C1E3F7DDB39}"/>
    <dgm:cxn modelId="{6629DE8E-6BB6-4F2E-90DD-B1D00B540CE3}" type="presOf" srcId="{0DB96FD3-9E86-4D7E-A157-32AF204008B5}" destId="{185A0442-4AA8-4862-B2F6-EFEC6BE8A81B}" srcOrd="0" destOrd="0" presId="urn:microsoft.com/office/officeart/2005/8/layout/radial5"/>
    <dgm:cxn modelId="{FB3727A9-B68B-4511-96B7-6D620A7B868E}" type="presOf" srcId="{2AC8002B-104C-47A6-AE3C-65609FD328A8}" destId="{FF31D7C5-93D5-4C07-B380-C29AEA52B47D}" srcOrd="0" destOrd="0" presId="urn:microsoft.com/office/officeart/2005/8/layout/radial5"/>
    <dgm:cxn modelId="{81FF20B9-D46B-4BA0-8BFA-0DB8BB499CFD}" type="presOf" srcId="{46A0CCFA-3921-41A8-8303-01FA199EB8C5}" destId="{AE130AA6-2969-4C39-AD92-2B84EC97CBBA}" srcOrd="0" destOrd="0" presId="urn:microsoft.com/office/officeart/2005/8/layout/radial5"/>
    <dgm:cxn modelId="{43BB23C6-22B3-481D-ACD1-A3026A58EB6D}" srcId="{8AB7B7DF-2A5A-4146-A68E-88497557CC87}" destId="{F0382E17-4A32-4203-95F0-EE154686E794}" srcOrd="2" destOrd="0" parTransId="{5467BE19-200B-4E3B-94D6-0CE8B697922F}" sibTransId="{7EF312E1-D556-4DBC-ABF5-9B396E43202F}"/>
    <dgm:cxn modelId="{35702CD3-3AF3-4D18-90A8-D6BD57C604DD}" type="presOf" srcId="{8AB7B7DF-2A5A-4146-A68E-88497557CC87}" destId="{5DD8BC60-AA3D-4897-85FC-EDA953164588}" srcOrd="0" destOrd="0" presId="urn:microsoft.com/office/officeart/2005/8/layout/radial5"/>
    <dgm:cxn modelId="{4F1BB8E5-E8BB-4344-BC92-327DA3BC3005}" srcId="{8AB7B7DF-2A5A-4146-A68E-88497557CC87}" destId="{46A0CCFA-3921-41A8-8303-01FA199EB8C5}" srcOrd="1" destOrd="0" parTransId="{3D2F27EC-2655-4CF5-AB8B-84D51A5F26F1}" sibTransId="{83F47CA7-7CD8-4277-9D3A-E05BE3408B66}"/>
    <dgm:cxn modelId="{5E1781EA-2F17-4FB9-A260-85C9C8E657CD}" type="presOf" srcId="{0DB96FD3-9E86-4D7E-A157-32AF204008B5}" destId="{31BDFB2E-ADD2-40E9-9467-9ABFBA8BF55C}" srcOrd="1" destOrd="0" presId="urn:microsoft.com/office/officeart/2005/8/layout/radial5"/>
    <dgm:cxn modelId="{9C0458FB-F295-4599-B139-0CD21E92D527}" type="presOf" srcId="{3D2F27EC-2655-4CF5-AB8B-84D51A5F26F1}" destId="{9786DB87-D73F-4ED6-A595-716D0574C23E}" srcOrd="1" destOrd="0" presId="urn:microsoft.com/office/officeart/2005/8/layout/radial5"/>
    <dgm:cxn modelId="{68195AFB-C798-4F25-9DCB-0798825A6D46}" srcId="{2AC8002B-104C-47A6-AE3C-65609FD328A8}" destId="{DF8CE123-216E-4511-8252-48FB5488098A}" srcOrd="2" destOrd="0" parTransId="{B8C31774-5DFE-438E-AC5E-6E27A081788F}" sibTransId="{9DD79461-75BE-40F5-8BC5-2DAE2B5FF479}"/>
    <dgm:cxn modelId="{A32038FC-64FB-416F-A44E-46F4853DF1A6}" type="presOf" srcId="{3D2F27EC-2655-4CF5-AB8B-84D51A5F26F1}" destId="{01DA447A-568E-4749-AE82-71AFBADD71AF}" srcOrd="0" destOrd="0" presId="urn:microsoft.com/office/officeart/2005/8/layout/radial5"/>
    <dgm:cxn modelId="{F3BAE0ED-C81E-4915-BD96-50599D4ABA6A}" type="presParOf" srcId="{FF31D7C5-93D5-4C07-B380-C29AEA52B47D}" destId="{5DD8BC60-AA3D-4897-85FC-EDA953164588}" srcOrd="0" destOrd="0" presId="urn:microsoft.com/office/officeart/2005/8/layout/radial5"/>
    <dgm:cxn modelId="{A4E8FD59-3C3B-45A8-9734-E32945B1A220}" type="presParOf" srcId="{FF31D7C5-93D5-4C07-B380-C29AEA52B47D}" destId="{990A650A-F81B-43DE-A818-718DED1EA3F8}" srcOrd="1" destOrd="0" presId="urn:microsoft.com/office/officeart/2005/8/layout/radial5"/>
    <dgm:cxn modelId="{D15DBE4E-E3AE-4813-B246-B1909CE71712}" type="presParOf" srcId="{990A650A-F81B-43DE-A818-718DED1EA3F8}" destId="{C2F1CE26-F50E-4AE7-85D0-CBCD730AC335}" srcOrd="0" destOrd="0" presId="urn:microsoft.com/office/officeart/2005/8/layout/radial5"/>
    <dgm:cxn modelId="{93DC61C0-BE7C-4252-93AA-F8FDBF3D534D}" type="presParOf" srcId="{FF31D7C5-93D5-4C07-B380-C29AEA52B47D}" destId="{1E02A7F7-F673-47D0-8065-F48E62499CA7}" srcOrd="2" destOrd="0" presId="urn:microsoft.com/office/officeart/2005/8/layout/radial5"/>
    <dgm:cxn modelId="{FC533BA1-4F73-4760-B4A2-6D42ECC15AD0}" type="presParOf" srcId="{FF31D7C5-93D5-4C07-B380-C29AEA52B47D}" destId="{01DA447A-568E-4749-AE82-71AFBADD71AF}" srcOrd="3" destOrd="0" presId="urn:microsoft.com/office/officeart/2005/8/layout/radial5"/>
    <dgm:cxn modelId="{D5FDBAA1-3F5F-4972-9797-996E2B7BD356}" type="presParOf" srcId="{01DA447A-568E-4749-AE82-71AFBADD71AF}" destId="{9786DB87-D73F-4ED6-A595-716D0574C23E}" srcOrd="0" destOrd="0" presId="urn:microsoft.com/office/officeart/2005/8/layout/radial5"/>
    <dgm:cxn modelId="{F2D26C3C-97F7-4933-8C30-591BF2307693}" type="presParOf" srcId="{FF31D7C5-93D5-4C07-B380-C29AEA52B47D}" destId="{AE130AA6-2969-4C39-AD92-2B84EC97CBBA}" srcOrd="4" destOrd="0" presId="urn:microsoft.com/office/officeart/2005/8/layout/radial5"/>
    <dgm:cxn modelId="{16AE0D4A-CAB8-4137-A160-D03E40FCAACB}" type="presParOf" srcId="{FF31D7C5-93D5-4C07-B380-C29AEA52B47D}" destId="{1A07B2E2-7CCC-4389-8DC7-6420B9B040D2}" srcOrd="5" destOrd="0" presId="urn:microsoft.com/office/officeart/2005/8/layout/radial5"/>
    <dgm:cxn modelId="{44E17791-5F6F-4F15-A8E0-A6A80C5C334C}" type="presParOf" srcId="{1A07B2E2-7CCC-4389-8DC7-6420B9B040D2}" destId="{F8A57503-73DA-4F7C-BB07-7A73404BF6B1}" srcOrd="0" destOrd="0" presId="urn:microsoft.com/office/officeart/2005/8/layout/radial5"/>
    <dgm:cxn modelId="{41B16432-C963-4A0F-A6F9-A4EE390C01C6}" type="presParOf" srcId="{FF31D7C5-93D5-4C07-B380-C29AEA52B47D}" destId="{C9476C06-2802-4FFC-8CDB-10E816B2F14C}" srcOrd="6" destOrd="0" presId="urn:microsoft.com/office/officeart/2005/8/layout/radial5"/>
    <dgm:cxn modelId="{09C8FE32-3C40-42BB-B7BB-76DAC64AB505}" type="presParOf" srcId="{FF31D7C5-93D5-4C07-B380-C29AEA52B47D}" destId="{185A0442-4AA8-4862-B2F6-EFEC6BE8A81B}" srcOrd="7" destOrd="0" presId="urn:microsoft.com/office/officeart/2005/8/layout/radial5"/>
    <dgm:cxn modelId="{DB575991-8E8F-4D35-B309-D2BBBE68DD63}" type="presParOf" srcId="{185A0442-4AA8-4862-B2F6-EFEC6BE8A81B}" destId="{31BDFB2E-ADD2-40E9-9467-9ABFBA8BF55C}" srcOrd="0" destOrd="0" presId="urn:microsoft.com/office/officeart/2005/8/layout/radial5"/>
    <dgm:cxn modelId="{B9B5110D-A6CD-464F-A41F-EE3FC0D8236D}" type="presParOf" srcId="{FF31D7C5-93D5-4C07-B380-C29AEA52B47D}" destId="{E3C25750-1C41-4C4B-98A6-A4F51DB3A442}"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AA9AD-C4E5-4BF3-BAED-0C50C3E66845}">
      <dsp:nvSpPr>
        <dsp:cNvPr id="0" name=""/>
        <dsp:cNvSpPr/>
      </dsp:nvSpPr>
      <dsp:spPr>
        <a:xfrm>
          <a:off x="133"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Dr. Gary Tepper</a:t>
          </a:r>
        </a:p>
        <a:p>
          <a:pPr marL="0" lvl="0" indent="0" algn="ctr" defTabSz="889000">
            <a:lnSpc>
              <a:spcPct val="90000"/>
            </a:lnSpc>
            <a:spcBef>
              <a:spcPct val="0"/>
            </a:spcBef>
            <a:spcAft>
              <a:spcPct val="35000"/>
            </a:spcAft>
            <a:buNone/>
          </a:pPr>
          <a:r>
            <a:rPr lang="en-US" sz="1600" kern="1200" dirty="0">
              <a:solidFill>
                <a:srgbClr val="F3D03E"/>
              </a:solidFill>
            </a:rPr>
            <a:t>State Chair &amp; Senior Associate Dean</a:t>
          </a:r>
        </a:p>
      </dsp:txBody>
      <dsp:txXfrm>
        <a:off x="133" y="1825639"/>
        <a:ext cx="1776665" cy="1825639"/>
      </dsp:txXfrm>
    </dsp:sp>
    <dsp:sp modelId="{17B61358-6A11-4127-BA7A-B77061EB4E17}">
      <dsp:nvSpPr>
        <dsp:cNvPr id="0" name=""/>
        <dsp:cNvSpPr/>
      </dsp:nvSpPr>
      <dsp:spPr>
        <a:xfrm>
          <a:off x="128543" y="273845"/>
          <a:ext cx="1519844" cy="1519844"/>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CCF6A8-AED1-4192-A41F-5310D44F0F32}">
      <dsp:nvSpPr>
        <dsp:cNvPr id="0" name=""/>
        <dsp:cNvSpPr/>
      </dsp:nvSpPr>
      <dsp:spPr>
        <a:xfrm>
          <a:off x="1830099"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Dr. Daniel Garrison</a:t>
          </a:r>
        </a:p>
        <a:p>
          <a:pPr marL="0" lvl="0" indent="0" algn="ctr" defTabSz="889000">
            <a:lnSpc>
              <a:spcPct val="90000"/>
            </a:lnSpc>
            <a:spcBef>
              <a:spcPct val="0"/>
            </a:spcBef>
            <a:spcAft>
              <a:spcPct val="35000"/>
            </a:spcAft>
            <a:buNone/>
          </a:pPr>
          <a:r>
            <a:rPr lang="en-US" sz="1600" kern="1200" dirty="0">
              <a:solidFill>
                <a:srgbClr val="F4CD4E"/>
              </a:solidFill>
            </a:rPr>
            <a:t>Director &amp; Associate Chair </a:t>
          </a:r>
        </a:p>
      </dsp:txBody>
      <dsp:txXfrm>
        <a:off x="1830099" y="1825639"/>
        <a:ext cx="1776665" cy="1825639"/>
      </dsp:txXfrm>
    </dsp:sp>
    <dsp:sp modelId="{FCAE8FE4-1A32-41D3-AA9D-8DBDCCE1F048}">
      <dsp:nvSpPr>
        <dsp:cNvPr id="0" name=""/>
        <dsp:cNvSpPr/>
      </dsp:nvSpPr>
      <dsp:spPr>
        <a:xfrm>
          <a:off x="1958509" y="273845"/>
          <a:ext cx="1519844" cy="1519844"/>
        </a:xfrm>
        <a:prstGeom prst="ellipse">
          <a:avLst/>
        </a:prstGeom>
        <a:blipFill rotWithShape="1">
          <a:blip xmlns:r="http://schemas.openxmlformats.org/officeDocument/2006/relationships" r:embed="rId2"/>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055947-2A56-44A7-871E-CF90E4395168}">
      <dsp:nvSpPr>
        <dsp:cNvPr id="0" name=""/>
        <dsp:cNvSpPr/>
      </dsp:nvSpPr>
      <dsp:spPr>
        <a:xfrm>
          <a:off x="3660065"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Dr. Amy </a:t>
          </a:r>
          <a:r>
            <a:rPr lang="en-US" sz="2000" kern="1200" dirty="0" err="1"/>
            <a:t>Clobes</a:t>
          </a:r>
          <a:endParaRPr lang="en-US" sz="2000" kern="1200" dirty="0"/>
        </a:p>
        <a:p>
          <a:pPr marL="0" lvl="0" indent="0" algn="ctr" defTabSz="889000">
            <a:lnSpc>
              <a:spcPct val="90000"/>
            </a:lnSpc>
            <a:spcBef>
              <a:spcPct val="0"/>
            </a:spcBef>
            <a:spcAft>
              <a:spcPct val="35000"/>
            </a:spcAft>
            <a:buNone/>
          </a:pPr>
          <a:r>
            <a:rPr lang="en-US" sz="1600" kern="1200" dirty="0">
              <a:solidFill>
                <a:srgbClr val="F3D03E"/>
              </a:solidFill>
            </a:rPr>
            <a:t>Assistant Dean</a:t>
          </a:r>
        </a:p>
      </dsp:txBody>
      <dsp:txXfrm>
        <a:off x="3660065" y="1825639"/>
        <a:ext cx="1776665" cy="1825639"/>
      </dsp:txXfrm>
    </dsp:sp>
    <dsp:sp modelId="{A986FA3F-4B6C-4FD2-9A2A-CC70DE4BD11D}">
      <dsp:nvSpPr>
        <dsp:cNvPr id="0" name=""/>
        <dsp:cNvSpPr/>
      </dsp:nvSpPr>
      <dsp:spPr>
        <a:xfrm>
          <a:off x="3788475" y="273845"/>
          <a:ext cx="1519844" cy="1519844"/>
        </a:xfrm>
        <a:prstGeom prst="ellipse">
          <a:avLst/>
        </a:prstGeom>
        <a:blipFill rotWithShape="1">
          <a:blip xmlns:r="http://schemas.openxmlformats.org/officeDocument/2006/relationships" r:embed="rId3"/>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180BA3-CA3A-47D5-ABDE-E78A5C34160A}">
      <dsp:nvSpPr>
        <dsp:cNvPr id="0" name=""/>
        <dsp:cNvSpPr/>
      </dsp:nvSpPr>
      <dsp:spPr>
        <a:xfrm>
          <a:off x="5490030"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Dr. Alicia Johnson</a:t>
          </a:r>
        </a:p>
        <a:p>
          <a:pPr marL="0" lvl="0" indent="0" algn="ctr" defTabSz="889000">
            <a:lnSpc>
              <a:spcPct val="90000"/>
            </a:lnSpc>
            <a:spcBef>
              <a:spcPct val="0"/>
            </a:spcBef>
            <a:spcAft>
              <a:spcPct val="35000"/>
            </a:spcAft>
            <a:buNone/>
          </a:pPr>
          <a:r>
            <a:rPr lang="en-US" sz="1600" kern="1200" dirty="0">
              <a:solidFill>
                <a:srgbClr val="F3D03E"/>
              </a:solidFill>
            </a:rPr>
            <a:t>Director</a:t>
          </a:r>
        </a:p>
      </dsp:txBody>
      <dsp:txXfrm>
        <a:off x="5490030" y="1825639"/>
        <a:ext cx="1776665" cy="1825639"/>
      </dsp:txXfrm>
    </dsp:sp>
    <dsp:sp modelId="{E09F8D8F-6CA3-4151-AAEB-B48849E21183}">
      <dsp:nvSpPr>
        <dsp:cNvPr id="0" name=""/>
        <dsp:cNvSpPr/>
      </dsp:nvSpPr>
      <dsp:spPr>
        <a:xfrm>
          <a:off x="5618441" y="273845"/>
          <a:ext cx="1519844" cy="1519844"/>
        </a:xfrm>
        <a:prstGeom prst="ellipse">
          <a:avLst/>
        </a:prstGeom>
        <a:blipFill rotWithShape="1">
          <a:blip xmlns:r="http://schemas.openxmlformats.org/officeDocument/2006/relationships" r:embed="rId4"/>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DC1A1-D649-4214-BF7B-9E0FA4878F59}">
      <dsp:nvSpPr>
        <dsp:cNvPr id="0" name=""/>
        <dsp:cNvSpPr/>
      </dsp:nvSpPr>
      <dsp:spPr>
        <a:xfrm>
          <a:off x="7319996"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Dr. Stacie Ringleb</a:t>
          </a:r>
        </a:p>
        <a:p>
          <a:pPr marL="0" lvl="0" indent="0" algn="ctr" defTabSz="889000">
            <a:lnSpc>
              <a:spcPct val="90000"/>
            </a:lnSpc>
            <a:spcBef>
              <a:spcPct val="0"/>
            </a:spcBef>
            <a:spcAft>
              <a:spcPct val="35000"/>
            </a:spcAft>
            <a:buNone/>
          </a:pPr>
          <a:r>
            <a:rPr lang="en-US" sz="1600" kern="1200" dirty="0">
              <a:solidFill>
                <a:srgbClr val="F3D03E"/>
              </a:solidFill>
            </a:rPr>
            <a:t>Associate Dean</a:t>
          </a:r>
        </a:p>
      </dsp:txBody>
      <dsp:txXfrm>
        <a:off x="7319996" y="1825639"/>
        <a:ext cx="1776665" cy="1825639"/>
      </dsp:txXfrm>
    </dsp:sp>
    <dsp:sp modelId="{63F3AFF4-49BC-4FD3-B9C0-54F217171990}">
      <dsp:nvSpPr>
        <dsp:cNvPr id="0" name=""/>
        <dsp:cNvSpPr/>
      </dsp:nvSpPr>
      <dsp:spPr>
        <a:xfrm>
          <a:off x="7448407" y="273845"/>
          <a:ext cx="1519844" cy="151984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A0549-04EA-415F-AC3B-85C1E6599F2D}">
      <dsp:nvSpPr>
        <dsp:cNvPr id="0" name=""/>
        <dsp:cNvSpPr/>
      </dsp:nvSpPr>
      <dsp:spPr>
        <a:xfrm>
          <a:off x="9149962"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ts val="840"/>
            </a:spcAft>
            <a:buNone/>
          </a:pPr>
          <a:r>
            <a:rPr lang="en-US" sz="2000" kern="1200" dirty="0"/>
            <a:t>Dr. </a:t>
          </a:r>
          <a:r>
            <a:rPr lang="en-US" sz="2000" kern="1200" dirty="0" err="1"/>
            <a:t>Dawit</a:t>
          </a:r>
          <a:r>
            <a:rPr lang="en-US" sz="2000" kern="1200" dirty="0"/>
            <a:t> </a:t>
          </a:r>
          <a:r>
            <a:rPr lang="en-US" sz="2000" b="0" i="0" kern="1200" dirty="0" err="1"/>
            <a:t>Haile</a:t>
          </a:r>
          <a:endParaRPr lang="en-US" sz="2000" b="0" i="0" kern="1200" dirty="0"/>
        </a:p>
        <a:p>
          <a:pPr marL="0" lvl="0" indent="0" algn="ctr" defTabSz="889000">
            <a:lnSpc>
              <a:spcPct val="90000"/>
            </a:lnSpc>
            <a:spcBef>
              <a:spcPct val="0"/>
            </a:spcBef>
            <a:spcAft>
              <a:spcPts val="840"/>
            </a:spcAft>
            <a:buNone/>
          </a:pPr>
          <a:r>
            <a:rPr lang="en-US" sz="1600" b="0" i="0" kern="1200" dirty="0">
              <a:solidFill>
                <a:srgbClr val="F3D03E"/>
              </a:solidFill>
            </a:rPr>
            <a:t>Dean</a:t>
          </a:r>
          <a:endParaRPr lang="en-US" sz="1600" b="0" kern="1200" dirty="0">
            <a:solidFill>
              <a:srgbClr val="F3D03E"/>
            </a:solidFill>
          </a:endParaRPr>
        </a:p>
      </dsp:txBody>
      <dsp:txXfrm>
        <a:off x="9149962" y="1825639"/>
        <a:ext cx="1776665" cy="1825639"/>
      </dsp:txXfrm>
    </dsp:sp>
    <dsp:sp modelId="{9A2F7EC8-14BB-4184-8E65-5802676A5EAA}">
      <dsp:nvSpPr>
        <dsp:cNvPr id="0" name=""/>
        <dsp:cNvSpPr/>
      </dsp:nvSpPr>
      <dsp:spPr>
        <a:xfrm>
          <a:off x="9278373" y="273845"/>
          <a:ext cx="1519844" cy="1519844"/>
        </a:xfrm>
        <a:prstGeom prst="ellipse">
          <a:avLst/>
        </a:prstGeom>
        <a:blipFill rotWithShape="1">
          <a:blip xmlns:r="http://schemas.openxmlformats.org/officeDocument/2006/relationships" r:embed="rId6"/>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9136FC-A182-4284-BBA4-CDEFE7BE514D}">
      <dsp:nvSpPr>
        <dsp:cNvPr id="0" name=""/>
        <dsp:cNvSpPr/>
      </dsp:nvSpPr>
      <dsp:spPr>
        <a:xfrm>
          <a:off x="437070" y="3651279"/>
          <a:ext cx="10052621" cy="684614"/>
        </a:xfrm>
        <a:prstGeom prst="leftRightArrow">
          <a:avLst/>
        </a:prstGeom>
        <a:solidFill>
          <a:srgbClr val="F3D0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7629D-37B9-4774-B8EC-6B83BAABD4C1}">
      <dsp:nvSpPr>
        <dsp:cNvPr id="0" name=""/>
        <dsp:cNvSpPr/>
      </dsp:nvSpPr>
      <dsp:spPr>
        <a:xfrm>
          <a:off x="2288169" y="0"/>
          <a:ext cx="3456432" cy="1817369"/>
        </a:xfrm>
        <a:prstGeom prst="rightArrow">
          <a:avLst>
            <a:gd name="adj1" fmla="val 75000"/>
            <a:gd name="adj2" fmla="val 50000"/>
          </a:avLst>
        </a:prstGeom>
        <a:solidFill>
          <a:srgbClr val="F4CD4E"/>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 rIns="9144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Leading course sharing and delivery model</a:t>
          </a:r>
        </a:p>
        <a:p>
          <a:pPr marL="171450" lvl="1" indent="-171450" algn="l" defTabSz="711200">
            <a:lnSpc>
              <a:spcPct val="90000"/>
            </a:lnSpc>
            <a:spcBef>
              <a:spcPct val="0"/>
            </a:spcBef>
            <a:spcAft>
              <a:spcPct val="15000"/>
            </a:spcAft>
            <a:buChar char="•"/>
          </a:pPr>
          <a:r>
            <a:rPr lang="en-US" sz="1600" kern="1200" dirty="0"/>
            <a:t>Better industry-to-credential matching</a:t>
          </a:r>
        </a:p>
        <a:p>
          <a:pPr marL="171450" lvl="1" indent="-171450" algn="l" defTabSz="711200">
            <a:lnSpc>
              <a:spcPct val="90000"/>
            </a:lnSpc>
            <a:spcBef>
              <a:spcPct val="0"/>
            </a:spcBef>
            <a:spcAft>
              <a:spcPct val="15000"/>
            </a:spcAft>
            <a:buChar char="•"/>
          </a:pPr>
          <a:r>
            <a:rPr lang="en-US" sz="1600" kern="1200" dirty="0"/>
            <a:t>Greater access to top faculty</a:t>
          </a:r>
        </a:p>
      </dsp:txBody>
      <dsp:txXfrm>
        <a:off x="2288169" y="227171"/>
        <a:ext cx="2774919" cy="1363027"/>
      </dsp:txXfrm>
    </dsp:sp>
    <dsp:sp modelId="{D7AB3110-D07D-42A0-8134-6505A2935AB3}">
      <dsp:nvSpPr>
        <dsp:cNvPr id="0" name=""/>
        <dsp:cNvSpPr/>
      </dsp:nvSpPr>
      <dsp:spPr>
        <a:xfrm>
          <a:off x="16118" y="203609"/>
          <a:ext cx="2272051" cy="1410151"/>
        </a:xfrm>
        <a:prstGeom prst="roundRect">
          <a:avLst/>
        </a:prstGeom>
        <a:solidFill>
          <a:srgbClr val="EE53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1" kern="1200" cap="small" dirty="0">
              <a:solidFill>
                <a:srgbClr val="FFFFFF"/>
              </a:solidFill>
            </a:rPr>
            <a:t>Transformative</a:t>
          </a:r>
        </a:p>
      </dsp:txBody>
      <dsp:txXfrm>
        <a:off x="84956" y="272447"/>
        <a:ext cx="2134375" cy="1272475"/>
      </dsp:txXfrm>
    </dsp:sp>
    <dsp:sp modelId="{DE150D3F-C55A-4599-B5DB-B9875767831A}">
      <dsp:nvSpPr>
        <dsp:cNvPr id="0" name=""/>
        <dsp:cNvSpPr/>
      </dsp:nvSpPr>
      <dsp:spPr>
        <a:xfrm>
          <a:off x="2309242" y="1999107"/>
          <a:ext cx="3449681" cy="1817369"/>
        </a:xfrm>
        <a:prstGeom prst="rightArrow">
          <a:avLst>
            <a:gd name="adj1" fmla="val 75000"/>
            <a:gd name="adj2" fmla="val 50000"/>
          </a:avLst>
        </a:prstGeom>
        <a:solidFill>
          <a:srgbClr val="F4CD4E"/>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 rIns="9144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Increased flexibility </a:t>
          </a:r>
        </a:p>
        <a:p>
          <a:pPr marL="171450" lvl="1" indent="-171450" algn="l" defTabSz="711200">
            <a:lnSpc>
              <a:spcPct val="90000"/>
            </a:lnSpc>
            <a:spcBef>
              <a:spcPct val="0"/>
            </a:spcBef>
            <a:spcAft>
              <a:spcPct val="15000"/>
            </a:spcAft>
            <a:buChar char="•"/>
          </a:pPr>
          <a:r>
            <a:rPr lang="en-US" sz="1600" kern="1200" dirty="0"/>
            <a:t>Faster time to degree completion</a:t>
          </a:r>
        </a:p>
        <a:p>
          <a:pPr marL="171450" lvl="1" indent="-171450" algn="l" defTabSz="711200">
            <a:lnSpc>
              <a:spcPct val="90000"/>
            </a:lnSpc>
            <a:spcBef>
              <a:spcPct val="0"/>
            </a:spcBef>
            <a:spcAft>
              <a:spcPct val="15000"/>
            </a:spcAft>
            <a:buChar char="•"/>
          </a:pPr>
          <a:r>
            <a:rPr lang="en-US" sz="1600" kern="1200" dirty="0"/>
            <a:t>Resource sharing and scaling</a:t>
          </a:r>
        </a:p>
      </dsp:txBody>
      <dsp:txXfrm>
        <a:off x="2309242" y="2226278"/>
        <a:ext cx="2768168" cy="1363027"/>
      </dsp:txXfrm>
    </dsp:sp>
    <dsp:sp modelId="{0B26958A-CF72-4083-8DB8-340988943D95}">
      <dsp:nvSpPr>
        <dsp:cNvPr id="0" name=""/>
        <dsp:cNvSpPr/>
      </dsp:nvSpPr>
      <dsp:spPr>
        <a:xfrm>
          <a:off x="1796" y="2203706"/>
          <a:ext cx="2307445" cy="1408170"/>
        </a:xfrm>
        <a:prstGeom prst="roundRect">
          <a:avLst/>
        </a:prstGeom>
        <a:solidFill>
          <a:srgbClr val="EE53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1" kern="1200" cap="small" dirty="0">
              <a:solidFill>
                <a:srgbClr val="FFFFFF"/>
              </a:solidFill>
            </a:rPr>
            <a:t>Affordable</a:t>
          </a:r>
        </a:p>
      </dsp:txBody>
      <dsp:txXfrm>
        <a:off x="70537" y="2272447"/>
        <a:ext cx="2169963" cy="1270688"/>
      </dsp:txXfrm>
    </dsp:sp>
    <dsp:sp modelId="{257A19DF-B718-B543-9F17-667C15B3A45B}">
      <dsp:nvSpPr>
        <dsp:cNvPr id="0" name=""/>
        <dsp:cNvSpPr/>
      </dsp:nvSpPr>
      <dsp:spPr>
        <a:xfrm>
          <a:off x="2304288" y="3998214"/>
          <a:ext cx="3456432" cy="1817369"/>
        </a:xfrm>
        <a:prstGeom prst="rightArrow">
          <a:avLst>
            <a:gd name="adj1" fmla="val 75000"/>
            <a:gd name="adj2" fmla="val 50000"/>
          </a:avLst>
        </a:prstGeom>
        <a:solidFill>
          <a:srgbClr val="F4CD4E"/>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 rIns="9144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Centralized student services</a:t>
          </a:r>
        </a:p>
        <a:p>
          <a:pPr marL="171450" lvl="1" indent="-171450" algn="l" defTabSz="711200">
            <a:lnSpc>
              <a:spcPct val="90000"/>
            </a:lnSpc>
            <a:spcBef>
              <a:spcPct val="0"/>
            </a:spcBef>
            <a:spcAft>
              <a:spcPct val="15000"/>
            </a:spcAft>
            <a:buChar char="•"/>
          </a:pPr>
          <a:r>
            <a:rPr lang="en-US" sz="1600" kern="1200" dirty="0"/>
            <a:t>KSA access for all regions of Virginia</a:t>
          </a:r>
        </a:p>
        <a:p>
          <a:pPr marL="171450" lvl="1" indent="-171450" algn="l" defTabSz="711200">
            <a:lnSpc>
              <a:spcPct val="90000"/>
            </a:lnSpc>
            <a:spcBef>
              <a:spcPct val="0"/>
            </a:spcBef>
            <a:spcAft>
              <a:spcPct val="15000"/>
            </a:spcAft>
            <a:buChar char="•"/>
          </a:pPr>
          <a:r>
            <a:rPr lang="en-US" sz="1600" kern="1200" dirty="0"/>
            <a:t>Outreach activities</a:t>
          </a:r>
        </a:p>
      </dsp:txBody>
      <dsp:txXfrm>
        <a:off x="2304288" y="4225385"/>
        <a:ext cx="2774919" cy="1363027"/>
      </dsp:txXfrm>
    </dsp:sp>
    <dsp:sp modelId="{C8F8FAA2-8B89-0040-B566-D4A0567505A6}">
      <dsp:nvSpPr>
        <dsp:cNvPr id="0" name=""/>
        <dsp:cNvSpPr/>
      </dsp:nvSpPr>
      <dsp:spPr>
        <a:xfrm>
          <a:off x="0" y="4203803"/>
          <a:ext cx="2304288" cy="1406190"/>
        </a:xfrm>
        <a:prstGeom prst="roundRect">
          <a:avLst/>
        </a:prstGeom>
        <a:solidFill>
          <a:srgbClr val="EE53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1" kern="1200" cap="small" dirty="0">
              <a:solidFill>
                <a:schemeClr val="tx1"/>
              </a:solidFill>
            </a:rPr>
            <a:t>Equitable</a:t>
          </a:r>
        </a:p>
      </dsp:txBody>
      <dsp:txXfrm>
        <a:off x="68645" y="4272448"/>
        <a:ext cx="2166998" cy="1268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6E126-551E-4C4E-8F3F-33226E6DDE40}">
      <dsp:nvSpPr>
        <dsp:cNvPr id="0" name=""/>
        <dsp:cNvSpPr/>
      </dsp:nvSpPr>
      <dsp:spPr>
        <a:xfrm>
          <a:off x="0" y="553814"/>
          <a:ext cx="5760720" cy="14883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096" tIns="437388" rIns="4470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rgbClr val="202A44"/>
              </a:solidFill>
              <a:latin typeface="Calibri" panose="020F0502020204030204" pitchFamily="34" charset="0"/>
              <a:ea typeface="Calibri" panose="020F0502020204030204" pitchFamily="34" charset="0"/>
              <a:cs typeface="Times New Roman" panose="02020603050405020304" pitchFamily="18" charset="0"/>
            </a:rPr>
            <a:t>To be Virginia’s </a:t>
          </a:r>
          <a:r>
            <a:rPr lang="en-US" sz="2100"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pre-eminent online provider of post-baccalaureate engineering education</a:t>
          </a:r>
          <a:endParaRPr lang="en-US" sz="2100" kern="1200" dirty="0">
            <a:solidFill>
              <a:srgbClr val="202A44"/>
            </a:solidFill>
          </a:endParaRPr>
        </a:p>
      </dsp:txBody>
      <dsp:txXfrm>
        <a:off x="0" y="553814"/>
        <a:ext cx="5760720" cy="1488374"/>
      </dsp:txXfrm>
    </dsp:sp>
    <dsp:sp modelId="{19F8EE30-EC98-4D88-8F11-3167206BDC38}">
      <dsp:nvSpPr>
        <dsp:cNvPr id="0" name=""/>
        <dsp:cNvSpPr/>
      </dsp:nvSpPr>
      <dsp:spPr>
        <a:xfrm>
          <a:off x="288036" y="243854"/>
          <a:ext cx="4032504" cy="619920"/>
        </a:xfrm>
        <a:prstGeom prst="roundRect">
          <a:avLst/>
        </a:prstGeom>
        <a:solidFill>
          <a:srgbClr val="F4CD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19" tIns="0" rIns="152419" bIns="0" numCol="1" spcCol="1270" anchor="ctr" anchorCtr="0">
          <a:noAutofit/>
        </a:bodyPr>
        <a:lstStyle/>
        <a:p>
          <a:pPr marL="0" lvl="0" indent="0" algn="l" defTabSz="933450">
            <a:lnSpc>
              <a:spcPct val="90000"/>
            </a:lnSpc>
            <a:spcBef>
              <a:spcPct val="0"/>
            </a:spcBef>
            <a:spcAft>
              <a:spcPct val="35000"/>
            </a:spcAft>
            <a:buNone/>
          </a:pPr>
          <a:r>
            <a:rPr lang="en-US" sz="2100" b="1" u="none" kern="1200"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Vision</a:t>
          </a:r>
          <a:endParaRPr lang="en-US" sz="2100" u="none" kern="1200" cap="small" dirty="0">
            <a:solidFill>
              <a:srgbClr val="202A44"/>
            </a:solidFill>
          </a:endParaRPr>
        </a:p>
      </dsp:txBody>
      <dsp:txXfrm>
        <a:off x="318298" y="274116"/>
        <a:ext cx="3971980" cy="559396"/>
      </dsp:txXfrm>
    </dsp:sp>
    <dsp:sp modelId="{847B45CD-FA36-4BBD-B32D-6CA6A3716320}">
      <dsp:nvSpPr>
        <dsp:cNvPr id="0" name=""/>
        <dsp:cNvSpPr/>
      </dsp:nvSpPr>
      <dsp:spPr>
        <a:xfrm>
          <a:off x="0" y="2465549"/>
          <a:ext cx="5760720" cy="1190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096" tIns="437388" rIns="4470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Promote and provide high quality workforce and professional development</a:t>
          </a:r>
        </a:p>
      </dsp:txBody>
      <dsp:txXfrm>
        <a:off x="0" y="2465549"/>
        <a:ext cx="5760720" cy="1190700"/>
      </dsp:txXfrm>
    </dsp:sp>
    <dsp:sp modelId="{430056DB-F189-402D-9583-C82446226037}">
      <dsp:nvSpPr>
        <dsp:cNvPr id="0" name=""/>
        <dsp:cNvSpPr/>
      </dsp:nvSpPr>
      <dsp:spPr>
        <a:xfrm>
          <a:off x="288036" y="2155589"/>
          <a:ext cx="4032504" cy="619920"/>
        </a:xfrm>
        <a:prstGeom prst="roundRect">
          <a:avLst/>
        </a:prstGeom>
        <a:solidFill>
          <a:srgbClr val="F4CD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19" tIns="0" rIns="152419" bIns="0" numCol="1" spcCol="1270" anchor="ctr" anchorCtr="0">
          <a:noAutofit/>
        </a:bodyPr>
        <a:lstStyle/>
        <a:p>
          <a:pPr marL="0" lvl="0" indent="0" algn="l" defTabSz="933450">
            <a:lnSpc>
              <a:spcPct val="90000"/>
            </a:lnSpc>
            <a:spcBef>
              <a:spcPct val="0"/>
            </a:spcBef>
            <a:spcAft>
              <a:spcPct val="35000"/>
            </a:spcAft>
            <a:buNone/>
          </a:pPr>
          <a:r>
            <a:rPr lang="en-US" sz="2100" b="1" u="none" kern="1200"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Mission</a:t>
          </a:r>
          <a:endParaRPr lang="en-US" sz="2100" u="none" kern="1200"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318298" y="2185851"/>
        <a:ext cx="3971980" cy="559396"/>
      </dsp:txXfrm>
    </dsp:sp>
    <dsp:sp modelId="{B193B9CB-725F-4C56-878E-098936C7855E}">
      <dsp:nvSpPr>
        <dsp:cNvPr id="0" name=""/>
        <dsp:cNvSpPr/>
      </dsp:nvSpPr>
      <dsp:spPr>
        <a:xfrm>
          <a:off x="0" y="4079609"/>
          <a:ext cx="5760720" cy="14883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096" tIns="437388" rIns="447096" bIns="149352" numCol="1" spcCol="1270" anchor="t" anchorCtr="0">
          <a:noAutofit/>
        </a:bodyPr>
        <a:lstStyle/>
        <a:p>
          <a:pPr marL="228600" lvl="1" indent="-228600" algn="l" defTabSz="933450">
            <a:lnSpc>
              <a:spcPct val="90000"/>
            </a:lnSpc>
            <a:spcBef>
              <a:spcPct val="0"/>
            </a:spcBef>
            <a:spcAft>
              <a:spcPct val="15000"/>
            </a:spcAft>
            <a:buChar char="•"/>
          </a:pPr>
          <a:r>
            <a:rPr lang="en-US" sz="2100" i="1"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Equitable</a:t>
          </a:r>
          <a:r>
            <a:rPr lang="en-US" sz="2100"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i="1"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affordable</a:t>
          </a:r>
          <a:r>
            <a:rPr lang="en-US" sz="2100"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2100" i="1"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transformative</a:t>
          </a:r>
          <a:r>
            <a:rPr lang="en-US" sz="2100"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educational access for Virginia’s citizens and businesses</a:t>
          </a:r>
          <a:endParaRPr lang="en-US" sz="2100" kern="1200" dirty="0">
            <a:solidFill>
              <a:srgbClr val="202A44"/>
            </a:solidFill>
          </a:endParaRPr>
        </a:p>
      </dsp:txBody>
      <dsp:txXfrm>
        <a:off x="0" y="4079609"/>
        <a:ext cx="5760720" cy="1488374"/>
      </dsp:txXfrm>
    </dsp:sp>
    <dsp:sp modelId="{3D07351A-D61E-44B3-A36E-425D472536D6}">
      <dsp:nvSpPr>
        <dsp:cNvPr id="0" name=""/>
        <dsp:cNvSpPr/>
      </dsp:nvSpPr>
      <dsp:spPr>
        <a:xfrm>
          <a:off x="288036" y="3769649"/>
          <a:ext cx="4032504" cy="619920"/>
        </a:xfrm>
        <a:prstGeom prst="roundRect">
          <a:avLst/>
        </a:prstGeom>
        <a:solidFill>
          <a:srgbClr val="F4CD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19" tIns="0" rIns="152419" bIns="0" numCol="1" spcCol="1270" anchor="ctr" anchorCtr="0">
          <a:noAutofit/>
        </a:bodyPr>
        <a:lstStyle/>
        <a:p>
          <a:pPr marL="0" lvl="0" indent="0" algn="l" defTabSz="933450">
            <a:lnSpc>
              <a:spcPct val="90000"/>
            </a:lnSpc>
            <a:spcBef>
              <a:spcPct val="0"/>
            </a:spcBef>
            <a:spcAft>
              <a:spcPct val="35000"/>
            </a:spcAft>
            <a:buNone/>
          </a:pPr>
          <a:r>
            <a:rPr lang="en-US" sz="2100" b="1" u="none" kern="1200"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Outcome</a:t>
          </a:r>
          <a:endParaRPr lang="en-US" sz="2100" u="none" kern="1200" cap="small" dirty="0">
            <a:solidFill>
              <a:srgbClr val="202A44"/>
            </a:solidFill>
          </a:endParaRPr>
        </a:p>
      </dsp:txBody>
      <dsp:txXfrm>
        <a:off x="318298" y="3799911"/>
        <a:ext cx="3971980"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19639-393D-47AF-91AF-8D4D79852024}">
      <dsp:nvSpPr>
        <dsp:cNvPr id="0" name=""/>
        <dsp:cNvSpPr/>
      </dsp:nvSpPr>
      <dsp:spPr>
        <a:xfrm rot="5400000">
          <a:off x="299354" y="2812532"/>
          <a:ext cx="884370" cy="1471572"/>
        </a:xfrm>
        <a:prstGeom prst="corner">
          <a:avLst>
            <a:gd name="adj1" fmla="val 16120"/>
            <a:gd name="adj2" fmla="val 16110"/>
          </a:avLst>
        </a:prstGeom>
        <a:solidFill>
          <a:srgbClr val="202A4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D63CF0-CAB2-4839-8E31-14E3E979ACDD}">
      <dsp:nvSpPr>
        <dsp:cNvPr id="0" name=""/>
        <dsp:cNvSpPr/>
      </dsp:nvSpPr>
      <dsp:spPr>
        <a:xfrm>
          <a:off x="151730" y="3252215"/>
          <a:ext cx="1328543" cy="116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1983-1984</a:t>
          </a:r>
        </a:p>
        <a:p>
          <a:pPr marL="0" lvl="0" indent="0" algn="l" defTabSz="800100">
            <a:lnSpc>
              <a:spcPct val="90000"/>
            </a:lnSpc>
            <a:spcBef>
              <a:spcPct val="0"/>
            </a:spcBef>
            <a:spcAft>
              <a:spcPct val="35000"/>
            </a:spcAft>
            <a:buNone/>
          </a:pPr>
          <a:r>
            <a:rPr lang="en-US" sz="1800" kern="1200" dirty="0"/>
            <a:t>Broadcasted classes from university to university</a:t>
          </a:r>
          <a:endParaRPr lang="en-US" sz="1800" b="1" kern="1200" dirty="0"/>
        </a:p>
      </dsp:txBody>
      <dsp:txXfrm>
        <a:off x="151730" y="3252215"/>
        <a:ext cx="1328543" cy="1164546"/>
      </dsp:txXfrm>
    </dsp:sp>
    <dsp:sp modelId="{F1169617-1DDC-4FD3-8D83-E06880F2B2C7}">
      <dsp:nvSpPr>
        <dsp:cNvPr id="0" name=""/>
        <dsp:cNvSpPr/>
      </dsp:nvSpPr>
      <dsp:spPr>
        <a:xfrm>
          <a:off x="1229605" y="2704194"/>
          <a:ext cx="250668" cy="250668"/>
        </a:xfrm>
        <a:prstGeom prst="triangle">
          <a:avLst>
            <a:gd name="adj" fmla="val 100000"/>
          </a:avLst>
        </a:prstGeom>
        <a:solidFill>
          <a:srgbClr val="F4CD4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5FE2A-DBB9-4B6E-818D-F80C48B68FFD}">
      <dsp:nvSpPr>
        <dsp:cNvPr id="0" name=""/>
        <dsp:cNvSpPr/>
      </dsp:nvSpPr>
      <dsp:spPr>
        <a:xfrm rot="5400000">
          <a:off x="1925750" y="2410079"/>
          <a:ext cx="884370" cy="1471572"/>
        </a:xfrm>
        <a:prstGeom prst="corner">
          <a:avLst>
            <a:gd name="adj1" fmla="val 16120"/>
            <a:gd name="adj2" fmla="val 16110"/>
          </a:avLst>
        </a:prstGeom>
        <a:solidFill>
          <a:srgbClr val="202A4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E21F0-E827-492A-BEE2-9445A01CD156}">
      <dsp:nvSpPr>
        <dsp:cNvPr id="0" name=""/>
        <dsp:cNvSpPr/>
      </dsp:nvSpPr>
      <dsp:spPr>
        <a:xfrm>
          <a:off x="1778127" y="2849762"/>
          <a:ext cx="1328543" cy="116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1986 – 1990</a:t>
          </a:r>
        </a:p>
        <a:p>
          <a:pPr marL="0" lvl="0" indent="0" algn="l" defTabSz="800100">
            <a:lnSpc>
              <a:spcPct val="90000"/>
            </a:lnSpc>
            <a:spcBef>
              <a:spcPct val="0"/>
            </a:spcBef>
            <a:spcAft>
              <a:spcPct val="35000"/>
            </a:spcAft>
            <a:buNone/>
          </a:pPr>
          <a:r>
            <a:rPr lang="en-US" sz="1800" kern="1200" dirty="0"/>
            <a:t>Expanded to receive sites across the state</a:t>
          </a:r>
          <a:endParaRPr lang="en-US" sz="1800" b="1" kern="1200" dirty="0"/>
        </a:p>
      </dsp:txBody>
      <dsp:txXfrm>
        <a:off x="1778127" y="2849762"/>
        <a:ext cx="1328543" cy="1164546"/>
      </dsp:txXfrm>
    </dsp:sp>
    <dsp:sp modelId="{946CE7A6-7E18-445A-BEBC-10AD6FC9FF57}">
      <dsp:nvSpPr>
        <dsp:cNvPr id="0" name=""/>
        <dsp:cNvSpPr/>
      </dsp:nvSpPr>
      <dsp:spPr>
        <a:xfrm>
          <a:off x="2856002" y="2301740"/>
          <a:ext cx="250668" cy="250668"/>
        </a:xfrm>
        <a:prstGeom prst="triangle">
          <a:avLst>
            <a:gd name="adj" fmla="val 100000"/>
          </a:avLst>
        </a:prstGeom>
        <a:solidFill>
          <a:srgbClr val="F4CD4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26521-C281-4428-B0EF-1E1A0971B394}">
      <dsp:nvSpPr>
        <dsp:cNvPr id="0" name=""/>
        <dsp:cNvSpPr/>
      </dsp:nvSpPr>
      <dsp:spPr>
        <a:xfrm rot="5400000">
          <a:off x="3552147" y="2007625"/>
          <a:ext cx="884370" cy="1471572"/>
        </a:xfrm>
        <a:prstGeom prst="corner">
          <a:avLst>
            <a:gd name="adj1" fmla="val 16120"/>
            <a:gd name="adj2" fmla="val 16110"/>
          </a:avLst>
        </a:prstGeom>
        <a:solidFill>
          <a:srgbClr val="202A4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70F9F-DC77-4077-9E50-19F23A069783}">
      <dsp:nvSpPr>
        <dsp:cNvPr id="0" name=""/>
        <dsp:cNvSpPr/>
      </dsp:nvSpPr>
      <dsp:spPr>
        <a:xfrm>
          <a:off x="3404524" y="2447308"/>
          <a:ext cx="1328543" cy="116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1994 – 2006</a:t>
          </a:r>
        </a:p>
        <a:p>
          <a:pPr marL="0" lvl="0" indent="0" algn="l" defTabSz="800100">
            <a:lnSpc>
              <a:spcPct val="90000"/>
            </a:lnSpc>
            <a:spcBef>
              <a:spcPct val="0"/>
            </a:spcBef>
            <a:spcAft>
              <a:spcPct val="35000"/>
            </a:spcAft>
            <a:buNone/>
          </a:pPr>
          <a:r>
            <a:rPr lang="en-US" sz="1800" kern="1200" dirty="0"/>
            <a:t>Adopted new broadcast technologies</a:t>
          </a:r>
          <a:endParaRPr lang="en-US" sz="1800" b="1" kern="1200" dirty="0"/>
        </a:p>
      </dsp:txBody>
      <dsp:txXfrm>
        <a:off x="3404524" y="2447308"/>
        <a:ext cx="1328543" cy="1164546"/>
      </dsp:txXfrm>
    </dsp:sp>
    <dsp:sp modelId="{C6E38312-9E92-40F6-8DCF-475B85C10EBD}">
      <dsp:nvSpPr>
        <dsp:cNvPr id="0" name=""/>
        <dsp:cNvSpPr/>
      </dsp:nvSpPr>
      <dsp:spPr>
        <a:xfrm>
          <a:off x="4482399" y="1899287"/>
          <a:ext cx="250668" cy="250668"/>
        </a:xfrm>
        <a:prstGeom prst="triangle">
          <a:avLst>
            <a:gd name="adj" fmla="val 100000"/>
          </a:avLst>
        </a:prstGeom>
        <a:solidFill>
          <a:srgbClr val="F4CD4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D238A-79FC-4530-A3AF-372895485590}">
      <dsp:nvSpPr>
        <dsp:cNvPr id="0" name=""/>
        <dsp:cNvSpPr/>
      </dsp:nvSpPr>
      <dsp:spPr>
        <a:xfrm rot="5400000">
          <a:off x="5209276" y="1605172"/>
          <a:ext cx="884370" cy="1471572"/>
        </a:xfrm>
        <a:prstGeom prst="corner">
          <a:avLst>
            <a:gd name="adj1" fmla="val 16120"/>
            <a:gd name="adj2" fmla="val 16110"/>
          </a:avLst>
        </a:prstGeom>
        <a:solidFill>
          <a:srgbClr val="202A4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28759-3070-4089-93AE-9BAB259E74B9}">
      <dsp:nvSpPr>
        <dsp:cNvPr id="0" name=""/>
        <dsp:cNvSpPr/>
      </dsp:nvSpPr>
      <dsp:spPr>
        <a:xfrm>
          <a:off x="5098055" y="2025477"/>
          <a:ext cx="1681962" cy="116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2011</a:t>
          </a:r>
        </a:p>
        <a:p>
          <a:pPr marL="0" lvl="0" indent="0" algn="l" defTabSz="800100">
            <a:lnSpc>
              <a:spcPct val="90000"/>
            </a:lnSpc>
            <a:spcBef>
              <a:spcPct val="0"/>
            </a:spcBef>
            <a:spcAft>
              <a:spcPct val="35000"/>
            </a:spcAft>
            <a:buNone/>
          </a:pPr>
          <a:r>
            <a:rPr lang="en-US" sz="1800" kern="1200" dirty="0"/>
            <a:t>Implemented online delivery platform</a:t>
          </a:r>
          <a:endParaRPr lang="en-US" sz="1800" b="1" kern="1200" dirty="0"/>
        </a:p>
      </dsp:txBody>
      <dsp:txXfrm>
        <a:off x="5098055" y="2025477"/>
        <a:ext cx="1681962" cy="1164546"/>
      </dsp:txXfrm>
    </dsp:sp>
    <dsp:sp modelId="{74310848-A306-498F-8131-2A66B3B54CB7}">
      <dsp:nvSpPr>
        <dsp:cNvPr id="0" name=""/>
        <dsp:cNvSpPr/>
      </dsp:nvSpPr>
      <dsp:spPr>
        <a:xfrm>
          <a:off x="6139527" y="1496833"/>
          <a:ext cx="250668" cy="250668"/>
        </a:xfrm>
        <a:prstGeom prst="triangle">
          <a:avLst>
            <a:gd name="adj" fmla="val 100000"/>
          </a:avLst>
        </a:prstGeom>
        <a:solidFill>
          <a:srgbClr val="F4CD4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FC28DA-8580-4C76-92C9-BBC465C87C02}">
      <dsp:nvSpPr>
        <dsp:cNvPr id="0" name=""/>
        <dsp:cNvSpPr/>
      </dsp:nvSpPr>
      <dsp:spPr>
        <a:xfrm rot="5400000">
          <a:off x="6836682" y="1202718"/>
          <a:ext cx="884370" cy="1471572"/>
        </a:xfrm>
        <a:prstGeom prst="corner">
          <a:avLst>
            <a:gd name="adj1" fmla="val 16120"/>
            <a:gd name="adj2" fmla="val 16110"/>
          </a:avLst>
        </a:prstGeom>
        <a:solidFill>
          <a:srgbClr val="202A4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D7857-5F2D-412C-B792-F7B799AB82FB}">
      <dsp:nvSpPr>
        <dsp:cNvPr id="0" name=""/>
        <dsp:cNvSpPr/>
      </dsp:nvSpPr>
      <dsp:spPr>
        <a:xfrm>
          <a:off x="6743822" y="1671457"/>
          <a:ext cx="1683982" cy="116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t>2012 – 2014</a:t>
          </a:r>
        </a:p>
        <a:p>
          <a:pPr marL="0" lvl="0" indent="0" algn="l" defTabSz="800100">
            <a:lnSpc>
              <a:spcPct val="90000"/>
            </a:lnSpc>
            <a:spcBef>
              <a:spcPct val="0"/>
            </a:spcBef>
            <a:spcAft>
              <a:spcPct val="35000"/>
            </a:spcAft>
            <a:buNone/>
          </a:pPr>
          <a:r>
            <a:rPr lang="en-US" sz="1800" kern="1200" dirty="0"/>
            <a:t>Offered synchronous and asynchronous delivery modes</a:t>
          </a:r>
          <a:endParaRPr lang="en-US" sz="1800" i="1" kern="1200" dirty="0"/>
        </a:p>
      </dsp:txBody>
      <dsp:txXfrm>
        <a:off x="6743822" y="1671457"/>
        <a:ext cx="1683982" cy="1164546"/>
      </dsp:txXfrm>
    </dsp:sp>
    <dsp:sp modelId="{2088540E-19C1-4377-A649-1346883EB93F}">
      <dsp:nvSpPr>
        <dsp:cNvPr id="0" name=""/>
        <dsp:cNvSpPr/>
      </dsp:nvSpPr>
      <dsp:spPr>
        <a:xfrm>
          <a:off x="7766934" y="1094380"/>
          <a:ext cx="250668" cy="250668"/>
        </a:xfrm>
        <a:prstGeom prst="triangle">
          <a:avLst>
            <a:gd name="adj" fmla="val 100000"/>
          </a:avLst>
        </a:prstGeom>
        <a:solidFill>
          <a:srgbClr val="F4CD4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35930-3799-4A47-9A24-7FF50F60FA7B}">
      <dsp:nvSpPr>
        <dsp:cNvPr id="0" name=""/>
        <dsp:cNvSpPr/>
      </dsp:nvSpPr>
      <dsp:spPr>
        <a:xfrm rot="5400000">
          <a:off x="8431337" y="604330"/>
          <a:ext cx="884370" cy="1471572"/>
        </a:xfrm>
        <a:prstGeom prst="corner">
          <a:avLst>
            <a:gd name="adj1" fmla="val 16120"/>
            <a:gd name="adj2" fmla="val 16110"/>
          </a:avLst>
        </a:prstGeom>
        <a:solidFill>
          <a:srgbClr val="202A4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5EA26-73BF-4E80-8032-43DD3E9490DD}">
      <dsp:nvSpPr>
        <dsp:cNvPr id="0" name=""/>
        <dsp:cNvSpPr/>
      </dsp:nvSpPr>
      <dsp:spPr>
        <a:xfrm>
          <a:off x="8379914" y="1138679"/>
          <a:ext cx="1310501" cy="1556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2014 – 2018</a:t>
          </a:r>
        </a:p>
        <a:p>
          <a:pPr marL="0" lvl="0" indent="0" algn="l" defTabSz="800100">
            <a:lnSpc>
              <a:spcPct val="90000"/>
            </a:lnSpc>
            <a:spcBef>
              <a:spcPct val="0"/>
            </a:spcBef>
            <a:spcAft>
              <a:spcPct val="35000"/>
            </a:spcAft>
            <a:buNone/>
          </a:pPr>
          <a:r>
            <a:rPr lang="en-US" sz="1800" kern="1200" dirty="0"/>
            <a:t>Expanded courses, degrees offerings and partners</a:t>
          </a:r>
          <a:endParaRPr lang="en-US" sz="1800" b="1" kern="1200" dirty="0"/>
        </a:p>
      </dsp:txBody>
      <dsp:txXfrm>
        <a:off x="8379914" y="1138679"/>
        <a:ext cx="1310501" cy="1556416"/>
      </dsp:txXfrm>
    </dsp:sp>
    <dsp:sp modelId="{B0559635-813B-4825-AA22-81F71B842E74}">
      <dsp:nvSpPr>
        <dsp:cNvPr id="0" name=""/>
        <dsp:cNvSpPr/>
      </dsp:nvSpPr>
      <dsp:spPr>
        <a:xfrm>
          <a:off x="9361589" y="495991"/>
          <a:ext cx="250668" cy="250668"/>
        </a:xfrm>
        <a:prstGeom prst="triangle">
          <a:avLst>
            <a:gd name="adj" fmla="val 100000"/>
          </a:avLst>
        </a:prstGeom>
        <a:solidFill>
          <a:srgbClr val="F4CD4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F6BCE-4F5B-44AE-A585-653CD9C872E3}">
      <dsp:nvSpPr>
        <dsp:cNvPr id="0" name=""/>
        <dsp:cNvSpPr/>
      </dsp:nvSpPr>
      <dsp:spPr>
        <a:xfrm rot="5400000">
          <a:off x="10057734" y="201876"/>
          <a:ext cx="884370" cy="1471572"/>
        </a:xfrm>
        <a:prstGeom prst="corner">
          <a:avLst>
            <a:gd name="adj1" fmla="val 16120"/>
            <a:gd name="adj2" fmla="val 16110"/>
          </a:avLst>
        </a:prstGeom>
        <a:solidFill>
          <a:srgbClr val="202A4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82BB8-D4AA-4FAB-9DA7-7936B9CED6A9}">
      <dsp:nvSpPr>
        <dsp:cNvPr id="0" name=""/>
        <dsp:cNvSpPr/>
      </dsp:nvSpPr>
      <dsp:spPr>
        <a:xfrm>
          <a:off x="9873576" y="641559"/>
          <a:ext cx="1401613" cy="116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2019 – now</a:t>
          </a:r>
          <a:endParaRPr lang="en-US" sz="2000" kern="1200" dirty="0"/>
        </a:p>
        <a:p>
          <a:pPr marL="171450" lvl="1" indent="-171450" algn="l" defTabSz="800100">
            <a:lnSpc>
              <a:spcPct val="90000"/>
            </a:lnSpc>
            <a:spcBef>
              <a:spcPct val="0"/>
            </a:spcBef>
            <a:spcAft>
              <a:spcPct val="15000"/>
            </a:spcAft>
            <a:buFontTx/>
            <a:buNone/>
          </a:pPr>
          <a:r>
            <a:rPr lang="en-US" sz="1800" kern="1200" dirty="0"/>
            <a:t>Centralized services, marketing, new credentials</a:t>
          </a:r>
        </a:p>
      </dsp:txBody>
      <dsp:txXfrm>
        <a:off x="9873576" y="641559"/>
        <a:ext cx="1401613" cy="1164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52076-AC94-49F2-8FC7-D97D65EF5776}">
      <dsp:nvSpPr>
        <dsp:cNvPr id="0" name=""/>
        <dsp:cNvSpPr/>
      </dsp:nvSpPr>
      <dsp:spPr>
        <a:xfrm rot="5400000">
          <a:off x="211315" y="1254597"/>
          <a:ext cx="786459" cy="89535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9FC57D-0955-47B8-8BDE-BDE15D44609A}">
      <dsp:nvSpPr>
        <dsp:cNvPr id="0" name=""/>
        <dsp:cNvSpPr/>
      </dsp:nvSpPr>
      <dsp:spPr>
        <a:xfrm>
          <a:off x="2951" y="382790"/>
          <a:ext cx="1323935" cy="926711"/>
        </a:xfrm>
        <a:prstGeom prst="roundRect">
          <a:avLst>
            <a:gd name="adj" fmla="val 1667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1. Credential or course?</a:t>
          </a:r>
          <a:endParaRPr lang="en-US" sz="1400" kern="1200" dirty="0"/>
        </a:p>
      </dsp:txBody>
      <dsp:txXfrm>
        <a:off x="48197" y="428036"/>
        <a:ext cx="1233443" cy="836219"/>
      </dsp:txXfrm>
    </dsp:sp>
    <dsp:sp modelId="{9D69E082-D507-4EB6-AFA5-087D4BF2DAF1}">
      <dsp:nvSpPr>
        <dsp:cNvPr id="0" name=""/>
        <dsp:cNvSpPr/>
      </dsp:nvSpPr>
      <dsp:spPr>
        <a:xfrm>
          <a:off x="1326886" y="471173"/>
          <a:ext cx="962904" cy="749009"/>
        </a:xfrm>
        <a:prstGeom prst="rect">
          <a:avLst/>
        </a:prstGeom>
        <a:noFill/>
        <a:ln>
          <a:noFill/>
        </a:ln>
        <a:effectLst/>
      </dsp:spPr>
      <dsp:style>
        <a:lnRef idx="0">
          <a:scrgbClr r="0" g="0" b="0"/>
        </a:lnRef>
        <a:fillRef idx="0">
          <a:scrgbClr r="0" g="0" b="0"/>
        </a:fillRef>
        <a:effectRef idx="0">
          <a:scrgbClr r="0" g="0" b="0"/>
        </a:effectRef>
        <a:fontRef idx="minor"/>
      </dsp:style>
    </dsp:sp>
    <dsp:sp modelId="{EEE6C299-CB64-4440-B8AE-1ED18CAE71E6}">
      <dsp:nvSpPr>
        <dsp:cNvPr id="0" name=""/>
        <dsp:cNvSpPr/>
      </dsp:nvSpPr>
      <dsp:spPr>
        <a:xfrm rot="5400000">
          <a:off x="1308998" y="2295600"/>
          <a:ext cx="786459" cy="89535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581EBD-2CB6-4A1E-9D82-F0C54A80C9E6}">
      <dsp:nvSpPr>
        <dsp:cNvPr id="0" name=""/>
        <dsp:cNvSpPr/>
      </dsp:nvSpPr>
      <dsp:spPr>
        <a:xfrm>
          <a:off x="1100634" y="1423793"/>
          <a:ext cx="1323935" cy="926711"/>
        </a:xfrm>
        <a:prstGeom prst="roundRect">
          <a:avLst>
            <a:gd name="adj" fmla="val 1667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2. Apply to the “home” school and program.</a:t>
          </a:r>
        </a:p>
      </dsp:txBody>
      <dsp:txXfrm>
        <a:off x="1145880" y="1469039"/>
        <a:ext cx="1233443" cy="836219"/>
      </dsp:txXfrm>
    </dsp:sp>
    <dsp:sp modelId="{504B07D3-3C26-4E94-B8A5-639455A5AB9A}">
      <dsp:nvSpPr>
        <dsp:cNvPr id="0" name=""/>
        <dsp:cNvSpPr/>
      </dsp:nvSpPr>
      <dsp:spPr>
        <a:xfrm>
          <a:off x="2424569" y="1512176"/>
          <a:ext cx="962904" cy="749009"/>
        </a:xfrm>
        <a:prstGeom prst="rect">
          <a:avLst/>
        </a:prstGeom>
        <a:noFill/>
        <a:ln>
          <a:noFill/>
        </a:ln>
        <a:effectLst/>
      </dsp:spPr>
      <dsp:style>
        <a:lnRef idx="0">
          <a:scrgbClr r="0" g="0" b="0"/>
        </a:lnRef>
        <a:fillRef idx="0">
          <a:scrgbClr r="0" g="0" b="0"/>
        </a:fillRef>
        <a:effectRef idx="0">
          <a:scrgbClr r="0" g="0" b="0"/>
        </a:effectRef>
        <a:fontRef idx="minor"/>
      </dsp:style>
    </dsp:sp>
    <dsp:sp modelId="{52A52A8D-C6AC-490C-88B9-43EB16C17F58}">
      <dsp:nvSpPr>
        <dsp:cNvPr id="0" name=""/>
        <dsp:cNvSpPr/>
      </dsp:nvSpPr>
      <dsp:spPr>
        <a:xfrm rot="5400000">
          <a:off x="2406681" y="3336602"/>
          <a:ext cx="786459" cy="89535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0E8EE8-FFB8-4B10-8A71-6C9ACF27E7C1}">
      <dsp:nvSpPr>
        <dsp:cNvPr id="0" name=""/>
        <dsp:cNvSpPr/>
      </dsp:nvSpPr>
      <dsp:spPr>
        <a:xfrm>
          <a:off x="2198317" y="2464796"/>
          <a:ext cx="1323935" cy="926711"/>
        </a:xfrm>
        <a:prstGeom prst="roundRect">
          <a:avLst>
            <a:gd name="adj" fmla="val 1667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3. Develop a plan of study.</a:t>
          </a:r>
        </a:p>
      </dsp:txBody>
      <dsp:txXfrm>
        <a:off x="2243563" y="2510042"/>
        <a:ext cx="1233443" cy="836219"/>
      </dsp:txXfrm>
    </dsp:sp>
    <dsp:sp modelId="{D0A61BF9-1B0C-4257-9EA8-B80BED5DD16D}">
      <dsp:nvSpPr>
        <dsp:cNvPr id="0" name=""/>
        <dsp:cNvSpPr/>
      </dsp:nvSpPr>
      <dsp:spPr>
        <a:xfrm>
          <a:off x="3708063" y="2553651"/>
          <a:ext cx="1685351" cy="749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0" i="0" kern="1200" dirty="0"/>
            <a:t>core courses required for the selected degree</a:t>
          </a:r>
        </a:p>
        <a:p>
          <a:pPr marL="114300" lvl="1" indent="-114300" algn="l" defTabSz="533400">
            <a:lnSpc>
              <a:spcPct val="90000"/>
            </a:lnSpc>
            <a:spcBef>
              <a:spcPct val="0"/>
            </a:spcBef>
            <a:spcAft>
              <a:spcPct val="15000"/>
            </a:spcAft>
            <a:buChar char="•"/>
          </a:pPr>
          <a:r>
            <a:rPr lang="en-US" sz="1200" b="0" i="0" kern="1200" dirty="0"/>
            <a:t>allowable electives.</a:t>
          </a:r>
        </a:p>
        <a:p>
          <a:pPr marL="114300" lvl="1" indent="-114300" algn="l" defTabSz="533400">
            <a:lnSpc>
              <a:spcPct val="90000"/>
            </a:lnSpc>
            <a:spcBef>
              <a:spcPct val="0"/>
            </a:spcBef>
            <a:spcAft>
              <a:spcPct val="15000"/>
            </a:spcAft>
            <a:buChar char="•"/>
          </a:pPr>
          <a:r>
            <a:rPr lang="en-US" sz="1200" b="0" i="0" kern="1200" dirty="0"/>
            <a:t>Course sharing</a:t>
          </a:r>
          <a:r>
            <a:rPr lang="en-US" sz="1400" b="1" i="0" kern="1200" dirty="0"/>
            <a:t>. </a:t>
          </a:r>
          <a:endParaRPr lang="en-US" sz="1200" b="0" i="0" kern="1200" dirty="0"/>
        </a:p>
      </dsp:txBody>
      <dsp:txXfrm>
        <a:off x="3708063" y="2553651"/>
        <a:ext cx="1685351" cy="749009"/>
      </dsp:txXfrm>
    </dsp:sp>
    <dsp:sp modelId="{E4C81290-05DE-430E-82F6-DBD961C04798}">
      <dsp:nvSpPr>
        <dsp:cNvPr id="0" name=""/>
        <dsp:cNvSpPr/>
      </dsp:nvSpPr>
      <dsp:spPr>
        <a:xfrm>
          <a:off x="3296000" y="3505799"/>
          <a:ext cx="1323935" cy="926711"/>
        </a:xfrm>
        <a:prstGeom prst="roundRect">
          <a:avLst>
            <a:gd name="adj" fmla="val 1667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Register </a:t>
          </a:r>
          <a:r>
            <a:rPr lang="en-US" sz="1400" b="1" i="0" kern="1200" dirty="0"/>
            <a:t>for your courses.</a:t>
          </a:r>
          <a:endParaRPr lang="en-US" sz="1200" b="0" i="0" kern="1200" dirty="0"/>
        </a:p>
      </dsp:txBody>
      <dsp:txXfrm>
        <a:off x="3341246" y="3551045"/>
        <a:ext cx="1233443" cy="836219"/>
      </dsp:txXfrm>
    </dsp:sp>
    <dsp:sp modelId="{355779DA-DB78-47D0-BA01-B7463FD5B860}">
      <dsp:nvSpPr>
        <dsp:cNvPr id="0" name=""/>
        <dsp:cNvSpPr/>
      </dsp:nvSpPr>
      <dsp:spPr>
        <a:xfrm>
          <a:off x="4619935" y="3594182"/>
          <a:ext cx="962904" cy="749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900" b="0" i="0" kern="1200" dirty="0"/>
            <a:t>Explore course options across all the schools with our </a:t>
          </a:r>
          <a:r>
            <a:rPr lang="en-US" sz="900" b="1" i="0" kern="1200" dirty="0">
              <a:hlinkClick xmlns:r="http://schemas.openxmlformats.org/officeDocument/2006/relationships" r:id="rId1"/>
            </a:rPr>
            <a:t>Course Finder</a:t>
          </a:r>
          <a:r>
            <a:rPr lang="en-US" sz="900" b="0" i="0" kern="1200" dirty="0"/>
            <a:t>. </a:t>
          </a:r>
        </a:p>
      </dsp:txBody>
      <dsp:txXfrm>
        <a:off x="4619935" y="3594182"/>
        <a:ext cx="962904" cy="749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93C18-8F41-4E9A-A742-2F994AFF2E08}">
      <dsp:nvSpPr>
        <dsp:cNvPr id="0" name=""/>
        <dsp:cNvSpPr/>
      </dsp:nvSpPr>
      <dsp:spPr>
        <a:xfrm>
          <a:off x="0" y="0"/>
          <a:ext cx="5942638" cy="1774308"/>
        </a:xfrm>
        <a:prstGeom prst="roundRect">
          <a:avLst>
            <a:gd name="adj" fmla="val 10000"/>
          </a:avLst>
        </a:prstGeom>
        <a:solidFill>
          <a:srgbClr val="F4CD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202A44"/>
              </a:solidFill>
            </a:rPr>
            <a:t>Students</a:t>
          </a:r>
        </a:p>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rgbClr val="202A44"/>
              </a:solidFill>
              <a:latin typeface="Calibri" panose="020F0502020204030204"/>
              <a:ea typeface="+mn-ea"/>
              <a:cs typeface="+mn-cs"/>
            </a:rPr>
            <a:t>Stay in your job</a:t>
          </a:r>
          <a:endParaRPr lang="en-US" sz="2100" kern="1200" dirty="0">
            <a:solidFill>
              <a:srgbClr val="202A44"/>
            </a:solidFill>
          </a:endParaRPr>
        </a:p>
        <a:p>
          <a:pPr marL="228600" lvl="1" indent="-228600" algn="l" defTabSz="933450">
            <a:lnSpc>
              <a:spcPct val="90000"/>
            </a:lnSpc>
            <a:spcBef>
              <a:spcPct val="0"/>
            </a:spcBef>
            <a:spcAft>
              <a:spcPct val="15000"/>
            </a:spcAft>
            <a:buChar char="•"/>
          </a:pPr>
          <a:r>
            <a:rPr lang="en-US" sz="2100" kern="1200" dirty="0">
              <a:solidFill>
                <a:srgbClr val="202A44"/>
              </a:solidFill>
              <a:latin typeface="Calibri" panose="020F0502020204030204"/>
              <a:ea typeface="+mn-ea"/>
              <a:cs typeface="+mn-cs"/>
            </a:rPr>
            <a:t>Shorten time to degree </a:t>
          </a:r>
        </a:p>
        <a:p>
          <a:pPr marL="228600" lvl="1" indent="-228600" algn="l" defTabSz="933450">
            <a:lnSpc>
              <a:spcPct val="90000"/>
            </a:lnSpc>
            <a:spcBef>
              <a:spcPct val="0"/>
            </a:spcBef>
            <a:spcAft>
              <a:spcPct val="15000"/>
            </a:spcAft>
            <a:buChar char="•"/>
          </a:pPr>
          <a:r>
            <a:rPr lang="en-US" sz="2100" kern="1200" dirty="0">
              <a:solidFill>
                <a:srgbClr val="202A44"/>
              </a:solidFill>
              <a:latin typeface="Calibri" panose="020F0502020204030204"/>
              <a:ea typeface="+mn-ea"/>
              <a:cs typeface="+mn-cs"/>
            </a:rPr>
            <a:t>Available wherever the student works</a:t>
          </a:r>
        </a:p>
      </dsp:txBody>
      <dsp:txXfrm>
        <a:off x="1365958" y="0"/>
        <a:ext cx="4576679" cy="1774308"/>
      </dsp:txXfrm>
    </dsp:sp>
    <dsp:sp modelId="{8E39B5BF-2979-4110-9C0E-CCC0AF795203}">
      <dsp:nvSpPr>
        <dsp:cNvPr id="0" name=""/>
        <dsp:cNvSpPr/>
      </dsp:nvSpPr>
      <dsp:spPr>
        <a:xfrm>
          <a:off x="106142" y="251852"/>
          <a:ext cx="1188527" cy="14194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8F358D-1C0D-4BA7-82BC-B43AEB6E0E8D}">
      <dsp:nvSpPr>
        <dsp:cNvPr id="0" name=""/>
        <dsp:cNvSpPr/>
      </dsp:nvSpPr>
      <dsp:spPr>
        <a:xfrm>
          <a:off x="0" y="1951739"/>
          <a:ext cx="5942638" cy="1774308"/>
        </a:xfrm>
        <a:prstGeom prst="roundRect">
          <a:avLst>
            <a:gd name="adj" fmla="val 10000"/>
          </a:avLst>
        </a:prstGeom>
        <a:solidFill>
          <a:srgbClr val="F4CD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202A44"/>
              </a:solidFill>
            </a:rPr>
            <a:t>Industry</a:t>
          </a:r>
        </a:p>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rgbClr val="202A44"/>
              </a:solidFill>
              <a:latin typeface="Calibri" panose="020F0502020204030204"/>
              <a:ea typeface="+mn-ea"/>
              <a:cs typeface="+mn-cs"/>
            </a:rPr>
            <a:t>Recruit new employees</a:t>
          </a:r>
          <a:endParaRPr lang="en-US" sz="2100" kern="1200" dirty="0">
            <a:solidFill>
              <a:srgbClr val="202A44"/>
            </a:solidFill>
          </a:endParaRPr>
        </a:p>
        <a:p>
          <a:pPr marL="228600" lvl="1" indent="-228600" algn="l" defTabSz="933450">
            <a:lnSpc>
              <a:spcPct val="90000"/>
            </a:lnSpc>
            <a:spcBef>
              <a:spcPct val="0"/>
            </a:spcBef>
            <a:spcAft>
              <a:spcPct val="15000"/>
            </a:spcAft>
            <a:buChar char="•"/>
          </a:pPr>
          <a:r>
            <a:rPr lang="en-US" sz="2100" kern="1200" dirty="0">
              <a:solidFill>
                <a:srgbClr val="202A44"/>
              </a:solidFill>
              <a:latin typeface="Calibri" panose="020F0502020204030204"/>
              <a:ea typeface="+mn-ea"/>
              <a:cs typeface="+mn-cs"/>
            </a:rPr>
            <a:t>Respond to industry needs</a:t>
          </a:r>
        </a:p>
        <a:p>
          <a:pPr marL="228600" lvl="1" indent="-228600" algn="l" defTabSz="933450">
            <a:lnSpc>
              <a:spcPct val="90000"/>
            </a:lnSpc>
            <a:spcBef>
              <a:spcPct val="0"/>
            </a:spcBef>
            <a:spcAft>
              <a:spcPct val="15000"/>
            </a:spcAft>
            <a:buChar char="•"/>
          </a:pPr>
          <a:r>
            <a:rPr lang="en-US" sz="2100" kern="1200" dirty="0">
              <a:solidFill>
                <a:srgbClr val="202A44"/>
              </a:solidFill>
              <a:latin typeface="Calibri" panose="020F0502020204030204"/>
              <a:ea typeface="+mn-ea"/>
              <a:cs typeface="+mn-cs"/>
            </a:rPr>
            <a:t>Strengthens workforce </a:t>
          </a:r>
        </a:p>
      </dsp:txBody>
      <dsp:txXfrm>
        <a:off x="1365958" y="1951739"/>
        <a:ext cx="4576679" cy="1774308"/>
      </dsp:txXfrm>
    </dsp:sp>
    <dsp:sp modelId="{4418E9E0-FAC3-4AA6-BD79-21FC4918F534}">
      <dsp:nvSpPr>
        <dsp:cNvPr id="0" name=""/>
        <dsp:cNvSpPr/>
      </dsp:nvSpPr>
      <dsp:spPr>
        <a:xfrm>
          <a:off x="177430" y="2129170"/>
          <a:ext cx="1188527" cy="141944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6F9820-86F2-44C3-BBDD-16A19D608602}">
      <dsp:nvSpPr>
        <dsp:cNvPr id="0" name=""/>
        <dsp:cNvSpPr/>
      </dsp:nvSpPr>
      <dsp:spPr>
        <a:xfrm>
          <a:off x="0" y="3903478"/>
          <a:ext cx="5942638" cy="1774308"/>
        </a:xfrm>
        <a:prstGeom prst="roundRect">
          <a:avLst>
            <a:gd name="adj" fmla="val 10000"/>
          </a:avLst>
        </a:prstGeom>
        <a:solidFill>
          <a:srgbClr val="F4CD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202A44"/>
              </a:solidFill>
            </a:rPr>
            <a:t>Commonwealth of Virginia</a:t>
          </a:r>
        </a:p>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rgbClr val="202A44"/>
              </a:solidFill>
              <a:latin typeface="Calibri" panose="020F0502020204030204"/>
              <a:ea typeface="+mn-ea"/>
              <a:cs typeface="+mn-cs"/>
            </a:rPr>
            <a:t>Differentiates Virginia </a:t>
          </a:r>
          <a:endParaRPr lang="en-US" sz="2100" kern="1200" dirty="0">
            <a:solidFill>
              <a:srgbClr val="202A44"/>
            </a:solidFill>
          </a:endParaRPr>
        </a:p>
        <a:p>
          <a:pPr marL="228600" lvl="1" indent="-228600" algn="l" defTabSz="933450">
            <a:lnSpc>
              <a:spcPct val="90000"/>
            </a:lnSpc>
            <a:spcBef>
              <a:spcPct val="0"/>
            </a:spcBef>
            <a:spcAft>
              <a:spcPct val="15000"/>
            </a:spcAft>
            <a:buChar char="•"/>
          </a:pPr>
          <a:r>
            <a:rPr lang="en-US" sz="2100" kern="1200" dirty="0">
              <a:solidFill>
                <a:srgbClr val="202A44"/>
              </a:solidFill>
              <a:latin typeface="Calibri" panose="020F0502020204030204"/>
              <a:ea typeface="+mn-ea"/>
              <a:cs typeface="+mn-cs"/>
            </a:rPr>
            <a:t>Resource for VEDP</a:t>
          </a:r>
        </a:p>
        <a:p>
          <a:pPr marL="228600" lvl="1" indent="-228600" algn="l" defTabSz="933450">
            <a:lnSpc>
              <a:spcPct val="90000"/>
            </a:lnSpc>
            <a:spcBef>
              <a:spcPct val="0"/>
            </a:spcBef>
            <a:spcAft>
              <a:spcPct val="15000"/>
            </a:spcAft>
            <a:buChar char="•"/>
          </a:pPr>
          <a:r>
            <a:rPr lang="en-US" sz="2100" kern="1200" dirty="0">
              <a:solidFill>
                <a:srgbClr val="202A44"/>
              </a:solidFill>
              <a:latin typeface="Calibri" panose="020F0502020204030204"/>
              <a:ea typeface="+mn-ea"/>
              <a:cs typeface="+mn-cs"/>
            </a:rPr>
            <a:t>35 years of innovation</a:t>
          </a:r>
        </a:p>
      </dsp:txBody>
      <dsp:txXfrm>
        <a:off x="1365958" y="3903478"/>
        <a:ext cx="4576679" cy="1774308"/>
      </dsp:txXfrm>
    </dsp:sp>
    <dsp:sp modelId="{29B23FDC-3306-4F8E-8969-0E7E1D75DB5D}">
      <dsp:nvSpPr>
        <dsp:cNvPr id="0" name=""/>
        <dsp:cNvSpPr/>
      </dsp:nvSpPr>
      <dsp:spPr>
        <a:xfrm>
          <a:off x="177430" y="4080909"/>
          <a:ext cx="1188527" cy="1419446"/>
        </a:xfrm>
        <a:prstGeom prst="roundRect">
          <a:avLst>
            <a:gd name="adj" fmla="val 10000"/>
          </a:avLst>
        </a:prstGeom>
        <a:blipFill rotWithShape="1">
          <a:blip xmlns:r="http://schemas.openxmlformats.org/officeDocument/2006/relationships" r:embed="rId3"/>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780FD-AA1A-4DEC-87EC-A2DBD849F214}">
      <dsp:nvSpPr>
        <dsp:cNvPr id="0" name=""/>
        <dsp:cNvSpPr/>
      </dsp:nvSpPr>
      <dsp:spPr>
        <a:xfrm rot="5400000">
          <a:off x="6674505" y="-2767389"/>
          <a:ext cx="952204" cy="6729984"/>
        </a:xfrm>
        <a:prstGeom prst="round2SameRect">
          <a:avLst/>
        </a:prstGeom>
        <a:solidFill>
          <a:srgbClr val="F4CD4E">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latin typeface="Avenir Next LT Pro" panose="020B0504020202020204" pitchFamily="34" charset="0"/>
            </a:rPr>
            <a:t>Specific outreach events and activities to engineering communities to date this year</a:t>
          </a:r>
        </a:p>
      </dsp:txBody>
      <dsp:txXfrm rot="-5400000">
        <a:off x="3785616" y="167983"/>
        <a:ext cx="6683501" cy="859238"/>
      </dsp:txXfrm>
    </dsp:sp>
    <dsp:sp modelId="{7F0B4BE7-FE06-4EA8-A6AC-0C5D8982BD53}">
      <dsp:nvSpPr>
        <dsp:cNvPr id="0" name=""/>
        <dsp:cNvSpPr/>
      </dsp:nvSpPr>
      <dsp:spPr>
        <a:xfrm>
          <a:off x="0" y="2474"/>
          <a:ext cx="3785616" cy="1190255"/>
        </a:xfrm>
        <a:prstGeom prst="roundRect">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t>18</a:t>
          </a:r>
        </a:p>
      </dsp:txBody>
      <dsp:txXfrm>
        <a:off x="58103" y="60577"/>
        <a:ext cx="3669410" cy="1074049"/>
      </dsp:txXfrm>
    </dsp:sp>
    <dsp:sp modelId="{8A04980D-36B4-41F5-AE8B-480149969996}">
      <dsp:nvSpPr>
        <dsp:cNvPr id="0" name=""/>
        <dsp:cNvSpPr/>
      </dsp:nvSpPr>
      <dsp:spPr>
        <a:xfrm rot="5400000">
          <a:off x="6674505" y="-1517620"/>
          <a:ext cx="952204" cy="6729984"/>
        </a:xfrm>
        <a:prstGeom prst="round2SameRect">
          <a:avLst/>
        </a:prstGeom>
        <a:solidFill>
          <a:srgbClr val="F4CD4E"/>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latin typeface="Avenir Next LT Pro" panose="020B0504020202020204" pitchFamily="34" charset="0"/>
            </a:rPr>
            <a:t>Number of individuals specifically targeted by above activities</a:t>
          </a:r>
        </a:p>
      </dsp:txBody>
      <dsp:txXfrm rot="-5400000">
        <a:off x="3785616" y="1417752"/>
        <a:ext cx="6683501" cy="859238"/>
      </dsp:txXfrm>
    </dsp:sp>
    <dsp:sp modelId="{5DFD5D8B-EA3E-4D24-87D6-B153531CB97C}">
      <dsp:nvSpPr>
        <dsp:cNvPr id="0" name=""/>
        <dsp:cNvSpPr/>
      </dsp:nvSpPr>
      <dsp:spPr>
        <a:xfrm>
          <a:off x="0" y="1252243"/>
          <a:ext cx="3785616" cy="1190255"/>
        </a:xfrm>
        <a:prstGeom prst="roundRect">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t>7,198</a:t>
          </a:r>
        </a:p>
      </dsp:txBody>
      <dsp:txXfrm>
        <a:off x="58103" y="1310346"/>
        <a:ext cx="3669410" cy="1074049"/>
      </dsp:txXfrm>
    </dsp:sp>
    <dsp:sp modelId="{30D0901B-5CF0-434F-AACE-5A489D232C62}">
      <dsp:nvSpPr>
        <dsp:cNvPr id="0" name=""/>
        <dsp:cNvSpPr/>
      </dsp:nvSpPr>
      <dsp:spPr>
        <a:xfrm rot="5400000">
          <a:off x="6674505" y="-267852"/>
          <a:ext cx="952204" cy="6729984"/>
        </a:xfrm>
        <a:prstGeom prst="round2SameRect">
          <a:avLst/>
        </a:prstGeom>
        <a:solidFill>
          <a:srgbClr val="F4CD4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Avenir Next LT Pro" panose="020B0504020202020204" pitchFamily="34" charset="0"/>
            </a:rPr>
            <a:t>Number of individuals in Virginia's engineering community engaged by activities to date this year</a:t>
          </a:r>
        </a:p>
      </dsp:txBody>
      <dsp:txXfrm rot="-5400000">
        <a:off x="3785616" y="2667520"/>
        <a:ext cx="6683501" cy="859238"/>
      </dsp:txXfrm>
    </dsp:sp>
    <dsp:sp modelId="{EB1CEC96-B16C-4F5A-998C-E48BD9C56DD3}">
      <dsp:nvSpPr>
        <dsp:cNvPr id="0" name=""/>
        <dsp:cNvSpPr/>
      </dsp:nvSpPr>
      <dsp:spPr>
        <a:xfrm>
          <a:off x="0" y="2502011"/>
          <a:ext cx="3785616" cy="1190255"/>
        </a:xfrm>
        <a:prstGeom prst="roundRect">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t>4,180</a:t>
          </a:r>
        </a:p>
      </dsp:txBody>
      <dsp:txXfrm>
        <a:off x="58103" y="2560114"/>
        <a:ext cx="3669410" cy="1074049"/>
      </dsp:txXfrm>
    </dsp:sp>
    <dsp:sp modelId="{D9F860BD-E632-4975-9B6A-69D98E2D6AAB}">
      <dsp:nvSpPr>
        <dsp:cNvPr id="0" name=""/>
        <dsp:cNvSpPr/>
      </dsp:nvSpPr>
      <dsp:spPr>
        <a:xfrm rot="5400000">
          <a:off x="6674505" y="981916"/>
          <a:ext cx="952204" cy="6729984"/>
        </a:xfrm>
        <a:prstGeom prst="round2SameRect">
          <a:avLst/>
        </a:prstGeom>
        <a:solidFill>
          <a:srgbClr val="F4CD4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Avenir Next LT Pro" panose="020B0504020202020204" pitchFamily="34" charset="0"/>
            </a:rPr>
            <a:t>Number of contacts in CRM database</a:t>
          </a:r>
        </a:p>
      </dsp:txBody>
      <dsp:txXfrm rot="-5400000">
        <a:off x="3785616" y="3917289"/>
        <a:ext cx="6683501" cy="859238"/>
      </dsp:txXfrm>
    </dsp:sp>
    <dsp:sp modelId="{999839D6-F4A9-457E-8FF3-A08EDD913AFC}">
      <dsp:nvSpPr>
        <dsp:cNvPr id="0" name=""/>
        <dsp:cNvSpPr/>
      </dsp:nvSpPr>
      <dsp:spPr>
        <a:xfrm>
          <a:off x="49667" y="3731903"/>
          <a:ext cx="3785616" cy="1190255"/>
        </a:xfrm>
        <a:prstGeom prst="roundRect">
          <a:avLst/>
        </a:prstGeom>
        <a:solidFill>
          <a:srgbClr val="202A44">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venir Next LT Pro" panose="020B0504020202020204" pitchFamily="34" charset="0"/>
            </a:rPr>
            <a:t>284</a:t>
          </a:r>
        </a:p>
      </dsp:txBody>
      <dsp:txXfrm>
        <a:off x="107770" y="3790006"/>
        <a:ext cx="3669410" cy="1074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780FD-AA1A-4DEC-87EC-A2DBD849F214}">
      <dsp:nvSpPr>
        <dsp:cNvPr id="0" name=""/>
        <dsp:cNvSpPr/>
      </dsp:nvSpPr>
      <dsp:spPr>
        <a:xfrm rot="5400000">
          <a:off x="2887390" y="-860581"/>
          <a:ext cx="1272194" cy="3316224"/>
        </a:xfrm>
        <a:prstGeom prst="round2SameRect">
          <a:avLst/>
        </a:prstGeom>
        <a:solidFill>
          <a:srgbClr val="F4CD4E">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venir Next LT Pro" panose="020B0504020202020204" pitchFamily="34" charset="0"/>
            </a:rPr>
            <a:t>Total number of graduates each year </a:t>
          </a:r>
        </a:p>
        <a:p>
          <a:pPr marL="171450" lvl="1" indent="-171450" algn="l" defTabSz="800100">
            <a:lnSpc>
              <a:spcPct val="90000"/>
            </a:lnSpc>
            <a:spcBef>
              <a:spcPct val="0"/>
            </a:spcBef>
            <a:spcAft>
              <a:spcPct val="15000"/>
            </a:spcAft>
            <a:buChar char="•"/>
          </a:pPr>
          <a:r>
            <a:rPr lang="en-US" sz="1800" kern="1200" dirty="0">
              <a:latin typeface="Avenir Next LT Pro" panose="020B0504020202020204" pitchFamily="34" charset="0"/>
            </a:rPr>
            <a:t>Increase to 180 this past year</a:t>
          </a:r>
        </a:p>
      </dsp:txBody>
      <dsp:txXfrm rot="-5400000">
        <a:off x="1865376" y="223536"/>
        <a:ext cx="3254121" cy="1147988"/>
      </dsp:txXfrm>
    </dsp:sp>
    <dsp:sp modelId="{7F0B4BE7-FE06-4EA8-A6AC-0C5D8982BD53}">
      <dsp:nvSpPr>
        <dsp:cNvPr id="0" name=""/>
        <dsp:cNvSpPr/>
      </dsp:nvSpPr>
      <dsp:spPr>
        <a:xfrm>
          <a:off x="0" y="2409"/>
          <a:ext cx="1865376" cy="1590242"/>
        </a:xfrm>
        <a:prstGeom prst="roundRect">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t>100+ and Growing</a:t>
          </a:r>
        </a:p>
      </dsp:txBody>
      <dsp:txXfrm>
        <a:off x="77629" y="80038"/>
        <a:ext cx="1710118" cy="1434984"/>
      </dsp:txXfrm>
    </dsp:sp>
    <dsp:sp modelId="{30D0901B-5CF0-434F-AACE-5A489D232C62}">
      <dsp:nvSpPr>
        <dsp:cNvPr id="0" name=""/>
        <dsp:cNvSpPr/>
      </dsp:nvSpPr>
      <dsp:spPr>
        <a:xfrm rot="5400000">
          <a:off x="2887390" y="809173"/>
          <a:ext cx="1272194" cy="3316224"/>
        </a:xfrm>
        <a:prstGeom prst="round2SameRect">
          <a:avLst/>
        </a:prstGeom>
        <a:solidFill>
          <a:srgbClr val="F4CD4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venir Next LT Pro" panose="020B0504020202020204" pitchFamily="34" charset="0"/>
            </a:rPr>
            <a:t>Overall graduation rate</a:t>
          </a:r>
        </a:p>
        <a:p>
          <a:pPr marL="171450" lvl="1" indent="-171450" algn="l" defTabSz="800100">
            <a:lnSpc>
              <a:spcPct val="90000"/>
            </a:lnSpc>
            <a:spcBef>
              <a:spcPct val="0"/>
            </a:spcBef>
            <a:spcAft>
              <a:spcPct val="15000"/>
            </a:spcAft>
            <a:buChar char="•"/>
          </a:pPr>
          <a:r>
            <a:rPr lang="en-US" sz="1800" kern="1200" dirty="0">
              <a:latin typeface="Avenir Next LT Pro" panose="020B0504020202020204" pitchFamily="34" charset="0"/>
            </a:rPr>
            <a:t>Note: not all students are seeking a degree. </a:t>
          </a:r>
        </a:p>
      </dsp:txBody>
      <dsp:txXfrm rot="-5400000">
        <a:off x="1865376" y="1893291"/>
        <a:ext cx="3254121" cy="1147988"/>
      </dsp:txXfrm>
    </dsp:sp>
    <dsp:sp modelId="{EB1CEC96-B16C-4F5A-998C-E48BD9C56DD3}">
      <dsp:nvSpPr>
        <dsp:cNvPr id="0" name=""/>
        <dsp:cNvSpPr/>
      </dsp:nvSpPr>
      <dsp:spPr>
        <a:xfrm>
          <a:off x="0" y="1672164"/>
          <a:ext cx="1865376" cy="1590242"/>
        </a:xfrm>
        <a:prstGeom prst="roundRect">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t>49%</a:t>
          </a:r>
        </a:p>
      </dsp:txBody>
      <dsp:txXfrm>
        <a:off x="77629" y="1749793"/>
        <a:ext cx="1710118" cy="1434984"/>
      </dsp:txXfrm>
    </dsp:sp>
    <dsp:sp modelId="{4DAFFCAE-67BC-4450-A1BB-85A25AE8C14F}">
      <dsp:nvSpPr>
        <dsp:cNvPr id="0" name=""/>
        <dsp:cNvSpPr/>
      </dsp:nvSpPr>
      <dsp:spPr>
        <a:xfrm rot="5400000">
          <a:off x="2887390" y="2478929"/>
          <a:ext cx="1272194" cy="3316224"/>
        </a:xfrm>
        <a:prstGeom prst="round2SameRect">
          <a:avLst/>
        </a:prstGeom>
        <a:solidFill>
          <a:srgbClr val="F4CD4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Avenir Next LT Pro" panose="020B0504020202020204" pitchFamily="34" charset="0"/>
            </a:rPr>
            <a:t>Most frequent duration of time from matriculation to graduation</a:t>
          </a:r>
        </a:p>
      </dsp:txBody>
      <dsp:txXfrm rot="-5400000">
        <a:off x="1865376" y="3563047"/>
        <a:ext cx="3254121" cy="1147988"/>
      </dsp:txXfrm>
    </dsp:sp>
    <dsp:sp modelId="{3D5468DA-09D2-4AF1-97D0-91F8078CA758}">
      <dsp:nvSpPr>
        <dsp:cNvPr id="0" name=""/>
        <dsp:cNvSpPr/>
      </dsp:nvSpPr>
      <dsp:spPr>
        <a:xfrm>
          <a:off x="0" y="3341919"/>
          <a:ext cx="1865376" cy="1590242"/>
        </a:xfrm>
        <a:prstGeom prst="roundRect">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t>2.6 Years</a:t>
          </a:r>
        </a:p>
      </dsp:txBody>
      <dsp:txXfrm>
        <a:off x="77629" y="3419548"/>
        <a:ext cx="1710118" cy="14349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780FD-AA1A-4DEC-87EC-A2DBD849F214}">
      <dsp:nvSpPr>
        <dsp:cNvPr id="0" name=""/>
        <dsp:cNvSpPr/>
      </dsp:nvSpPr>
      <dsp:spPr>
        <a:xfrm rot="5400000">
          <a:off x="6301587" y="-2303662"/>
          <a:ext cx="1698041" cy="6729984"/>
        </a:xfrm>
        <a:prstGeom prst="round2SameRect">
          <a:avLst/>
        </a:prstGeom>
        <a:solidFill>
          <a:srgbClr val="F4CD4E">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latin typeface="Avenir Next LT Pro" panose="020B0504020202020204" pitchFamily="34" charset="0"/>
            </a:rPr>
            <a:t>Reported receiving a raise or promotion within 6 months of completing their credential</a:t>
          </a:r>
        </a:p>
      </dsp:txBody>
      <dsp:txXfrm rot="-5400000">
        <a:off x="3785616" y="295201"/>
        <a:ext cx="6647092" cy="1532257"/>
      </dsp:txXfrm>
    </dsp:sp>
    <dsp:sp modelId="{7F0B4BE7-FE06-4EA8-A6AC-0C5D8982BD53}">
      <dsp:nvSpPr>
        <dsp:cNvPr id="0" name=""/>
        <dsp:cNvSpPr/>
      </dsp:nvSpPr>
      <dsp:spPr>
        <a:xfrm>
          <a:off x="0" y="53"/>
          <a:ext cx="3785616" cy="2122552"/>
        </a:xfrm>
        <a:prstGeom prst="roundRect">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74%</a:t>
          </a:r>
        </a:p>
      </dsp:txBody>
      <dsp:txXfrm>
        <a:off x="103614" y="103667"/>
        <a:ext cx="3578388" cy="1915324"/>
      </dsp:txXfrm>
    </dsp:sp>
    <dsp:sp modelId="{30D0901B-5CF0-434F-AACE-5A489D232C62}">
      <dsp:nvSpPr>
        <dsp:cNvPr id="0" name=""/>
        <dsp:cNvSpPr/>
      </dsp:nvSpPr>
      <dsp:spPr>
        <a:xfrm rot="5400000">
          <a:off x="6301587" y="-74983"/>
          <a:ext cx="1698041" cy="6729984"/>
        </a:xfrm>
        <a:prstGeom prst="round2SameRect">
          <a:avLst/>
        </a:prstGeom>
        <a:solidFill>
          <a:srgbClr val="F4CD4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a:latin typeface="Avenir Next LT Pro" panose="020B0504020202020204" pitchFamily="34" charset="0"/>
            </a:rPr>
            <a:t>employed within 6 months of completing their degree</a:t>
          </a:r>
        </a:p>
      </dsp:txBody>
      <dsp:txXfrm rot="-5400000">
        <a:off x="3785616" y="2523880"/>
        <a:ext cx="6647092" cy="1532257"/>
      </dsp:txXfrm>
    </dsp:sp>
    <dsp:sp modelId="{EB1CEC96-B16C-4F5A-998C-E48BD9C56DD3}">
      <dsp:nvSpPr>
        <dsp:cNvPr id="0" name=""/>
        <dsp:cNvSpPr/>
      </dsp:nvSpPr>
      <dsp:spPr>
        <a:xfrm>
          <a:off x="0" y="2228732"/>
          <a:ext cx="3785616" cy="2122552"/>
        </a:xfrm>
        <a:prstGeom prst="roundRect">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83%</a:t>
          </a:r>
        </a:p>
      </dsp:txBody>
      <dsp:txXfrm>
        <a:off x="103614" y="2332346"/>
        <a:ext cx="3578388" cy="1915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8BC60-AA3D-4897-85FC-EDA953164588}">
      <dsp:nvSpPr>
        <dsp:cNvPr id="0" name=""/>
        <dsp:cNvSpPr/>
      </dsp:nvSpPr>
      <dsp:spPr>
        <a:xfrm>
          <a:off x="2262341" y="1975339"/>
          <a:ext cx="1195189" cy="1195189"/>
        </a:xfrm>
        <a:prstGeom prst="ellipse">
          <a:avLst/>
        </a:prstGeom>
        <a:solidFill>
          <a:srgbClr val="F3D03E"/>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General Assembly Support</a:t>
          </a:r>
        </a:p>
      </dsp:txBody>
      <dsp:txXfrm>
        <a:off x="2437372" y="2150370"/>
        <a:ext cx="845127" cy="845127"/>
      </dsp:txXfrm>
    </dsp:sp>
    <dsp:sp modelId="{990A650A-F81B-43DE-A818-718DED1EA3F8}">
      <dsp:nvSpPr>
        <dsp:cNvPr id="0" name=""/>
        <dsp:cNvSpPr/>
      </dsp:nvSpPr>
      <dsp:spPr>
        <a:xfrm rot="16200000">
          <a:off x="2732269" y="1543459"/>
          <a:ext cx="255332" cy="39645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770569" y="1661050"/>
        <a:ext cx="178732" cy="237871"/>
      </dsp:txXfrm>
    </dsp:sp>
    <dsp:sp modelId="{1E02A7F7-F673-47D0-8065-F48E62499CA7}">
      <dsp:nvSpPr>
        <dsp:cNvPr id="0" name=""/>
        <dsp:cNvSpPr/>
      </dsp:nvSpPr>
      <dsp:spPr>
        <a:xfrm>
          <a:off x="2117611" y="8930"/>
          <a:ext cx="1484649" cy="1484649"/>
        </a:xfrm>
        <a:prstGeom prst="ellipse">
          <a:avLst/>
        </a:prstGeom>
        <a:solidFill>
          <a:srgbClr val="F4CD4E"/>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Faculty professional development &amp; course development</a:t>
          </a:r>
        </a:p>
      </dsp:txBody>
      <dsp:txXfrm>
        <a:off x="2335033" y="226352"/>
        <a:ext cx="1049805" cy="1049805"/>
      </dsp:txXfrm>
    </dsp:sp>
    <dsp:sp modelId="{01DA447A-568E-4749-AE82-71AFBADD71AF}">
      <dsp:nvSpPr>
        <dsp:cNvPr id="0" name=""/>
        <dsp:cNvSpPr/>
      </dsp:nvSpPr>
      <dsp:spPr>
        <a:xfrm>
          <a:off x="3563517" y="2374707"/>
          <a:ext cx="255332" cy="39645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563517" y="2453998"/>
        <a:ext cx="178732" cy="237871"/>
      </dsp:txXfrm>
    </dsp:sp>
    <dsp:sp modelId="{AE130AA6-2969-4C39-AD92-2B84EC97CBBA}">
      <dsp:nvSpPr>
        <dsp:cNvPr id="0" name=""/>
        <dsp:cNvSpPr/>
      </dsp:nvSpPr>
      <dsp:spPr>
        <a:xfrm>
          <a:off x="3939290" y="1830609"/>
          <a:ext cx="1484649" cy="1484649"/>
        </a:xfrm>
        <a:prstGeom prst="ellipse">
          <a:avLst/>
        </a:prstGeom>
        <a:solidFill>
          <a:srgbClr val="F3D03E"/>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Technology Infrastructure</a:t>
          </a:r>
        </a:p>
      </dsp:txBody>
      <dsp:txXfrm>
        <a:off x="4156712" y="2048031"/>
        <a:ext cx="1049805" cy="1049805"/>
      </dsp:txXfrm>
    </dsp:sp>
    <dsp:sp modelId="{1A07B2E2-7CCC-4389-8DC7-6420B9B040D2}">
      <dsp:nvSpPr>
        <dsp:cNvPr id="0" name=""/>
        <dsp:cNvSpPr/>
      </dsp:nvSpPr>
      <dsp:spPr>
        <a:xfrm rot="5400000">
          <a:off x="2732269" y="3205955"/>
          <a:ext cx="255332" cy="39645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770569" y="3246946"/>
        <a:ext cx="178732" cy="237871"/>
      </dsp:txXfrm>
    </dsp:sp>
    <dsp:sp modelId="{C9476C06-2802-4FFC-8CDB-10E816B2F14C}">
      <dsp:nvSpPr>
        <dsp:cNvPr id="0" name=""/>
        <dsp:cNvSpPr/>
      </dsp:nvSpPr>
      <dsp:spPr>
        <a:xfrm>
          <a:off x="2117611" y="3652288"/>
          <a:ext cx="1484649" cy="1484649"/>
        </a:xfrm>
        <a:prstGeom prst="ellipse">
          <a:avLst/>
        </a:prstGeom>
        <a:solidFill>
          <a:srgbClr val="F3D03E"/>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University Support Staff</a:t>
          </a:r>
        </a:p>
      </dsp:txBody>
      <dsp:txXfrm>
        <a:off x="2335033" y="3869710"/>
        <a:ext cx="1049805" cy="1049805"/>
      </dsp:txXfrm>
    </dsp:sp>
    <dsp:sp modelId="{185A0442-4AA8-4862-B2F6-EFEC6BE8A81B}">
      <dsp:nvSpPr>
        <dsp:cNvPr id="0" name=""/>
        <dsp:cNvSpPr/>
      </dsp:nvSpPr>
      <dsp:spPr>
        <a:xfrm rot="10800000">
          <a:off x="1901021" y="2374707"/>
          <a:ext cx="255332" cy="39645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1977621" y="2453998"/>
        <a:ext cx="178732" cy="237871"/>
      </dsp:txXfrm>
    </dsp:sp>
    <dsp:sp modelId="{E3C25750-1C41-4C4B-98A6-A4F51DB3A442}">
      <dsp:nvSpPr>
        <dsp:cNvPr id="0" name=""/>
        <dsp:cNvSpPr/>
      </dsp:nvSpPr>
      <dsp:spPr>
        <a:xfrm>
          <a:off x="295932" y="1830609"/>
          <a:ext cx="1484649" cy="1484649"/>
        </a:xfrm>
        <a:prstGeom prst="ellipse">
          <a:avLst/>
        </a:prstGeom>
        <a:solidFill>
          <a:srgbClr val="F3D03E"/>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Centralized Services to SVHEC (former receive site support)</a:t>
          </a:r>
        </a:p>
      </dsp:txBody>
      <dsp:txXfrm>
        <a:off x="513354" y="2048031"/>
        <a:ext cx="1049805" cy="1049805"/>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7C22E-BE1D-4786-9D32-44BC683FE2F0}"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9D1DB-465A-4462-9996-AA3432D4BCB9}" type="slidenum">
              <a:rPr lang="en-US" smtClean="0"/>
              <a:t>‹#›</a:t>
            </a:fld>
            <a:endParaRPr lang="en-US"/>
          </a:p>
        </p:txBody>
      </p:sp>
    </p:spTree>
    <p:extLst>
      <p:ext uri="{BB962C8B-B14F-4D97-AF65-F5344CB8AC3E}">
        <p14:creationId xmlns:p14="http://schemas.microsoft.com/office/powerpoint/2010/main" val="68269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1B3C9-090F-4894-83F9-CF709DB589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055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71B3C9-090F-4894-83F9-CF709DB589ED}" type="slidenum">
              <a:rPr lang="en-US" smtClean="0"/>
              <a:pPr/>
              <a:t>2</a:t>
            </a:fld>
            <a:endParaRPr lang="en-US"/>
          </a:p>
        </p:txBody>
      </p:sp>
    </p:spTree>
    <p:extLst>
      <p:ext uri="{BB962C8B-B14F-4D97-AF65-F5344CB8AC3E}">
        <p14:creationId xmlns:p14="http://schemas.microsoft.com/office/powerpoint/2010/main" val="333141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202A4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1B3C9-090F-4894-83F9-CF709DB589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100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long history of collaboration among CGEP universities</a:t>
            </a:r>
          </a:p>
          <a:p>
            <a:endParaRPr lang="en-US" dirty="0"/>
          </a:p>
          <a:p>
            <a:r>
              <a:rPr lang="en-US" dirty="0"/>
              <a:t>Emphasize the adjustments made to meet needs over the history</a:t>
            </a:r>
          </a:p>
          <a:p>
            <a:endParaRPr lang="en-US" dirty="0"/>
          </a:p>
          <a:p>
            <a:r>
              <a:rPr lang="en-US" dirty="0"/>
              <a:t>Emphasize leadership in collaboration, new technologies, adapting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6A8B6-A8DD-46BC-A792-41C45712CF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72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1B3C9-090F-4894-83F9-CF709DB589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786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58DA-2DB3-4EA2-C702-BF427C18E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1391D4-CFAB-5FB7-8134-1AA08BFCE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BC82F1-361A-3791-23A7-D454AC2F91B8}"/>
              </a:ext>
            </a:extLst>
          </p:cNvPr>
          <p:cNvSpPr>
            <a:spLocks noGrp="1"/>
          </p:cNvSpPr>
          <p:nvPr>
            <p:ph type="dt" sz="half" idx="10"/>
          </p:nvPr>
        </p:nvSpPr>
        <p:spPr/>
        <p:txBody>
          <a:bodyPr/>
          <a:lstStyle/>
          <a:p>
            <a:fld id="{1D6558E1-332F-4BE6-BA6B-E28A6F95CDC9}" type="datetimeFigureOut">
              <a:rPr lang="en-US" smtClean="0"/>
              <a:t>4/15/2024</a:t>
            </a:fld>
            <a:endParaRPr lang="en-US"/>
          </a:p>
        </p:txBody>
      </p:sp>
      <p:sp>
        <p:nvSpPr>
          <p:cNvPr id="5" name="Footer Placeholder 4">
            <a:extLst>
              <a:ext uri="{FF2B5EF4-FFF2-40B4-BE49-F238E27FC236}">
                <a16:creationId xmlns:a16="http://schemas.microsoft.com/office/drawing/2014/main" id="{C934B9DF-3EA4-48EB-4213-DF3E14E88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6EF74-27C6-99D2-341A-BD4956D90F67}"/>
              </a:ext>
            </a:extLst>
          </p:cNvPr>
          <p:cNvSpPr>
            <a:spLocks noGrp="1"/>
          </p:cNvSpPr>
          <p:nvPr>
            <p:ph type="sldNum" sz="quarter" idx="12"/>
          </p:nvPr>
        </p:nvSpPr>
        <p:spPr/>
        <p:txBody>
          <a:bodyPr/>
          <a:lstStyle/>
          <a:p>
            <a:fld id="{F87F288F-B1E9-4D65-A3E9-BBBC21947A0D}" type="slidenum">
              <a:rPr lang="en-US" smtClean="0"/>
              <a:t>‹#›</a:t>
            </a:fld>
            <a:endParaRPr lang="en-US"/>
          </a:p>
        </p:txBody>
      </p:sp>
    </p:spTree>
    <p:extLst>
      <p:ext uri="{BB962C8B-B14F-4D97-AF65-F5344CB8AC3E}">
        <p14:creationId xmlns:p14="http://schemas.microsoft.com/office/powerpoint/2010/main" val="1183279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EC39-CF41-F38C-C9D9-60FC40BDE4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E1E3C7-8E9B-AB1F-0E77-ECD8A506BF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D4FED-7DAC-92AE-43CA-9B0656721492}"/>
              </a:ext>
            </a:extLst>
          </p:cNvPr>
          <p:cNvSpPr>
            <a:spLocks noGrp="1"/>
          </p:cNvSpPr>
          <p:nvPr>
            <p:ph type="dt" sz="half" idx="10"/>
          </p:nvPr>
        </p:nvSpPr>
        <p:spPr/>
        <p:txBody>
          <a:bodyPr/>
          <a:lstStyle/>
          <a:p>
            <a:fld id="{1D6558E1-332F-4BE6-BA6B-E28A6F95CDC9}" type="datetimeFigureOut">
              <a:rPr lang="en-US" smtClean="0"/>
              <a:t>4/15/2024</a:t>
            </a:fld>
            <a:endParaRPr lang="en-US"/>
          </a:p>
        </p:txBody>
      </p:sp>
      <p:sp>
        <p:nvSpPr>
          <p:cNvPr id="5" name="Footer Placeholder 4">
            <a:extLst>
              <a:ext uri="{FF2B5EF4-FFF2-40B4-BE49-F238E27FC236}">
                <a16:creationId xmlns:a16="http://schemas.microsoft.com/office/drawing/2014/main" id="{7749C424-7EE1-FC22-2692-F4D20DD01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67ABE-9083-C24D-94BF-5AF24D4AFD52}"/>
              </a:ext>
            </a:extLst>
          </p:cNvPr>
          <p:cNvSpPr>
            <a:spLocks noGrp="1"/>
          </p:cNvSpPr>
          <p:nvPr>
            <p:ph type="sldNum" sz="quarter" idx="12"/>
          </p:nvPr>
        </p:nvSpPr>
        <p:spPr/>
        <p:txBody>
          <a:bodyPr/>
          <a:lstStyle/>
          <a:p>
            <a:fld id="{F87F288F-B1E9-4D65-A3E9-BBBC21947A0D}" type="slidenum">
              <a:rPr lang="en-US" smtClean="0"/>
              <a:t>‹#›</a:t>
            </a:fld>
            <a:endParaRPr lang="en-US"/>
          </a:p>
        </p:txBody>
      </p:sp>
    </p:spTree>
    <p:extLst>
      <p:ext uri="{BB962C8B-B14F-4D97-AF65-F5344CB8AC3E}">
        <p14:creationId xmlns:p14="http://schemas.microsoft.com/office/powerpoint/2010/main" val="63947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CB4C32-7F82-C4A8-C5CC-217D921F7C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81FF5-B2EA-239C-E0B7-C1EF93AA20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B2A76-4470-897D-5667-7D4E1CEA0915}"/>
              </a:ext>
            </a:extLst>
          </p:cNvPr>
          <p:cNvSpPr>
            <a:spLocks noGrp="1"/>
          </p:cNvSpPr>
          <p:nvPr>
            <p:ph type="dt" sz="half" idx="10"/>
          </p:nvPr>
        </p:nvSpPr>
        <p:spPr/>
        <p:txBody>
          <a:bodyPr/>
          <a:lstStyle/>
          <a:p>
            <a:fld id="{1D6558E1-332F-4BE6-BA6B-E28A6F95CDC9}" type="datetimeFigureOut">
              <a:rPr lang="en-US" smtClean="0"/>
              <a:t>4/15/2024</a:t>
            </a:fld>
            <a:endParaRPr lang="en-US"/>
          </a:p>
        </p:txBody>
      </p:sp>
      <p:sp>
        <p:nvSpPr>
          <p:cNvPr id="5" name="Footer Placeholder 4">
            <a:extLst>
              <a:ext uri="{FF2B5EF4-FFF2-40B4-BE49-F238E27FC236}">
                <a16:creationId xmlns:a16="http://schemas.microsoft.com/office/drawing/2014/main" id="{78FDB856-AAFF-03F5-121C-E2DF7C4F8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970A1-AEB3-BA4C-6D8F-E5A6EFA8959B}"/>
              </a:ext>
            </a:extLst>
          </p:cNvPr>
          <p:cNvSpPr>
            <a:spLocks noGrp="1"/>
          </p:cNvSpPr>
          <p:nvPr>
            <p:ph type="sldNum" sz="quarter" idx="12"/>
          </p:nvPr>
        </p:nvSpPr>
        <p:spPr/>
        <p:txBody>
          <a:bodyPr/>
          <a:lstStyle/>
          <a:p>
            <a:fld id="{F87F288F-B1E9-4D65-A3E9-BBBC21947A0D}" type="slidenum">
              <a:rPr lang="en-US" smtClean="0"/>
              <a:t>‹#›</a:t>
            </a:fld>
            <a:endParaRPr lang="en-US"/>
          </a:p>
        </p:txBody>
      </p:sp>
    </p:spTree>
    <p:extLst>
      <p:ext uri="{BB962C8B-B14F-4D97-AF65-F5344CB8AC3E}">
        <p14:creationId xmlns:p14="http://schemas.microsoft.com/office/powerpoint/2010/main" val="152647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7C75-AC86-4A0F-8AA7-1DFF74E2CB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EA56A0-BD31-485C-895A-CDE1C8FE8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C764F-BB11-48A1-B51D-3F1B6A7ACD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C24444-1B00-4738-B5AD-33D3A386A17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4/15/2024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68B7E4B-CB4A-48E4-873D-E0255BB0BF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347129F-DC97-468F-8712-968587058F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034853-B04A-450E-A326-0E022EB92A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7837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978BD-C855-47B7-AF9F-5065576601BF}"/>
              </a:ext>
            </a:extLst>
          </p:cNvPr>
          <p:cNvSpPr>
            <a:spLocks noGrp="1"/>
          </p:cNvSpPr>
          <p:nvPr>
            <p:ph type="dt" sz="half" idx="10"/>
          </p:nvPr>
        </p:nvSpPr>
        <p:spPr/>
        <p:txBody>
          <a:bodyPr/>
          <a:lstStyle/>
          <a:p>
            <a:fld id="{87C24444-1B00-4738-B5AD-33D3A386A17C}" type="datetimeFigureOut">
              <a:rPr lang="en-US" smtClean="0"/>
              <a:pPr/>
              <a:t>4/15/2024</a:t>
            </a:fld>
            <a:endParaRPr lang="en-US" dirty="0"/>
          </a:p>
        </p:txBody>
      </p:sp>
      <p:sp>
        <p:nvSpPr>
          <p:cNvPr id="3" name="Footer Placeholder 2">
            <a:extLst>
              <a:ext uri="{FF2B5EF4-FFF2-40B4-BE49-F238E27FC236}">
                <a16:creationId xmlns:a16="http://schemas.microsoft.com/office/drawing/2014/main" id="{565A0DFF-0EE1-45E7-8AC0-D4BA86DA561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E8008BD-E2FB-43E1-89EB-EB1131A298F2}"/>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1618074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7C75-AC86-4A0F-8AA7-1DFF74E2CB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EA56A0-BD31-485C-895A-CDE1C8FE8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C764F-BB11-48A1-B51D-3F1B6A7ACD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C24444-1B00-4738-B5AD-33D3A386A17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4/15/2024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68B7E4B-CB4A-48E4-873D-E0255BB0BF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47129F-DC97-468F-8712-968587058F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034853-B04A-450E-A326-0E022EB92A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12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6442-290E-4CFA-8EF7-73639EBDF9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31C8CC-D74C-448A-A43C-A10FFA40D9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C24444-1B00-4738-B5AD-33D3A386A17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4/15/2024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D2270D4-AF25-44DA-B366-81404B518E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4424C18-DF16-4E1A-9DAC-0BD2346595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034853-B04A-450E-A326-0E022EB92A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34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F0C6-8820-B609-6779-E5E267950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D1629-192F-7F94-CF3B-148D5731D8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9942F-F608-520C-3A99-EA28FCC744F7}"/>
              </a:ext>
            </a:extLst>
          </p:cNvPr>
          <p:cNvSpPr>
            <a:spLocks noGrp="1"/>
          </p:cNvSpPr>
          <p:nvPr>
            <p:ph type="dt" sz="half" idx="10"/>
          </p:nvPr>
        </p:nvSpPr>
        <p:spPr/>
        <p:txBody>
          <a:bodyPr/>
          <a:lstStyle/>
          <a:p>
            <a:fld id="{1D6558E1-332F-4BE6-BA6B-E28A6F95CDC9}" type="datetimeFigureOut">
              <a:rPr lang="en-US" smtClean="0"/>
              <a:t>4/15/2024</a:t>
            </a:fld>
            <a:endParaRPr lang="en-US"/>
          </a:p>
        </p:txBody>
      </p:sp>
      <p:sp>
        <p:nvSpPr>
          <p:cNvPr id="5" name="Footer Placeholder 4">
            <a:extLst>
              <a:ext uri="{FF2B5EF4-FFF2-40B4-BE49-F238E27FC236}">
                <a16:creationId xmlns:a16="http://schemas.microsoft.com/office/drawing/2014/main" id="{8EBD0576-F002-1B69-84B4-BFB184AD0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5E124-E02D-603E-DA14-71DE0AB57C3B}"/>
              </a:ext>
            </a:extLst>
          </p:cNvPr>
          <p:cNvSpPr>
            <a:spLocks noGrp="1"/>
          </p:cNvSpPr>
          <p:nvPr>
            <p:ph type="sldNum" sz="quarter" idx="12"/>
          </p:nvPr>
        </p:nvSpPr>
        <p:spPr/>
        <p:txBody>
          <a:bodyPr/>
          <a:lstStyle/>
          <a:p>
            <a:fld id="{F87F288F-B1E9-4D65-A3E9-BBBC21947A0D}" type="slidenum">
              <a:rPr lang="en-US" smtClean="0"/>
              <a:t>‹#›</a:t>
            </a:fld>
            <a:endParaRPr lang="en-US"/>
          </a:p>
        </p:txBody>
      </p:sp>
      <p:sp>
        <p:nvSpPr>
          <p:cNvPr id="7" name="Rectangle 6">
            <a:extLst>
              <a:ext uri="{FF2B5EF4-FFF2-40B4-BE49-F238E27FC236}">
                <a16:creationId xmlns:a16="http://schemas.microsoft.com/office/drawing/2014/main" id="{21D18A4C-8FC9-CDBA-DDC9-839744013B7D}"/>
              </a:ext>
            </a:extLst>
          </p:cNvPr>
          <p:cNvSpPr/>
          <p:nvPr userDrawn="1"/>
        </p:nvSpPr>
        <p:spPr>
          <a:xfrm>
            <a:off x="0" y="6311900"/>
            <a:ext cx="12192000" cy="546100"/>
          </a:xfrm>
          <a:prstGeom prst="rect">
            <a:avLst/>
          </a:prstGeom>
          <a:solidFill>
            <a:srgbClr val="202A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00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290D-0EBC-83CA-2ED1-A062C6F62F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5F59E4-D780-E7B4-6642-6B77A339F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9A233A-170C-EBDF-0D9A-B185ACA1D986}"/>
              </a:ext>
            </a:extLst>
          </p:cNvPr>
          <p:cNvSpPr>
            <a:spLocks noGrp="1"/>
          </p:cNvSpPr>
          <p:nvPr>
            <p:ph type="dt" sz="half" idx="10"/>
          </p:nvPr>
        </p:nvSpPr>
        <p:spPr/>
        <p:txBody>
          <a:bodyPr/>
          <a:lstStyle/>
          <a:p>
            <a:fld id="{1D6558E1-332F-4BE6-BA6B-E28A6F95CDC9}" type="datetimeFigureOut">
              <a:rPr lang="en-US" smtClean="0"/>
              <a:t>4/15/2024</a:t>
            </a:fld>
            <a:endParaRPr lang="en-US"/>
          </a:p>
        </p:txBody>
      </p:sp>
      <p:sp>
        <p:nvSpPr>
          <p:cNvPr id="5" name="Footer Placeholder 4">
            <a:extLst>
              <a:ext uri="{FF2B5EF4-FFF2-40B4-BE49-F238E27FC236}">
                <a16:creationId xmlns:a16="http://schemas.microsoft.com/office/drawing/2014/main" id="{F3C40ED1-D2BC-F053-0E1C-912C25347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EF21D-7651-D4DD-4963-9988A06F600B}"/>
              </a:ext>
            </a:extLst>
          </p:cNvPr>
          <p:cNvSpPr>
            <a:spLocks noGrp="1"/>
          </p:cNvSpPr>
          <p:nvPr>
            <p:ph type="sldNum" sz="quarter" idx="12"/>
          </p:nvPr>
        </p:nvSpPr>
        <p:spPr/>
        <p:txBody>
          <a:bodyPr/>
          <a:lstStyle/>
          <a:p>
            <a:fld id="{F87F288F-B1E9-4D65-A3E9-BBBC21947A0D}" type="slidenum">
              <a:rPr lang="en-US" smtClean="0"/>
              <a:t>‹#›</a:t>
            </a:fld>
            <a:endParaRPr lang="en-US"/>
          </a:p>
        </p:txBody>
      </p:sp>
      <p:sp>
        <p:nvSpPr>
          <p:cNvPr id="7" name="Rectangle 6">
            <a:extLst>
              <a:ext uri="{FF2B5EF4-FFF2-40B4-BE49-F238E27FC236}">
                <a16:creationId xmlns:a16="http://schemas.microsoft.com/office/drawing/2014/main" id="{356135E8-39E4-3690-14EF-78DF9C85B444}"/>
              </a:ext>
            </a:extLst>
          </p:cNvPr>
          <p:cNvSpPr/>
          <p:nvPr userDrawn="1"/>
        </p:nvSpPr>
        <p:spPr>
          <a:xfrm>
            <a:off x="0" y="6356350"/>
            <a:ext cx="12192000" cy="501650"/>
          </a:xfrm>
          <a:prstGeom prst="rect">
            <a:avLst/>
          </a:prstGeom>
          <a:solidFill>
            <a:srgbClr val="202A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94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A810-FAA4-0833-5935-220DB2B59C08}"/>
              </a:ext>
            </a:extLst>
          </p:cNvPr>
          <p:cNvSpPr>
            <a:spLocks noGrp="1"/>
          </p:cNvSpPr>
          <p:nvPr>
            <p:ph type="title"/>
          </p:nvPr>
        </p:nvSpPr>
        <p:spPr>
          <a:xfrm>
            <a:off x="838200" y="365125"/>
            <a:ext cx="105918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89B5C97-F981-E9EB-8469-D7EFA57C97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CED936-D0B0-5E88-CF3F-FE17E787F2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B31E9E-4803-F1FA-F99A-D637B5610250}"/>
              </a:ext>
            </a:extLst>
          </p:cNvPr>
          <p:cNvSpPr>
            <a:spLocks noGrp="1"/>
          </p:cNvSpPr>
          <p:nvPr>
            <p:ph type="dt" sz="half" idx="10"/>
          </p:nvPr>
        </p:nvSpPr>
        <p:spPr/>
        <p:txBody>
          <a:bodyPr/>
          <a:lstStyle/>
          <a:p>
            <a:fld id="{1D6558E1-332F-4BE6-BA6B-E28A6F95CDC9}" type="datetimeFigureOut">
              <a:rPr lang="en-US" smtClean="0"/>
              <a:t>4/15/2024</a:t>
            </a:fld>
            <a:endParaRPr lang="en-US"/>
          </a:p>
        </p:txBody>
      </p:sp>
      <p:sp>
        <p:nvSpPr>
          <p:cNvPr id="6" name="Footer Placeholder 5">
            <a:extLst>
              <a:ext uri="{FF2B5EF4-FFF2-40B4-BE49-F238E27FC236}">
                <a16:creationId xmlns:a16="http://schemas.microsoft.com/office/drawing/2014/main" id="{3D28615F-A836-5DFF-DE72-E5D2978F9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B372B-FAA2-531E-45AB-79EA6F184E0D}"/>
              </a:ext>
            </a:extLst>
          </p:cNvPr>
          <p:cNvSpPr>
            <a:spLocks noGrp="1"/>
          </p:cNvSpPr>
          <p:nvPr>
            <p:ph type="sldNum" sz="quarter" idx="12"/>
          </p:nvPr>
        </p:nvSpPr>
        <p:spPr/>
        <p:txBody>
          <a:bodyPr/>
          <a:lstStyle/>
          <a:p>
            <a:fld id="{F87F288F-B1E9-4D65-A3E9-BBBC21947A0D}" type="slidenum">
              <a:rPr lang="en-US" smtClean="0"/>
              <a:t>‹#›</a:t>
            </a:fld>
            <a:endParaRPr lang="en-US"/>
          </a:p>
        </p:txBody>
      </p:sp>
      <p:sp>
        <p:nvSpPr>
          <p:cNvPr id="9" name="Rectangle 8">
            <a:extLst>
              <a:ext uri="{FF2B5EF4-FFF2-40B4-BE49-F238E27FC236}">
                <a16:creationId xmlns:a16="http://schemas.microsoft.com/office/drawing/2014/main" id="{33F224CC-DEE9-87B7-DB9E-AE2D6F89A552}"/>
              </a:ext>
            </a:extLst>
          </p:cNvPr>
          <p:cNvSpPr/>
          <p:nvPr userDrawn="1"/>
        </p:nvSpPr>
        <p:spPr>
          <a:xfrm>
            <a:off x="0" y="6356350"/>
            <a:ext cx="12192000" cy="501650"/>
          </a:xfrm>
          <a:prstGeom prst="rect">
            <a:avLst/>
          </a:prstGeom>
          <a:solidFill>
            <a:srgbClr val="202A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62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241B-0734-EC1B-4521-379F73265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A0F495-B255-480E-067E-2F1E51834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65835B-2E5A-F385-25E3-9FC60BACB5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CDD74-A502-0020-169D-37CC83BB4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E4A27-57F4-ED67-C143-53EE563C06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51FCBA-8462-9911-7104-4D16CE2CFF90}"/>
              </a:ext>
            </a:extLst>
          </p:cNvPr>
          <p:cNvSpPr>
            <a:spLocks noGrp="1"/>
          </p:cNvSpPr>
          <p:nvPr>
            <p:ph type="dt" sz="half" idx="10"/>
          </p:nvPr>
        </p:nvSpPr>
        <p:spPr/>
        <p:txBody>
          <a:bodyPr/>
          <a:lstStyle/>
          <a:p>
            <a:fld id="{1D6558E1-332F-4BE6-BA6B-E28A6F95CDC9}" type="datetimeFigureOut">
              <a:rPr lang="en-US" smtClean="0"/>
              <a:t>4/15/2024</a:t>
            </a:fld>
            <a:endParaRPr lang="en-US"/>
          </a:p>
        </p:txBody>
      </p:sp>
      <p:sp>
        <p:nvSpPr>
          <p:cNvPr id="8" name="Footer Placeholder 7">
            <a:extLst>
              <a:ext uri="{FF2B5EF4-FFF2-40B4-BE49-F238E27FC236}">
                <a16:creationId xmlns:a16="http://schemas.microsoft.com/office/drawing/2014/main" id="{1CF825F4-FA79-4A28-B57E-EAC774D7F6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458318-1706-C3CB-D76F-155522B484AD}"/>
              </a:ext>
            </a:extLst>
          </p:cNvPr>
          <p:cNvSpPr>
            <a:spLocks noGrp="1"/>
          </p:cNvSpPr>
          <p:nvPr>
            <p:ph type="sldNum" sz="quarter" idx="12"/>
          </p:nvPr>
        </p:nvSpPr>
        <p:spPr/>
        <p:txBody>
          <a:bodyPr/>
          <a:lstStyle/>
          <a:p>
            <a:fld id="{F87F288F-B1E9-4D65-A3E9-BBBC21947A0D}" type="slidenum">
              <a:rPr lang="en-US" smtClean="0"/>
              <a:t>‹#›</a:t>
            </a:fld>
            <a:endParaRPr lang="en-US"/>
          </a:p>
        </p:txBody>
      </p:sp>
      <p:sp>
        <p:nvSpPr>
          <p:cNvPr id="10" name="Rectangle 9">
            <a:extLst>
              <a:ext uri="{FF2B5EF4-FFF2-40B4-BE49-F238E27FC236}">
                <a16:creationId xmlns:a16="http://schemas.microsoft.com/office/drawing/2014/main" id="{5BEDC0A3-8AD2-FA90-5B72-F72E23D09627}"/>
              </a:ext>
            </a:extLst>
          </p:cNvPr>
          <p:cNvSpPr/>
          <p:nvPr userDrawn="1"/>
        </p:nvSpPr>
        <p:spPr>
          <a:xfrm>
            <a:off x="0" y="6356350"/>
            <a:ext cx="12192000" cy="501650"/>
          </a:xfrm>
          <a:prstGeom prst="rect">
            <a:avLst/>
          </a:prstGeom>
          <a:solidFill>
            <a:srgbClr val="202A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34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DAA1-9619-7984-829F-4DE18079D5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1FAF8E-648B-59F5-520A-799700F370B3}"/>
              </a:ext>
            </a:extLst>
          </p:cNvPr>
          <p:cNvSpPr>
            <a:spLocks noGrp="1"/>
          </p:cNvSpPr>
          <p:nvPr>
            <p:ph type="dt" sz="half" idx="10"/>
          </p:nvPr>
        </p:nvSpPr>
        <p:spPr/>
        <p:txBody>
          <a:bodyPr/>
          <a:lstStyle/>
          <a:p>
            <a:fld id="{1D6558E1-332F-4BE6-BA6B-E28A6F95CDC9}" type="datetimeFigureOut">
              <a:rPr lang="en-US" smtClean="0"/>
              <a:t>4/15/2024</a:t>
            </a:fld>
            <a:endParaRPr lang="en-US"/>
          </a:p>
        </p:txBody>
      </p:sp>
      <p:sp>
        <p:nvSpPr>
          <p:cNvPr id="4" name="Footer Placeholder 3">
            <a:extLst>
              <a:ext uri="{FF2B5EF4-FFF2-40B4-BE49-F238E27FC236}">
                <a16:creationId xmlns:a16="http://schemas.microsoft.com/office/drawing/2014/main" id="{A2B2303A-4213-6308-2E48-B2A89CFB47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46CD26-94BA-9692-440A-DD6DA1F524A2}"/>
              </a:ext>
            </a:extLst>
          </p:cNvPr>
          <p:cNvSpPr>
            <a:spLocks noGrp="1"/>
          </p:cNvSpPr>
          <p:nvPr>
            <p:ph type="sldNum" sz="quarter" idx="12"/>
          </p:nvPr>
        </p:nvSpPr>
        <p:spPr/>
        <p:txBody>
          <a:bodyPr/>
          <a:lstStyle/>
          <a:p>
            <a:fld id="{F87F288F-B1E9-4D65-A3E9-BBBC21947A0D}" type="slidenum">
              <a:rPr lang="en-US" smtClean="0"/>
              <a:t>‹#›</a:t>
            </a:fld>
            <a:endParaRPr lang="en-US"/>
          </a:p>
        </p:txBody>
      </p:sp>
      <p:sp>
        <p:nvSpPr>
          <p:cNvPr id="6" name="Rectangle 5">
            <a:extLst>
              <a:ext uri="{FF2B5EF4-FFF2-40B4-BE49-F238E27FC236}">
                <a16:creationId xmlns:a16="http://schemas.microsoft.com/office/drawing/2014/main" id="{7F5D0C79-3B4E-7EAD-9737-9775F14C2865}"/>
              </a:ext>
            </a:extLst>
          </p:cNvPr>
          <p:cNvSpPr/>
          <p:nvPr userDrawn="1"/>
        </p:nvSpPr>
        <p:spPr>
          <a:xfrm>
            <a:off x="0" y="6356350"/>
            <a:ext cx="12192000" cy="501650"/>
          </a:xfrm>
          <a:prstGeom prst="rect">
            <a:avLst/>
          </a:prstGeom>
          <a:solidFill>
            <a:srgbClr val="202A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73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F4671-47CB-B70D-EAEA-F19E13713B85}"/>
              </a:ext>
            </a:extLst>
          </p:cNvPr>
          <p:cNvSpPr>
            <a:spLocks noGrp="1"/>
          </p:cNvSpPr>
          <p:nvPr>
            <p:ph type="dt" sz="half" idx="10"/>
          </p:nvPr>
        </p:nvSpPr>
        <p:spPr/>
        <p:txBody>
          <a:bodyPr/>
          <a:lstStyle/>
          <a:p>
            <a:fld id="{1D6558E1-332F-4BE6-BA6B-E28A6F95CDC9}" type="datetimeFigureOut">
              <a:rPr lang="en-US" smtClean="0"/>
              <a:t>4/15/2024</a:t>
            </a:fld>
            <a:endParaRPr lang="en-US"/>
          </a:p>
        </p:txBody>
      </p:sp>
      <p:sp>
        <p:nvSpPr>
          <p:cNvPr id="3" name="Footer Placeholder 2">
            <a:extLst>
              <a:ext uri="{FF2B5EF4-FFF2-40B4-BE49-F238E27FC236}">
                <a16:creationId xmlns:a16="http://schemas.microsoft.com/office/drawing/2014/main" id="{D0DF554E-E71F-CE41-BE78-403EE294A3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A87A11-2C6C-7E80-2283-E8F47CDC3A22}"/>
              </a:ext>
            </a:extLst>
          </p:cNvPr>
          <p:cNvSpPr>
            <a:spLocks noGrp="1"/>
          </p:cNvSpPr>
          <p:nvPr>
            <p:ph type="sldNum" sz="quarter" idx="12"/>
          </p:nvPr>
        </p:nvSpPr>
        <p:spPr/>
        <p:txBody>
          <a:bodyPr/>
          <a:lstStyle/>
          <a:p>
            <a:fld id="{F87F288F-B1E9-4D65-A3E9-BBBC21947A0D}" type="slidenum">
              <a:rPr lang="en-US" smtClean="0"/>
              <a:t>‹#›</a:t>
            </a:fld>
            <a:endParaRPr lang="en-US"/>
          </a:p>
        </p:txBody>
      </p:sp>
    </p:spTree>
    <p:extLst>
      <p:ext uri="{BB962C8B-B14F-4D97-AF65-F5344CB8AC3E}">
        <p14:creationId xmlns:p14="http://schemas.microsoft.com/office/powerpoint/2010/main" val="414069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4DC7-70F4-5226-C7B9-2B8D4FDAC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E4810-F77F-5E27-8680-1F080EE5F2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2C9F84-C543-F0B2-4F28-56697432A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70382-0EB7-7CD0-9798-2CF519980C95}"/>
              </a:ext>
            </a:extLst>
          </p:cNvPr>
          <p:cNvSpPr>
            <a:spLocks noGrp="1"/>
          </p:cNvSpPr>
          <p:nvPr>
            <p:ph type="dt" sz="half" idx="10"/>
          </p:nvPr>
        </p:nvSpPr>
        <p:spPr/>
        <p:txBody>
          <a:bodyPr/>
          <a:lstStyle/>
          <a:p>
            <a:fld id="{1D6558E1-332F-4BE6-BA6B-E28A6F95CDC9}" type="datetimeFigureOut">
              <a:rPr lang="en-US" smtClean="0"/>
              <a:t>4/15/2024</a:t>
            </a:fld>
            <a:endParaRPr lang="en-US"/>
          </a:p>
        </p:txBody>
      </p:sp>
      <p:sp>
        <p:nvSpPr>
          <p:cNvPr id="6" name="Footer Placeholder 5">
            <a:extLst>
              <a:ext uri="{FF2B5EF4-FFF2-40B4-BE49-F238E27FC236}">
                <a16:creationId xmlns:a16="http://schemas.microsoft.com/office/drawing/2014/main" id="{A65AD562-7029-1460-D2EB-4F58390CD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AC580-9082-C425-C02F-5FA936076D3B}"/>
              </a:ext>
            </a:extLst>
          </p:cNvPr>
          <p:cNvSpPr>
            <a:spLocks noGrp="1"/>
          </p:cNvSpPr>
          <p:nvPr>
            <p:ph type="sldNum" sz="quarter" idx="12"/>
          </p:nvPr>
        </p:nvSpPr>
        <p:spPr/>
        <p:txBody>
          <a:bodyPr/>
          <a:lstStyle/>
          <a:p>
            <a:fld id="{F87F288F-B1E9-4D65-A3E9-BBBC21947A0D}" type="slidenum">
              <a:rPr lang="en-US" smtClean="0"/>
              <a:t>‹#›</a:t>
            </a:fld>
            <a:endParaRPr lang="en-US"/>
          </a:p>
        </p:txBody>
      </p:sp>
    </p:spTree>
    <p:extLst>
      <p:ext uri="{BB962C8B-B14F-4D97-AF65-F5344CB8AC3E}">
        <p14:creationId xmlns:p14="http://schemas.microsoft.com/office/powerpoint/2010/main" val="101643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60D5-0989-544C-874C-F7E065FA8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7BD35-1B9F-4E35-5A1E-FD416B82D1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1FAE40-BA84-5E35-6861-4F0F85BB1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C1E61-11BB-A5F7-1714-A8592CFB96F3}"/>
              </a:ext>
            </a:extLst>
          </p:cNvPr>
          <p:cNvSpPr>
            <a:spLocks noGrp="1"/>
          </p:cNvSpPr>
          <p:nvPr>
            <p:ph type="dt" sz="half" idx="10"/>
          </p:nvPr>
        </p:nvSpPr>
        <p:spPr/>
        <p:txBody>
          <a:bodyPr/>
          <a:lstStyle/>
          <a:p>
            <a:fld id="{1D6558E1-332F-4BE6-BA6B-E28A6F95CDC9}" type="datetimeFigureOut">
              <a:rPr lang="en-US" smtClean="0"/>
              <a:t>4/15/2024</a:t>
            </a:fld>
            <a:endParaRPr lang="en-US"/>
          </a:p>
        </p:txBody>
      </p:sp>
      <p:sp>
        <p:nvSpPr>
          <p:cNvPr id="6" name="Footer Placeholder 5">
            <a:extLst>
              <a:ext uri="{FF2B5EF4-FFF2-40B4-BE49-F238E27FC236}">
                <a16:creationId xmlns:a16="http://schemas.microsoft.com/office/drawing/2014/main" id="{277593E0-6411-054F-0162-5801CFCE2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78D896-7D32-4EF9-67E7-B148F2A3C9B9}"/>
              </a:ext>
            </a:extLst>
          </p:cNvPr>
          <p:cNvSpPr>
            <a:spLocks noGrp="1"/>
          </p:cNvSpPr>
          <p:nvPr>
            <p:ph type="sldNum" sz="quarter" idx="12"/>
          </p:nvPr>
        </p:nvSpPr>
        <p:spPr/>
        <p:txBody>
          <a:bodyPr/>
          <a:lstStyle/>
          <a:p>
            <a:fld id="{F87F288F-B1E9-4D65-A3E9-BBBC21947A0D}" type="slidenum">
              <a:rPr lang="en-US" smtClean="0"/>
              <a:t>‹#›</a:t>
            </a:fld>
            <a:endParaRPr lang="en-US"/>
          </a:p>
        </p:txBody>
      </p:sp>
    </p:spTree>
    <p:extLst>
      <p:ext uri="{BB962C8B-B14F-4D97-AF65-F5344CB8AC3E}">
        <p14:creationId xmlns:p14="http://schemas.microsoft.com/office/powerpoint/2010/main" val="343149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88A185-CBAA-3993-5656-8AD0F6D59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61565-5DC4-C20A-A073-AE96CE917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631BF-C795-F2A5-C732-C9F30F9BA2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558E1-332F-4BE6-BA6B-E28A6F95CDC9}" type="datetimeFigureOut">
              <a:rPr lang="en-US" smtClean="0"/>
              <a:t>4/15/2024</a:t>
            </a:fld>
            <a:endParaRPr lang="en-US"/>
          </a:p>
        </p:txBody>
      </p:sp>
      <p:sp>
        <p:nvSpPr>
          <p:cNvPr id="5" name="Footer Placeholder 4">
            <a:extLst>
              <a:ext uri="{FF2B5EF4-FFF2-40B4-BE49-F238E27FC236}">
                <a16:creationId xmlns:a16="http://schemas.microsoft.com/office/drawing/2014/main" id="{1C4E77CC-AC8D-12E1-A3DF-67FC7C2E8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E4A336-53A4-A9C7-4E49-BA631C95F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F288F-B1E9-4D65-A3E9-BBBC21947A0D}" type="slidenum">
              <a:rPr lang="en-US" smtClean="0"/>
              <a:t>‹#›</a:t>
            </a:fld>
            <a:endParaRPr lang="en-US"/>
          </a:p>
        </p:txBody>
      </p:sp>
      <p:pic>
        <p:nvPicPr>
          <p:cNvPr id="10" name="Picture 9" descr="A logo for a university&#10;&#10;Description automatically generated">
            <a:extLst>
              <a:ext uri="{FF2B5EF4-FFF2-40B4-BE49-F238E27FC236}">
                <a16:creationId xmlns:a16="http://schemas.microsoft.com/office/drawing/2014/main" id="{6B745F0C-DB57-573F-6D30-7A0369EC625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788" y="136525"/>
            <a:ext cx="1674524" cy="836592"/>
          </a:xfrm>
          <a:prstGeom prst="rect">
            <a:avLst/>
          </a:prstGeom>
        </p:spPr>
      </p:pic>
    </p:spTree>
    <p:extLst>
      <p:ext uri="{BB962C8B-B14F-4D97-AF65-F5344CB8AC3E}">
        <p14:creationId xmlns:p14="http://schemas.microsoft.com/office/powerpoint/2010/main" val="1282747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4065D4-53EB-4D60-B99F-6794061C7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3D5755-6497-43B5-8609-0721CA4D3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0595B-67F5-4B0E-91B0-C378FF041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24444-1B00-4738-B5AD-33D3A386A17C}" type="datetimeFigureOut">
              <a:rPr lang="en-US" smtClean="0"/>
              <a:pPr/>
              <a:t>4/15/2024</a:t>
            </a:fld>
            <a:endParaRPr lang="en-US" dirty="0"/>
          </a:p>
        </p:txBody>
      </p:sp>
      <p:sp>
        <p:nvSpPr>
          <p:cNvPr id="5" name="Footer Placeholder 4">
            <a:extLst>
              <a:ext uri="{FF2B5EF4-FFF2-40B4-BE49-F238E27FC236}">
                <a16:creationId xmlns:a16="http://schemas.microsoft.com/office/drawing/2014/main" id="{007833AF-4814-4D87-864F-706E98C82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AEC090D-20DB-476A-8955-91DF4A0E4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16258806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02A4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4065D4-53EB-4D60-B99F-6794061C7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3D5755-6497-43B5-8609-0721CA4D3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0595B-67F5-4B0E-91B0-C378FF041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24444-1B00-4738-B5AD-33D3A386A17C}" type="datetimeFigureOut">
              <a:rPr lang="en-US" smtClean="0"/>
              <a:t>4/15/2024</a:t>
            </a:fld>
            <a:endParaRPr lang="en-US" dirty="0"/>
          </a:p>
        </p:txBody>
      </p:sp>
      <p:sp>
        <p:nvSpPr>
          <p:cNvPr id="5" name="Footer Placeholder 4">
            <a:extLst>
              <a:ext uri="{FF2B5EF4-FFF2-40B4-BE49-F238E27FC236}">
                <a16:creationId xmlns:a16="http://schemas.microsoft.com/office/drawing/2014/main" id="{007833AF-4814-4D87-864F-706E98C82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AEC090D-20DB-476A-8955-91DF4A0E4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34853-B04A-450E-A326-0E022EB92A57}" type="slidenum">
              <a:rPr lang="en-US" smtClean="0"/>
              <a:t>‹#›</a:t>
            </a:fld>
            <a:endParaRPr lang="en-US" dirty="0"/>
          </a:p>
        </p:txBody>
      </p:sp>
    </p:spTree>
    <p:extLst>
      <p:ext uri="{BB962C8B-B14F-4D97-AF65-F5344CB8AC3E}">
        <p14:creationId xmlns:p14="http://schemas.microsoft.com/office/powerpoint/2010/main" val="1711043189"/>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0.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chart" Target="../charts/chart10.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9.jpeg"/><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png"/><Relationship Id="rId4" Type="http://schemas.openxmlformats.org/officeDocument/2006/relationships/diagramLayout" Target="../diagrams/layout3.xml"/><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48EF-DE57-46FA-AE6A-0CF52EA2041C}"/>
              </a:ext>
            </a:extLst>
          </p:cNvPr>
          <p:cNvSpPr>
            <a:spLocks noGrp="1"/>
          </p:cNvSpPr>
          <p:nvPr>
            <p:ph type="title"/>
          </p:nvPr>
        </p:nvSpPr>
        <p:spPr>
          <a:xfrm>
            <a:off x="6653600" y="1396289"/>
            <a:ext cx="5006336" cy="1325563"/>
          </a:xfrm>
        </p:spPr>
        <p:txBody>
          <a:bodyPr>
            <a:noAutofit/>
          </a:bodyPr>
          <a:lstStyle/>
          <a:p>
            <a:pPr algn="r"/>
            <a:r>
              <a:rPr lang="en-US" sz="4800" dirty="0"/>
              <a:t>Cardinal Education </a:t>
            </a:r>
          </a:p>
        </p:txBody>
      </p:sp>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black sign with white text&#10;&#10;Description automatically generated">
            <a:extLst>
              <a:ext uri="{FF2B5EF4-FFF2-40B4-BE49-F238E27FC236}">
                <a16:creationId xmlns:a16="http://schemas.microsoft.com/office/drawing/2014/main" id="{04ED03B1-1D3F-4FF6-8826-0EED9C092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04" y="504393"/>
            <a:ext cx="4105275" cy="1303425"/>
          </a:xfrm>
          <a:prstGeom prst="rect">
            <a:avLst/>
          </a:prstGeom>
        </p:spPr>
      </p:pic>
      <p:sp>
        <p:nvSpPr>
          <p:cNvPr id="3" name="Content Placeholder 2">
            <a:extLst>
              <a:ext uri="{FF2B5EF4-FFF2-40B4-BE49-F238E27FC236}">
                <a16:creationId xmlns:a16="http://schemas.microsoft.com/office/drawing/2014/main" id="{7BDC1F99-2364-4AA9-9961-32169DB243B0}"/>
              </a:ext>
            </a:extLst>
          </p:cNvPr>
          <p:cNvSpPr>
            <a:spLocks noGrp="1"/>
          </p:cNvSpPr>
          <p:nvPr>
            <p:ph idx="1"/>
          </p:nvPr>
        </p:nvSpPr>
        <p:spPr>
          <a:xfrm>
            <a:off x="6658044" y="2871982"/>
            <a:ext cx="5006336" cy="3181684"/>
          </a:xfrm>
        </p:spPr>
        <p:txBody>
          <a:bodyPr anchor="t">
            <a:normAutofit/>
          </a:bodyPr>
          <a:lstStyle/>
          <a:p>
            <a:pPr marL="0" indent="0" algn="r">
              <a:buNone/>
            </a:pPr>
            <a:r>
              <a:rPr lang="en-US" sz="3200" dirty="0">
                <a:solidFill>
                  <a:srgbClr val="F3D03E"/>
                </a:solidFill>
              </a:rPr>
              <a:t>SCHEV</a:t>
            </a:r>
          </a:p>
          <a:p>
            <a:pPr marL="0" indent="0" algn="r">
              <a:buNone/>
            </a:pPr>
            <a:r>
              <a:rPr lang="en-US" sz="2400" dirty="0">
                <a:solidFill>
                  <a:srgbClr val="F3D03E"/>
                </a:solidFill>
              </a:rPr>
              <a:t>2023 Annual Report</a:t>
            </a:r>
          </a:p>
        </p:txBody>
      </p:sp>
      <p:sp>
        <p:nvSpPr>
          <p:cNvPr id="7" name="TextBox 6">
            <a:extLst>
              <a:ext uri="{FF2B5EF4-FFF2-40B4-BE49-F238E27FC236}">
                <a16:creationId xmlns:a16="http://schemas.microsoft.com/office/drawing/2014/main" id="{ADFED450-741F-7454-12C7-0F09FE7EA0FB}"/>
              </a:ext>
            </a:extLst>
          </p:cNvPr>
          <p:cNvSpPr txBox="1"/>
          <p:nvPr/>
        </p:nvSpPr>
        <p:spPr>
          <a:xfrm>
            <a:off x="5272118" y="4237784"/>
            <a:ext cx="6386474"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Avenir Next LT Pro"/>
                <a:ea typeface="+mn-ea"/>
                <a:cs typeface="Avenir Next LT Pro"/>
              </a:rPr>
              <a:t>Combining</a:t>
            </a:r>
            <a:r>
              <a:rPr kumimoji="0" lang="en-US" sz="2400" b="0" i="1"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the </a:t>
            </a:r>
            <a:r>
              <a:rPr kumimoji="0" lang="en-US" sz="2400" b="0" i="1" u="none" strike="noStrike" kern="1200" cap="none" spc="0" normalizeH="0" baseline="0" noProof="0" dirty="0">
                <a:ln>
                  <a:noFill/>
                </a:ln>
                <a:solidFill>
                  <a:srgbClr val="F3D03E"/>
                </a:solidFill>
                <a:effectLst/>
                <a:uLnTx/>
                <a:uFillTx/>
                <a:latin typeface="Avenir Next LT Pro" panose="020B0504020202020204" pitchFamily="34" charset="0"/>
                <a:ea typeface="+mn-ea"/>
                <a:cs typeface="+mn-cs"/>
              </a:rPr>
              <a:t>Power of Six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leading state-funded universities,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3D03E"/>
                </a:solidFill>
                <a:effectLst/>
                <a:uLnTx/>
                <a:uFillTx/>
                <a:latin typeface="Avenir Next LT Pro" panose="020B0504020202020204" pitchFamily="34" charset="0"/>
                <a:ea typeface="+mn-ea"/>
                <a:cs typeface="+mn-cs"/>
              </a:rPr>
              <a:t>Cardinal Education </a:t>
            </a:r>
            <a:r>
              <a:rPr kumimoji="0" lang="en-US" sz="2400" b="0" i="1"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offers an online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engineering experience above the </a:t>
            </a:r>
            <a:r>
              <a:rPr kumimoji="0" lang="en-US" sz="2400" b="0" i="1" u="none" strike="noStrike" kern="1200" cap="none" spc="0" normalizeH="0" baseline="0" noProof="0" dirty="0">
                <a:ln>
                  <a:noFill/>
                </a:ln>
                <a:solidFill>
                  <a:prstClr val="white"/>
                </a:solidFill>
                <a:effectLst/>
                <a:uLnTx/>
                <a:uFillTx/>
                <a:latin typeface="Avenir Next LT Pro"/>
                <a:ea typeface="+mn-ea"/>
                <a:cs typeface="Avenir Next LT Pro"/>
              </a:rPr>
              <a:t>rest</a:t>
            </a:r>
            <a:endParaRPr kumimoji="0" lang="en-US" sz="2800" b="0" i="1"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pic>
        <p:nvPicPr>
          <p:cNvPr id="12" name="Picture 11" descr="Logo, company name&#10;&#10;Description automatically generated">
            <a:extLst>
              <a:ext uri="{FF2B5EF4-FFF2-40B4-BE49-F238E27FC236}">
                <a16:creationId xmlns:a16="http://schemas.microsoft.com/office/drawing/2014/main" id="{BABD340D-4705-7CAC-2D3C-AB1C528F3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877" y="4639391"/>
            <a:ext cx="1335027" cy="1414275"/>
          </a:xfrm>
          <a:prstGeom prst="rect">
            <a:avLst/>
          </a:prstGeom>
        </p:spPr>
      </p:pic>
      <p:pic>
        <p:nvPicPr>
          <p:cNvPr id="13" name="Picture 12" descr="Logo, company name&#10;&#10;Description automatically generated">
            <a:extLst>
              <a:ext uri="{FF2B5EF4-FFF2-40B4-BE49-F238E27FC236}">
                <a16:creationId xmlns:a16="http://schemas.microsoft.com/office/drawing/2014/main" id="{80081C02-1D36-8F5A-02D7-96EA0C6D8B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569" y="3426435"/>
            <a:ext cx="2042160" cy="1310640"/>
          </a:xfrm>
          <a:prstGeom prst="rect">
            <a:avLst/>
          </a:prstGeom>
        </p:spPr>
      </p:pic>
      <p:pic>
        <p:nvPicPr>
          <p:cNvPr id="14" name="Picture 13" descr="Text&#10;&#10;Description automatically generated">
            <a:extLst>
              <a:ext uri="{FF2B5EF4-FFF2-40B4-BE49-F238E27FC236}">
                <a16:creationId xmlns:a16="http://schemas.microsoft.com/office/drawing/2014/main" id="{48248F0B-B3C3-CDB9-9E65-4E9F16879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8222" y="2274177"/>
            <a:ext cx="2038350" cy="895350"/>
          </a:xfrm>
          <a:prstGeom prst="rect">
            <a:avLst/>
          </a:prstGeom>
        </p:spPr>
      </p:pic>
      <p:pic>
        <p:nvPicPr>
          <p:cNvPr id="15" name="Picture 14">
            <a:extLst>
              <a:ext uri="{FF2B5EF4-FFF2-40B4-BE49-F238E27FC236}">
                <a16:creationId xmlns:a16="http://schemas.microsoft.com/office/drawing/2014/main" id="{DC32DF0F-E7DB-63E5-FEE3-CE8FEA25824F}"/>
              </a:ext>
            </a:extLst>
          </p:cNvPr>
          <p:cNvPicPr>
            <a:picLocks noChangeAspect="1"/>
          </p:cNvPicPr>
          <p:nvPr/>
        </p:nvPicPr>
        <p:blipFill>
          <a:blip r:embed="rId7"/>
          <a:stretch>
            <a:fillRect/>
          </a:stretch>
        </p:blipFill>
        <p:spPr>
          <a:xfrm>
            <a:off x="358984" y="2364917"/>
            <a:ext cx="1637483" cy="807825"/>
          </a:xfrm>
          <a:prstGeom prst="rect">
            <a:avLst/>
          </a:prstGeom>
        </p:spPr>
      </p:pic>
      <p:pic>
        <p:nvPicPr>
          <p:cNvPr id="16" name="Picture 15" descr="Logo&#10;&#10;Description automatically generated">
            <a:extLst>
              <a:ext uri="{FF2B5EF4-FFF2-40B4-BE49-F238E27FC236}">
                <a16:creationId xmlns:a16="http://schemas.microsoft.com/office/drawing/2014/main" id="{E34E3858-CCEC-9478-8E04-6C50DFC669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909" y="4990768"/>
            <a:ext cx="1613631" cy="948412"/>
          </a:xfrm>
          <a:prstGeom prst="rect">
            <a:avLst/>
          </a:prstGeom>
        </p:spPr>
      </p:pic>
      <p:pic>
        <p:nvPicPr>
          <p:cNvPr id="18" name="Picture 17" descr="Logo&#10;&#10;Description automatically generated">
            <a:extLst>
              <a:ext uri="{FF2B5EF4-FFF2-40B4-BE49-F238E27FC236}">
                <a16:creationId xmlns:a16="http://schemas.microsoft.com/office/drawing/2014/main" id="{6001CFAC-43E0-4C5B-8D78-9B44F1E4EC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5926" y="3404059"/>
            <a:ext cx="2679662" cy="1333016"/>
          </a:xfrm>
          <a:prstGeom prst="rect">
            <a:avLst/>
          </a:prstGeom>
        </p:spPr>
      </p:pic>
      <p:pic>
        <p:nvPicPr>
          <p:cNvPr id="6" name="Picture 5">
            <a:extLst>
              <a:ext uri="{FF2B5EF4-FFF2-40B4-BE49-F238E27FC236}">
                <a16:creationId xmlns:a16="http://schemas.microsoft.com/office/drawing/2014/main" id="{8FC2F4A6-79AC-ED48-A40D-E7AE096855C8}"/>
              </a:ext>
            </a:extLst>
          </p:cNvPr>
          <p:cNvPicPr>
            <a:picLocks noChangeAspect="1"/>
          </p:cNvPicPr>
          <p:nvPr/>
        </p:nvPicPr>
        <p:blipFill>
          <a:blip r:embed="rId10"/>
          <a:stretch>
            <a:fillRect/>
          </a:stretch>
        </p:blipFill>
        <p:spPr>
          <a:xfrm>
            <a:off x="10850969" y="5939180"/>
            <a:ext cx="807623" cy="718907"/>
          </a:xfrm>
          <a:prstGeom prst="rect">
            <a:avLst/>
          </a:prstGeom>
        </p:spPr>
      </p:pic>
    </p:spTree>
    <p:extLst>
      <p:ext uri="{BB962C8B-B14F-4D97-AF65-F5344CB8AC3E}">
        <p14:creationId xmlns:p14="http://schemas.microsoft.com/office/powerpoint/2010/main" val="34320344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6E3F-8E71-8CFB-D7EE-ECE8F3E0F6CF}"/>
              </a:ext>
            </a:extLst>
          </p:cNvPr>
          <p:cNvSpPr>
            <a:spLocks noGrp="1"/>
          </p:cNvSpPr>
          <p:nvPr>
            <p:ph type="title"/>
          </p:nvPr>
        </p:nvSpPr>
        <p:spPr>
          <a:xfrm>
            <a:off x="2087218" y="365125"/>
            <a:ext cx="9266582" cy="688423"/>
          </a:xfrm>
        </p:spPr>
        <p:txBody>
          <a:bodyPr>
            <a:normAutofit fontScale="90000"/>
          </a:bodyPr>
          <a:lstStyle/>
          <a:p>
            <a:r>
              <a:rPr lang="en-US" dirty="0"/>
              <a:t>Outreach Activities for 2023 </a:t>
            </a:r>
            <a:endParaRPr lang="en-US" dirty="0">
              <a:solidFill>
                <a:srgbClr val="FF0000"/>
              </a:solidFill>
            </a:endParaRPr>
          </a:p>
        </p:txBody>
      </p:sp>
      <p:graphicFrame>
        <p:nvGraphicFramePr>
          <p:cNvPr id="4" name="Content Placeholder 3">
            <a:extLst>
              <a:ext uri="{FF2B5EF4-FFF2-40B4-BE49-F238E27FC236}">
                <a16:creationId xmlns:a16="http://schemas.microsoft.com/office/drawing/2014/main" id="{DBB2F59C-05F8-643B-B8CC-ED63E058E541}"/>
              </a:ext>
            </a:extLst>
          </p:cNvPr>
          <p:cNvGraphicFramePr>
            <a:graphicFrameLocks noGrp="1"/>
          </p:cNvGraphicFramePr>
          <p:nvPr>
            <p:ph idx="1"/>
            <p:extLst>
              <p:ext uri="{D42A27DB-BD31-4B8C-83A1-F6EECF244321}">
                <p14:modId xmlns:p14="http://schemas.microsoft.com/office/powerpoint/2010/main" val="468595348"/>
              </p:ext>
            </p:extLst>
          </p:nvPr>
        </p:nvGraphicFramePr>
        <p:xfrm>
          <a:off x="838200" y="1232452"/>
          <a:ext cx="10515600" cy="4944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96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8617B5C-148B-8E04-25FE-28374496F2FA}"/>
              </a:ext>
            </a:extLst>
          </p:cNvPr>
          <p:cNvSpPr>
            <a:spLocks noGrp="1"/>
          </p:cNvSpPr>
          <p:nvPr>
            <p:ph type="title"/>
          </p:nvPr>
        </p:nvSpPr>
        <p:spPr>
          <a:xfrm>
            <a:off x="2097156" y="365125"/>
            <a:ext cx="9258231" cy="1325563"/>
          </a:xfrm>
        </p:spPr>
        <p:txBody>
          <a:bodyPr>
            <a:normAutofit/>
          </a:bodyPr>
          <a:lstStyle/>
          <a:p>
            <a:r>
              <a:rPr lang="en-US" sz="3600" dirty="0"/>
              <a:t>Growth in Geographic Regions Reached – CRM </a:t>
            </a:r>
          </a:p>
        </p:txBody>
      </p:sp>
      <p:sp>
        <p:nvSpPr>
          <p:cNvPr id="3" name="Text Placeholder 2">
            <a:extLst>
              <a:ext uri="{FF2B5EF4-FFF2-40B4-BE49-F238E27FC236}">
                <a16:creationId xmlns:a16="http://schemas.microsoft.com/office/drawing/2014/main" id="{480DF0A2-F978-AA2E-0A27-359F99AA4EFE}"/>
              </a:ext>
            </a:extLst>
          </p:cNvPr>
          <p:cNvSpPr>
            <a:spLocks noGrp="1"/>
          </p:cNvSpPr>
          <p:nvPr>
            <p:ph type="body" idx="1"/>
          </p:nvPr>
        </p:nvSpPr>
        <p:spPr>
          <a:xfrm>
            <a:off x="839788" y="1681163"/>
            <a:ext cx="5157787" cy="432117"/>
          </a:xfrm>
        </p:spPr>
        <p:txBody>
          <a:bodyPr/>
          <a:lstStyle/>
          <a:p>
            <a:r>
              <a:rPr lang="en-US" dirty="0"/>
              <a:t>2022 Contacts	</a:t>
            </a:r>
          </a:p>
        </p:txBody>
      </p:sp>
      <p:pic>
        <p:nvPicPr>
          <p:cNvPr id="22" name="Content Placeholder 21" descr="A map with blue circles&#10;&#10;Description automatically generated">
            <a:extLst>
              <a:ext uri="{FF2B5EF4-FFF2-40B4-BE49-F238E27FC236}">
                <a16:creationId xmlns:a16="http://schemas.microsoft.com/office/drawing/2014/main" id="{6D8429D5-18B4-DCFC-3DF5-7C3704F4240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1787" y="2113280"/>
            <a:ext cx="6665519" cy="3226752"/>
          </a:xfrm>
        </p:spPr>
      </p:pic>
      <p:sp>
        <p:nvSpPr>
          <p:cNvPr id="4" name="Text Placeholder 3">
            <a:extLst>
              <a:ext uri="{FF2B5EF4-FFF2-40B4-BE49-F238E27FC236}">
                <a16:creationId xmlns:a16="http://schemas.microsoft.com/office/drawing/2014/main" id="{ABC5A63D-253E-05E6-14FC-32EC77657043}"/>
              </a:ext>
            </a:extLst>
          </p:cNvPr>
          <p:cNvSpPr>
            <a:spLocks noGrp="1"/>
          </p:cNvSpPr>
          <p:nvPr>
            <p:ph type="body" sz="quarter" idx="3"/>
          </p:nvPr>
        </p:nvSpPr>
        <p:spPr>
          <a:xfrm>
            <a:off x="6172200" y="1681163"/>
            <a:ext cx="5183188" cy="432117"/>
          </a:xfrm>
        </p:spPr>
        <p:txBody>
          <a:bodyPr/>
          <a:lstStyle/>
          <a:p>
            <a:r>
              <a:rPr lang="en-US" dirty="0"/>
              <a:t>2023 Contacts</a:t>
            </a:r>
          </a:p>
        </p:txBody>
      </p:sp>
      <p:pic>
        <p:nvPicPr>
          <p:cNvPr id="6" name="Content Placeholder 5" descr="A map of the state with green dots&#10;&#10;Description automatically generated">
            <a:extLst>
              <a:ext uri="{FF2B5EF4-FFF2-40B4-BE49-F238E27FC236}">
                <a16:creationId xmlns:a16="http://schemas.microsoft.com/office/drawing/2014/main" id="{6E1FA124-4016-8459-BEDB-D0C76E1E901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852265" y="2356438"/>
            <a:ext cx="6272245" cy="2983594"/>
          </a:xfrm>
        </p:spPr>
      </p:pic>
    </p:spTree>
    <p:extLst>
      <p:ext uri="{BB962C8B-B14F-4D97-AF65-F5344CB8AC3E}">
        <p14:creationId xmlns:p14="http://schemas.microsoft.com/office/powerpoint/2010/main" val="370863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C36E9-2B5B-1A45-BA09-A6EE30EC201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8CE0A70-DB09-AF74-8DA5-4B9B67A25E7A}"/>
              </a:ext>
            </a:extLst>
          </p:cNvPr>
          <p:cNvSpPr>
            <a:spLocks noGrp="1"/>
          </p:cNvSpPr>
          <p:nvPr>
            <p:ph type="title"/>
          </p:nvPr>
        </p:nvSpPr>
        <p:spPr>
          <a:xfrm>
            <a:off x="2057400" y="365125"/>
            <a:ext cx="9296400" cy="728179"/>
          </a:xfrm>
        </p:spPr>
        <p:txBody>
          <a:bodyPr>
            <a:normAutofit/>
          </a:bodyPr>
          <a:lstStyle/>
          <a:p>
            <a:r>
              <a:rPr lang="en-US" sz="3600" dirty="0"/>
              <a:t>Geographic Regions Reached – Website Visits  </a:t>
            </a:r>
          </a:p>
        </p:txBody>
      </p:sp>
      <mc:AlternateContent xmlns:mc="http://schemas.openxmlformats.org/markup-compatibility/2006" xmlns:cx6="http://schemas.microsoft.com/office/drawing/2016/5/12/chartex">
        <mc:Choice Requires="cx6">
          <p:graphicFrame>
            <p:nvGraphicFramePr>
              <p:cNvPr id="15" name="Content Placeholder 14">
                <a:extLst>
                  <a:ext uri="{FF2B5EF4-FFF2-40B4-BE49-F238E27FC236}">
                    <a16:creationId xmlns:a16="http://schemas.microsoft.com/office/drawing/2014/main" id="{10D7DA7B-2C53-CB6B-C1F0-A9E1B18C74E4}"/>
                  </a:ext>
                </a:extLst>
              </p:cNvPr>
              <p:cNvGraphicFramePr>
                <a:graphicFrameLocks noGrp="1"/>
              </p:cNvGraphicFramePr>
              <p:nvPr>
                <p:ph idx="1"/>
                <p:extLst>
                  <p:ext uri="{D42A27DB-BD31-4B8C-83A1-F6EECF244321}">
                    <p14:modId xmlns:p14="http://schemas.microsoft.com/office/powerpoint/2010/main" val="1203435407"/>
                  </p:ext>
                </p:extLst>
              </p:nvPr>
            </p:nvGraphicFramePr>
            <p:xfrm>
              <a:off x="377687" y="1172817"/>
              <a:ext cx="10976113" cy="5004146"/>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5" name="Content Placeholder 14">
                <a:extLst>
                  <a:ext uri="{FF2B5EF4-FFF2-40B4-BE49-F238E27FC236}">
                    <a16:creationId xmlns:a16="http://schemas.microsoft.com/office/drawing/2014/main" id="{10D7DA7B-2C53-CB6B-C1F0-A9E1B18C74E4}"/>
                  </a:ext>
                </a:extLst>
              </p:cNvPr>
              <p:cNvPicPr>
                <a:picLocks noGrp="1" noRot="1" noChangeAspect="1" noMove="1" noResize="1" noEditPoints="1" noAdjustHandles="1" noChangeArrowheads="1" noChangeShapeType="1"/>
              </p:cNvPicPr>
              <p:nvPr/>
            </p:nvPicPr>
            <p:blipFill>
              <a:blip r:embed="rId3"/>
              <a:stretch>
                <a:fillRect/>
              </a:stretch>
            </p:blipFill>
            <p:spPr>
              <a:xfrm>
                <a:off x="377687" y="1172817"/>
                <a:ext cx="10976113" cy="5004146"/>
              </a:xfrm>
              <a:prstGeom prst="rect">
                <a:avLst/>
              </a:prstGeom>
            </p:spPr>
          </p:pic>
        </mc:Fallback>
      </mc:AlternateContent>
    </p:spTree>
    <p:extLst>
      <p:ext uri="{BB962C8B-B14F-4D97-AF65-F5344CB8AC3E}">
        <p14:creationId xmlns:p14="http://schemas.microsoft.com/office/powerpoint/2010/main" val="232386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45BF0-0287-DC4B-0085-E690E33B3B62}"/>
              </a:ext>
            </a:extLst>
          </p:cNvPr>
          <p:cNvSpPr>
            <a:spLocks noGrp="1"/>
          </p:cNvSpPr>
          <p:nvPr>
            <p:ph type="title"/>
          </p:nvPr>
        </p:nvSpPr>
        <p:spPr>
          <a:xfrm>
            <a:off x="1925494" y="294005"/>
            <a:ext cx="9809306" cy="1325563"/>
          </a:xfrm>
        </p:spPr>
        <p:txBody>
          <a:bodyPr>
            <a:normAutofit/>
          </a:bodyPr>
          <a:lstStyle/>
          <a:p>
            <a:r>
              <a:rPr lang="en-US" sz="2800" b="1" u="sng" dirty="0"/>
              <a:t>Enrollments</a:t>
            </a:r>
            <a:r>
              <a:rPr lang="en-US" sz="2800" dirty="0"/>
              <a:t> - The 6 universities in Cardinal Education enroll between 600-700 online graduate engineering students in the previous 2 academic years, increasing to 900 this past year</a:t>
            </a:r>
          </a:p>
        </p:txBody>
      </p:sp>
      <p:graphicFrame>
        <p:nvGraphicFramePr>
          <p:cNvPr id="5" name="Content Placeholder 4">
            <a:extLst>
              <a:ext uri="{FF2B5EF4-FFF2-40B4-BE49-F238E27FC236}">
                <a16:creationId xmlns:a16="http://schemas.microsoft.com/office/drawing/2014/main" id="{2852FC5C-2DFF-FCE0-FB2C-BED0C3225DD2}"/>
              </a:ext>
            </a:extLst>
          </p:cNvPr>
          <p:cNvGraphicFramePr>
            <a:graphicFrameLocks noGrp="1"/>
          </p:cNvGraphicFramePr>
          <p:nvPr>
            <p:ph idx="1"/>
            <p:extLst>
              <p:ext uri="{D42A27DB-BD31-4B8C-83A1-F6EECF244321}">
                <p14:modId xmlns:p14="http://schemas.microsoft.com/office/powerpoint/2010/main" val="470145111"/>
              </p:ext>
            </p:extLst>
          </p:nvPr>
        </p:nvGraphicFramePr>
        <p:xfrm>
          <a:off x="477520" y="1825625"/>
          <a:ext cx="1125728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189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AEA7-7B6C-5B9F-C48A-417F797F699B}"/>
              </a:ext>
            </a:extLst>
          </p:cNvPr>
          <p:cNvSpPr>
            <a:spLocks noGrp="1"/>
          </p:cNvSpPr>
          <p:nvPr>
            <p:ph type="title"/>
          </p:nvPr>
        </p:nvSpPr>
        <p:spPr>
          <a:xfrm>
            <a:off x="1965434" y="365126"/>
            <a:ext cx="9388366" cy="817632"/>
          </a:xfrm>
        </p:spPr>
        <p:txBody>
          <a:bodyPr>
            <a:normAutofit/>
          </a:bodyPr>
          <a:lstStyle/>
          <a:p>
            <a:r>
              <a:rPr lang="en-US" sz="3600" dirty="0"/>
              <a:t>Growth of Online Graduate Courses Available</a:t>
            </a:r>
            <a:endParaRPr lang="en-US" sz="3600" dirty="0">
              <a:solidFill>
                <a:srgbClr val="FF0000"/>
              </a:solidFill>
            </a:endParaRPr>
          </a:p>
        </p:txBody>
      </p:sp>
      <p:graphicFrame>
        <p:nvGraphicFramePr>
          <p:cNvPr id="6" name="Content Placeholder 5">
            <a:extLst>
              <a:ext uri="{FF2B5EF4-FFF2-40B4-BE49-F238E27FC236}">
                <a16:creationId xmlns:a16="http://schemas.microsoft.com/office/drawing/2014/main" id="{8A956B5C-E2CA-4D36-8091-F237EA2C51E4}"/>
              </a:ext>
            </a:extLst>
          </p:cNvPr>
          <p:cNvGraphicFramePr>
            <a:graphicFrameLocks noGrp="1"/>
          </p:cNvGraphicFramePr>
          <p:nvPr>
            <p:ph idx="1"/>
            <p:extLst>
              <p:ext uri="{D42A27DB-BD31-4B8C-83A1-F6EECF244321}">
                <p14:modId xmlns:p14="http://schemas.microsoft.com/office/powerpoint/2010/main" val="3661903117"/>
              </p:ext>
            </p:extLst>
          </p:nvPr>
        </p:nvGraphicFramePr>
        <p:xfrm>
          <a:off x="838200" y="1182758"/>
          <a:ext cx="10515600" cy="4994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74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6D55-79E6-FC5C-6CAC-8A2C4060FFD0}"/>
              </a:ext>
            </a:extLst>
          </p:cNvPr>
          <p:cNvSpPr>
            <a:spLocks noGrp="1"/>
          </p:cNvSpPr>
          <p:nvPr>
            <p:ph type="title"/>
          </p:nvPr>
        </p:nvSpPr>
        <p:spPr>
          <a:xfrm>
            <a:off x="1928190" y="365125"/>
            <a:ext cx="9425609" cy="757997"/>
          </a:xfrm>
        </p:spPr>
        <p:txBody>
          <a:bodyPr/>
          <a:lstStyle/>
          <a:p>
            <a:r>
              <a:rPr lang="en-US" dirty="0"/>
              <a:t>Features of Online Courses</a:t>
            </a:r>
          </a:p>
        </p:txBody>
      </p:sp>
      <p:graphicFrame>
        <p:nvGraphicFramePr>
          <p:cNvPr id="4" name="Content Placeholder 3">
            <a:extLst>
              <a:ext uri="{FF2B5EF4-FFF2-40B4-BE49-F238E27FC236}">
                <a16:creationId xmlns:a16="http://schemas.microsoft.com/office/drawing/2014/main" id="{138EBE49-E362-C125-FCA3-D170941F70D9}"/>
              </a:ext>
            </a:extLst>
          </p:cNvPr>
          <p:cNvGraphicFramePr>
            <a:graphicFrameLocks noGrp="1"/>
          </p:cNvGraphicFramePr>
          <p:nvPr>
            <p:ph idx="1"/>
            <p:extLst>
              <p:ext uri="{D42A27DB-BD31-4B8C-83A1-F6EECF244321}">
                <p14:modId xmlns:p14="http://schemas.microsoft.com/office/powerpoint/2010/main" val="1436193241"/>
              </p:ext>
            </p:extLst>
          </p:nvPr>
        </p:nvGraphicFramePr>
        <p:xfrm>
          <a:off x="168966" y="1202635"/>
          <a:ext cx="11559209" cy="4860236"/>
        </p:xfrm>
        <a:graphic>
          <a:graphicData uri="http://schemas.openxmlformats.org/drawingml/2006/table">
            <a:tbl>
              <a:tblPr firstRow="1" bandRow="1">
                <a:tableStyleId>{5C22544A-7EE6-4342-B048-85BDC9FD1C3A}</a:tableStyleId>
              </a:tblPr>
              <a:tblGrid>
                <a:gridCol w="1220017">
                  <a:extLst>
                    <a:ext uri="{9D8B030D-6E8A-4147-A177-3AD203B41FA5}">
                      <a16:colId xmlns:a16="http://schemas.microsoft.com/office/drawing/2014/main" val="4275631992"/>
                    </a:ext>
                  </a:extLst>
                </a:gridCol>
                <a:gridCol w="2308374">
                  <a:extLst>
                    <a:ext uri="{9D8B030D-6E8A-4147-A177-3AD203B41FA5}">
                      <a16:colId xmlns:a16="http://schemas.microsoft.com/office/drawing/2014/main" val="3639154822"/>
                    </a:ext>
                  </a:extLst>
                </a:gridCol>
                <a:gridCol w="2861222">
                  <a:extLst>
                    <a:ext uri="{9D8B030D-6E8A-4147-A177-3AD203B41FA5}">
                      <a16:colId xmlns:a16="http://schemas.microsoft.com/office/drawing/2014/main" val="778020136"/>
                    </a:ext>
                  </a:extLst>
                </a:gridCol>
                <a:gridCol w="2018891">
                  <a:extLst>
                    <a:ext uri="{9D8B030D-6E8A-4147-A177-3AD203B41FA5}">
                      <a16:colId xmlns:a16="http://schemas.microsoft.com/office/drawing/2014/main" val="1108098826"/>
                    </a:ext>
                  </a:extLst>
                </a:gridCol>
                <a:gridCol w="3150705">
                  <a:extLst>
                    <a:ext uri="{9D8B030D-6E8A-4147-A177-3AD203B41FA5}">
                      <a16:colId xmlns:a16="http://schemas.microsoft.com/office/drawing/2014/main" val="4292162716"/>
                    </a:ext>
                  </a:extLst>
                </a:gridCol>
              </a:tblGrid>
              <a:tr h="647994">
                <a:tc>
                  <a:txBody>
                    <a:bodyPr/>
                    <a:lstStyle/>
                    <a:p>
                      <a:endParaRPr lang="en-US" dirty="0"/>
                    </a:p>
                  </a:txBody>
                  <a:tcPr>
                    <a:solidFill>
                      <a:srgbClr val="202A44"/>
                    </a:solidFill>
                  </a:tcPr>
                </a:tc>
                <a:tc>
                  <a:txBody>
                    <a:bodyPr/>
                    <a:lstStyle/>
                    <a:p>
                      <a:r>
                        <a:rPr lang="en-US" dirty="0"/>
                        <a:t>Accessibility</a:t>
                      </a:r>
                    </a:p>
                  </a:txBody>
                  <a:tcPr>
                    <a:solidFill>
                      <a:srgbClr val="202A44"/>
                    </a:solidFill>
                  </a:tcPr>
                </a:tc>
                <a:tc>
                  <a:txBody>
                    <a:bodyPr/>
                    <a:lstStyle/>
                    <a:p>
                      <a:r>
                        <a:rPr lang="en-US" dirty="0"/>
                        <a:t>Support Services</a:t>
                      </a:r>
                    </a:p>
                  </a:txBody>
                  <a:tcPr>
                    <a:solidFill>
                      <a:srgbClr val="202A44"/>
                    </a:solidFill>
                  </a:tcPr>
                </a:tc>
                <a:tc>
                  <a:txBody>
                    <a:bodyPr/>
                    <a:lstStyle/>
                    <a:p>
                      <a:r>
                        <a:rPr lang="en-US" dirty="0"/>
                        <a:t>Technical Support Available</a:t>
                      </a:r>
                    </a:p>
                  </a:txBody>
                  <a:tcPr>
                    <a:solidFill>
                      <a:srgbClr val="202A44"/>
                    </a:solidFill>
                  </a:tcPr>
                </a:tc>
                <a:tc>
                  <a:txBody>
                    <a:bodyPr/>
                    <a:lstStyle/>
                    <a:p>
                      <a:r>
                        <a:rPr lang="en-US" dirty="0"/>
                        <a:t>Vehicles of Instruction</a:t>
                      </a:r>
                    </a:p>
                  </a:txBody>
                  <a:tcPr>
                    <a:solidFill>
                      <a:srgbClr val="202A44"/>
                    </a:solidFill>
                  </a:tcPr>
                </a:tc>
                <a:extLst>
                  <a:ext uri="{0D108BD9-81ED-4DB2-BD59-A6C34878D82A}">
                    <a16:rowId xmlns:a16="http://schemas.microsoft.com/office/drawing/2014/main" val="3182810923"/>
                  </a:ext>
                </a:extLst>
              </a:tr>
              <a:tr h="2059482">
                <a:tc>
                  <a:txBody>
                    <a:bodyPr/>
                    <a:lstStyle/>
                    <a:p>
                      <a:r>
                        <a:rPr lang="en-US" sz="2400" b="1" dirty="0"/>
                        <a:t>All</a:t>
                      </a:r>
                    </a:p>
                  </a:txBody>
                  <a:tcPr>
                    <a:noFill/>
                  </a:tcPr>
                </a:tc>
                <a:tc>
                  <a:txBody>
                    <a:bodyPr/>
                    <a:lstStyle/>
                    <a:p>
                      <a:r>
                        <a:rPr lang="en-US" sz="1600" dirty="0"/>
                        <a:t>Identical content to face-to-face classes</a:t>
                      </a:r>
                    </a:p>
                  </a:txBody>
                  <a:tcPr>
                    <a:noFill/>
                  </a:tcPr>
                </a:tc>
                <a:tc>
                  <a:txBody>
                    <a:bodyPr/>
                    <a:lstStyle/>
                    <a:p>
                      <a:pPr lvl="0"/>
                      <a:r>
                        <a:rPr lang="en-US" sz="1600" dirty="0"/>
                        <a:t>Live technical support</a:t>
                      </a:r>
                    </a:p>
                    <a:p>
                      <a:pPr lvl="0"/>
                      <a:r>
                        <a:rPr lang="en-US" sz="1600" dirty="0"/>
                        <a:t>Resume help</a:t>
                      </a:r>
                    </a:p>
                    <a:p>
                      <a:pPr lvl="0"/>
                      <a:r>
                        <a:rPr lang="en-US" sz="1600" dirty="0"/>
                        <a:t>Mentoring </a:t>
                      </a:r>
                    </a:p>
                    <a:p>
                      <a:pPr lvl="0"/>
                      <a:r>
                        <a:rPr lang="en-US" sz="1600" dirty="0"/>
                        <a:t>Financial aid services</a:t>
                      </a:r>
                    </a:p>
                    <a:p>
                      <a:pPr lvl="0"/>
                      <a:r>
                        <a:rPr lang="en-US" sz="1600" dirty="0"/>
                        <a:t>Registration and admissions counseling </a:t>
                      </a:r>
                    </a:p>
                    <a:p>
                      <a:pPr lvl="0"/>
                      <a:r>
                        <a:rPr lang="en-US" sz="1600" dirty="0"/>
                        <a:t>Academic advising</a:t>
                      </a:r>
                    </a:p>
                    <a:p>
                      <a:pPr lvl="0"/>
                      <a:r>
                        <a:rPr lang="en-US" sz="1600" dirty="0"/>
                        <a:t>Access to live librarian</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Weekdays</a:t>
                      </a:r>
                    </a:p>
                    <a:p>
                      <a:endParaRPr lang="en-US" sz="1600" dirty="0"/>
                    </a:p>
                  </a:txBody>
                  <a:tcPr>
                    <a:noFill/>
                  </a:tcPr>
                </a:tc>
                <a:tc>
                  <a:txBody>
                    <a:bodyPr/>
                    <a:lstStyle/>
                    <a:p>
                      <a:pPr lvl="0"/>
                      <a:r>
                        <a:rPr lang="en-US" sz="1600" dirty="0"/>
                        <a:t>Bulletin boards</a:t>
                      </a:r>
                    </a:p>
                    <a:p>
                      <a:pPr lvl="0"/>
                      <a:r>
                        <a:rPr lang="en-US" sz="1600" dirty="0"/>
                        <a:t>Software based readers</a:t>
                      </a:r>
                    </a:p>
                    <a:p>
                      <a:pPr lvl="0"/>
                      <a:r>
                        <a:rPr lang="en-US" sz="1600" dirty="0"/>
                        <a:t>Recorded video</a:t>
                      </a:r>
                    </a:p>
                    <a:p>
                      <a:pPr lvl="0"/>
                      <a:r>
                        <a:rPr lang="en-US" sz="1600" dirty="0"/>
                        <a:t>Live streaming video</a:t>
                      </a:r>
                    </a:p>
                    <a:p>
                      <a:endParaRPr lang="en-US" sz="1600" dirty="0"/>
                    </a:p>
                  </a:txBody>
                  <a:tcPr>
                    <a:noFill/>
                  </a:tcPr>
                </a:tc>
                <a:extLst>
                  <a:ext uri="{0D108BD9-81ED-4DB2-BD59-A6C34878D82A}">
                    <a16:rowId xmlns:a16="http://schemas.microsoft.com/office/drawing/2014/main" val="2847871051"/>
                  </a:ext>
                </a:extLst>
              </a:tr>
              <a:tr h="1076911">
                <a:tc>
                  <a:txBody>
                    <a:bodyPr/>
                    <a:lstStyle/>
                    <a:p>
                      <a:r>
                        <a:rPr lang="en-US" sz="2400" b="1" dirty="0"/>
                        <a:t>Most</a:t>
                      </a:r>
                    </a:p>
                  </a:txBody>
                  <a:tcPr>
                    <a:solidFill>
                      <a:srgbClr val="F4CD4E"/>
                    </a:solidFill>
                  </a:tcPr>
                </a:tc>
                <a:tc>
                  <a:txBody>
                    <a:bodyPr/>
                    <a:lstStyle/>
                    <a:p>
                      <a:r>
                        <a:rPr lang="en-US" sz="1600" dirty="0"/>
                        <a:t>Large number of classes in the evening</a:t>
                      </a:r>
                    </a:p>
                    <a:p>
                      <a:r>
                        <a:rPr lang="en-US" sz="1600" dirty="0"/>
                        <a:t>Large number of classes synchronous</a:t>
                      </a:r>
                    </a:p>
                  </a:txBody>
                  <a:tcPr>
                    <a:solidFill>
                      <a:srgbClr val="F4CD4E"/>
                    </a:solidFill>
                  </a:tcPr>
                </a:tc>
                <a:tc>
                  <a:txBody>
                    <a:bodyPr/>
                    <a:lstStyle/>
                    <a:p>
                      <a:pPr lvl="0"/>
                      <a:r>
                        <a:rPr lang="en-US" sz="1600" dirty="0"/>
                        <a:t>Writing workshops</a:t>
                      </a:r>
                    </a:p>
                    <a:p>
                      <a:pPr lvl="0"/>
                      <a:r>
                        <a:rPr lang="en-US" sz="1600" dirty="0"/>
                        <a:t>Local area network</a:t>
                      </a:r>
                    </a:p>
                    <a:p>
                      <a:pPr lvl="0"/>
                      <a:r>
                        <a:rPr lang="en-US" sz="1600" dirty="0"/>
                        <a:t>Live tutoring</a:t>
                      </a:r>
                    </a:p>
                    <a:p>
                      <a:pPr lvl="0"/>
                      <a:r>
                        <a:rPr lang="en-US" sz="1600" dirty="0"/>
                        <a:t>Bookstore</a:t>
                      </a:r>
                    </a:p>
                  </a:txBody>
                  <a:tcPr>
                    <a:solidFill>
                      <a:srgbClr val="F4CD4E"/>
                    </a:solidFill>
                  </a:tcPr>
                </a:tc>
                <a:tc>
                  <a:txBody>
                    <a:bodyPr/>
                    <a:lstStyle/>
                    <a:p>
                      <a:pPr lvl="0"/>
                      <a:r>
                        <a:rPr lang="en-US" sz="1600" dirty="0"/>
                        <a:t>Weekday evenings</a:t>
                      </a:r>
                    </a:p>
                    <a:p>
                      <a:pPr lvl="0"/>
                      <a:r>
                        <a:rPr lang="en-US" sz="1600" dirty="0"/>
                        <a:t>Weekend days</a:t>
                      </a:r>
                    </a:p>
                    <a:p>
                      <a:pPr lvl="0"/>
                      <a:r>
                        <a:rPr lang="en-US" sz="1600" dirty="0"/>
                        <a:t>Weekend evenings</a:t>
                      </a:r>
                    </a:p>
                  </a:txBody>
                  <a:tcPr>
                    <a:solidFill>
                      <a:srgbClr val="F4CD4E"/>
                    </a:solidFill>
                  </a:tcPr>
                </a:tc>
                <a:tc>
                  <a:txBody>
                    <a:bodyPr/>
                    <a:lstStyle/>
                    <a:p>
                      <a:pPr lvl="0"/>
                      <a:r>
                        <a:rPr lang="en-US" sz="1600" dirty="0"/>
                        <a:t>Applications for display on smartphone or tablet</a:t>
                      </a:r>
                    </a:p>
                    <a:p>
                      <a:pPr lvl="0"/>
                      <a:r>
                        <a:rPr lang="en-US" sz="1600" dirty="0"/>
                        <a:t>Simulations</a:t>
                      </a:r>
                    </a:p>
                    <a:p>
                      <a:pPr lvl="0"/>
                      <a:r>
                        <a:rPr lang="en-US" sz="1600" dirty="0"/>
                        <a:t>Recorded and live streaming audio</a:t>
                      </a:r>
                    </a:p>
                  </a:txBody>
                  <a:tcPr>
                    <a:solidFill>
                      <a:srgbClr val="F4CD4E"/>
                    </a:solidFill>
                  </a:tcPr>
                </a:tc>
                <a:extLst>
                  <a:ext uri="{0D108BD9-81ED-4DB2-BD59-A6C34878D82A}">
                    <a16:rowId xmlns:a16="http://schemas.microsoft.com/office/drawing/2014/main" val="141390140"/>
                  </a:ext>
                </a:extLst>
              </a:tr>
              <a:tr h="1075849">
                <a:tc>
                  <a:txBody>
                    <a:bodyPr/>
                    <a:lstStyle/>
                    <a:p>
                      <a:r>
                        <a:rPr lang="en-US" sz="2400" b="1" dirty="0"/>
                        <a:t>Many</a:t>
                      </a:r>
                    </a:p>
                  </a:txBody>
                  <a:tcPr>
                    <a:noFill/>
                  </a:tcPr>
                </a:tc>
                <a:tc>
                  <a:txBody>
                    <a:bodyPr/>
                    <a:lstStyle/>
                    <a:p>
                      <a:r>
                        <a:rPr lang="en-US" sz="1600" dirty="0"/>
                        <a:t>Over half of all classes synchronous</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24/7 technical support</a:t>
                      </a:r>
                    </a:p>
                  </a:txBody>
                  <a:tcPr>
                    <a:noFill/>
                  </a:tcPr>
                </a:tc>
                <a:tc>
                  <a:txBody>
                    <a:bodyPr/>
                    <a:lstStyle/>
                    <a:p>
                      <a:pPr lvl="0"/>
                      <a:r>
                        <a:rPr lang="en-US" sz="1600" dirty="0"/>
                        <a:t>Weekday overnight</a:t>
                      </a:r>
                    </a:p>
                    <a:p>
                      <a:pPr lvl="0"/>
                      <a:r>
                        <a:rPr lang="en-US" sz="1600" dirty="0"/>
                        <a:t>Weekend overnight</a:t>
                      </a:r>
                    </a:p>
                  </a:txBody>
                  <a:tcPr>
                    <a:noFill/>
                  </a:tcPr>
                </a:tc>
                <a:tc>
                  <a:txBody>
                    <a:bodyPr/>
                    <a:lstStyle/>
                    <a:p>
                      <a:pPr lvl="0"/>
                      <a:r>
                        <a:rPr lang="en-US" sz="1600" dirty="0"/>
                        <a:t>Learning analytics platform</a:t>
                      </a:r>
                    </a:p>
                    <a:p>
                      <a:pPr lvl="0"/>
                      <a:r>
                        <a:rPr lang="en-US" sz="1600" dirty="0"/>
                        <a:t>Adaptive learning</a:t>
                      </a:r>
                    </a:p>
                    <a:p>
                      <a:pPr lvl="0"/>
                      <a:r>
                        <a:rPr lang="en-US" sz="1600" dirty="0"/>
                        <a:t>Online labs</a:t>
                      </a:r>
                    </a:p>
                    <a:p>
                      <a:endParaRPr lang="en-US" sz="1600" dirty="0"/>
                    </a:p>
                  </a:txBody>
                  <a:tcPr>
                    <a:noFill/>
                  </a:tcPr>
                </a:tc>
                <a:extLst>
                  <a:ext uri="{0D108BD9-81ED-4DB2-BD59-A6C34878D82A}">
                    <a16:rowId xmlns:a16="http://schemas.microsoft.com/office/drawing/2014/main" val="3451151260"/>
                  </a:ext>
                </a:extLst>
              </a:tr>
            </a:tbl>
          </a:graphicData>
        </a:graphic>
      </p:graphicFrame>
    </p:spTree>
    <p:extLst>
      <p:ext uri="{BB962C8B-B14F-4D97-AF65-F5344CB8AC3E}">
        <p14:creationId xmlns:p14="http://schemas.microsoft.com/office/powerpoint/2010/main" val="205942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C454-FBB9-FCCF-18D9-8D0B541F615C}"/>
              </a:ext>
            </a:extLst>
          </p:cNvPr>
          <p:cNvSpPr>
            <a:spLocks noGrp="1"/>
          </p:cNvSpPr>
          <p:nvPr>
            <p:ph type="title"/>
          </p:nvPr>
        </p:nvSpPr>
        <p:spPr>
          <a:xfrm>
            <a:off x="2156790" y="365126"/>
            <a:ext cx="9197009" cy="926962"/>
          </a:xfrm>
        </p:spPr>
        <p:txBody>
          <a:bodyPr/>
          <a:lstStyle/>
          <a:p>
            <a:r>
              <a:rPr lang="en-US" dirty="0"/>
              <a:t>Industry Support </a:t>
            </a:r>
          </a:p>
        </p:txBody>
      </p:sp>
      <p:graphicFrame>
        <p:nvGraphicFramePr>
          <p:cNvPr id="6" name="Content Placeholder 5">
            <a:extLst>
              <a:ext uri="{FF2B5EF4-FFF2-40B4-BE49-F238E27FC236}">
                <a16:creationId xmlns:a16="http://schemas.microsoft.com/office/drawing/2014/main" id="{C2572590-5CE1-57D3-F48B-57B3DDEE4C16}"/>
              </a:ext>
            </a:extLst>
          </p:cNvPr>
          <p:cNvGraphicFramePr>
            <a:graphicFrameLocks noGrp="1"/>
          </p:cNvGraphicFramePr>
          <p:nvPr>
            <p:ph idx="1"/>
            <p:extLst>
              <p:ext uri="{D42A27DB-BD31-4B8C-83A1-F6EECF244321}">
                <p14:modId xmlns:p14="http://schemas.microsoft.com/office/powerpoint/2010/main" val="3478147113"/>
              </p:ext>
            </p:extLst>
          </p:nvPr>
        </p:nvGraphicFramePr>
        <p:xfrm>
          <a:off x="457200" y="1292088"/>
          <a:ext cx="10896600" cy="4884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224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0711-4C94-A955-53B3-A92D80927169}"/>
              </a:ext>
            </a:extLst>
          </p:cNvPr>
          <p:cNvSpPr>
            <a:spLocks noGrp="1"/>
          </p:cNvSpPr>
          <p:nvPr>
            <p:ph type="title"/>
          </p:nvPr>
        </p:nvSpPr>
        <p:spPr>
          <a:xfrm>
            <a:off x="1808922" y="365125"/>
            <a:ext cx="9621078" cy="721995"/>
          </a:xfrm>
        </p:spPr>
        <p:txBody>
          <a:bodyPr/>
          <a:lstStyle/>
          <a:p>
            <a:r>
              <a:rPr lang="en-US" dirty="0">
                <a:solidFill>
                  <a:srgbClr val="202A44"/>
                </a:solidFill>
              </a:rPr>
              <a:t>Program Partners </a:t>
            </a:r>
            <a:endParaRPr lang="en-US" dirty="0">
              <a:solidFill>
                <a:srgbClr val="FF0000"/>
              </a:solidFill>
            </a:endParaRPr>
          </a:p>
        </p:txBody>
      </p:sp>
      <p:graphicFrame>
        <p:nvGraphicFramePr>
          <p:cNvPr id="5" name="Content Placeholder 4">
            <a:extLst>
              <a:ext uri="{FF2B5EF4-FFF2-40B4-BE49-F238E27FC236}">
                <a16:creationId xmlns:a16="http://schemas.microsoft.com/office/drawing/2014/main" id="{07F64D7E-3A50-794F-5D4C-234A8ECB8F03}"/>
              </a:ext>
            </a:extLst>
          </p:cNvPr>
          <p:cNvGraphicFramePr>
            <a:graphicFrameLocks noGrp="1"/>
          </p:cNvGraphicFramePr>
          <p:nvPr>
            <p:ph sz="half" idx="2"/>
            <p:extLst>
              <p:ext uri="{D42A27DB-BD31-4B8C-83A1-F6EECF244321}">
                <p14:modId xmlns:p14="http://schemas.microsoft.com/office/powerpoint/2010/main" val="1242269012"/>
              </p:ext>
            </p:extLst>
          </p:nvPr>
        </p:nvGraphicFramePr>
        <p:xfrm>
          <a:off x="6172200" y="1178560"/>
          <a:ext cx="5511800" cy="49984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9AE4882A-6914-BAB0-F4FD-129D8BEB80E3}"/>
              </a:ext>
            </a:extLst>
          </p:cNvPr>
          <p:cNvGraphicFramePr>
            <a:graphicFrameLocks noGrp="1"/>
          </p:cNvGraphicFramePr>
          <p:nvPr>
            <p:ph sz="half" idx="1"/>
            <p:extLst>
              <p:ext uri="{D42A27DB-BD31-4B8C-83A1-F6EECF244321}">
                <p14:modId xmlns:p14="http://schemas.microsoft.com/office/powerpoint/2010/main" val="4046988037"/>
              </p:ext>
            </p:extLst>
          </p:nvPr>
        </p:nvGraphicFramePr>
        <p:xfrm>
          <a:off x="838200" y="1178560"/>
          <a:ext cx="5181600" cy="4998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05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6A0-4F03-0DB6-1549-16618586E836}"/>
              </a:ext>
            </a:extLst>
          </p:cNvPr>
          <p:cNvSpPr>
            <a:spLocks noGrp="1"/>
          </p:cNvSpPr>
          <p:nvPr>
            <p:ph type="title"/>
          </p:nvPr>
        </p:nvSpPr>
        <p:spPr>
          <a:xfrm>
            <a:off x="1977886" y="365126"/>
            <a:ext cx="9452113" cy="678484"/>
          </a:xfrm>
        </p:spPr>
        <p:txBody>
          <a:bodyPr>
            <a:normAutofit fontScale="90000"/>
          </a:bodyPr>
          <a:lstStyle/>
          <a:p>
            <a:r>
              <a:rPr lang="en-US" dirty="0"/>
              <a:t>Graduates</a:t>
            </a:r>
          </a:p>
        </p:txBody>
      </p:sp>
      <p:graphicFrame>
        <p:nvGraphicFramePr>
          <p:cNvPr id="5" name="Content Placeholder 4">
            <a:extLst>
              <a:ext uri="{FF2B5EF4-FFF2-40B4-BE49-F238E27FC236}">
                <a16:creationId xmlns:a16="http://schemas.microsoft.com/office/drawing/2014/main" id="{C3256B4A-B0B2-C088-A188-B68DB8F75332}"/>
              </a:ext>
            </a:extLst>
          </p:cNvPr>
          <p:cNvGraphicFramePr>
            <a:graphicFrameLocks noGrp="1"/>
          </p:cNvGraphicFramePr>
          <p:nvPr>
            <p:ph sz="half" idx="1"/>
            <p:extLst>
              <p:ext uri="{D42A27DB-BD31-4B8C-83A1-F6EECF244321}">
                <p14:modId xmlns:p14="http://schemas.microsoft.com/office/powerpoint/2010/main" val="4075461252"/>
              </p:ext>
            </p:extLst>
          </p:nvPr>
        </p:nvGraphicFramePr>
        <p:xfrm>
          <a:off x="838200" y="1242391"/>
          <a:ext cx="5181600" cy="493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975B35D6-B96F-5704-3E92-C6A68BBB912A}"/>
              </a:ext>
            </a:extLst>
          </p:cNvPr>
          <p:cNvGraphicFramePr>
            <a:graphicFrameLocks noGrp="1"/>
          </p:cNvGraphicFramePr>
          <p:nvPr>
            <p:ph sz="half" idx="2"/>
            <p:extLst>
              <p:ext uri="{D42A27DB-BD31-4B8C-83A1-F6EECF244321}">
                <p14:modId xmlns:p14="http://schemas.microsoft.com/office/powerpoint/2010/main" val="1933112290"/>
              </p:ext>
            </p:extLst>
          </p:nvPr>
        </p:nvGraphicFramePr>
        <p:xfrm>
          <a:off x="6172200" y="1242391"/>
          <a:ext cx="5181600" cy="493457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9692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3AC8-CC03-1FA4-BB53-455B1869F716}"/>
              </a:ext>
            </a:extLst>
          </p:cNvPr>
          <p:cNvSpPr>
            <a:spLocks noGrp="1"/>
          </p:cNvSpPr>
          <p:nvPr>
            <p:ph type="title"/>
          </p:nvPr>
        </p:nvSpPr>
        <p:spPr>
          <a:xfrm>
            <a:off x="1977886" y="365126"/>
            <a:ext cx="9375913" cy="767936"/>
          </a:xfrm>
        </p:spPr>
        <p:txBody>
          <a:bodyPr/>
          <a:lstStyle/>
          <a:p>
            <a:r>
              <a:rPr lang="en-US" dirty="0"/>
              <a:t>Impacts on Wage and Employment</a:t>
            </a:r>
          </a:p>
        </p:txBody>
      </p:sp>
      <p:graphicFrame>
        <p:nvGraphicFramePr>
          <p:cNvPr id="4" name="Content Placeholder 3">
            <a:extLst>
              <a:ext uri="{FF2B5EF4-FFF2-40B4-BE49-F238E27FC236}">
                <a16:creationId xmlns:a16="http://schemas.microsoft.com/office/drawing/2014/main" id="{6FC90F90-841D-5123-03BE-B1C3A5D93083}"/>
              </a:ext>
            </a:extLst>
          </p:cNvPr>
          <p:cNvGraphicFramePr>
            <a:graphicFrameLocks noGrp="1"/>
          </p:cNvGraphicFramePr>
          <p:nvPr>
            <p:ph idx="1"/>
            <p:extLst>
              <p:ext uri="{D42A27DB-BD31-4B8C-83A1-F6EECF244321}">
                <p14:modId xmlns:p14="http://schemas.microsoft.com/office/powerpoint/2010/main" val="14874644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730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47A1-2992-4766-9C06-8FADCDC8C1DD}"/>
              </a:ext>
            </a:extLst>
          </p:cNvPr>
          <p:cNvSpPr>
            <a:spLocks noGrp="1"/>
          </p:cNvSpPr>
          <p:nvPr>
            <p:ph type="title" idx="4294967295"/>
          </p:nvPr>
        </p:nvSpPr>
        <p:spPr>
          <a:xfrm>
            <a:off x="632619" y="497672"/>
            <a:ext cx="10926761" cy="1211437"/>
          </a:xfrm>
          <a:solidFill>
            <a:srgbClr val="F4CD4E"/>
          </a:solidFill>
        </p:spPr>
        <p:txBody>
          <a:bodyPr anchor="ctr">
            <a:normAutofit/>
          </a:bodyPr>
          <a:lstStyle/>
          <a:p>
            <a:pPr marR="0" lvl="0" algn="ctr">
              <a:lnSpc>
                <a:spcPct val="106000"/>
              </a:lnSpc>
              <a:spcBef>
                <a:spcPts val="0"/>
              </a:spcBef>
              <a:spcAft>
                <a:spcPts val="800"/>
              </a:spcAft>
            </a:pPr>
            <a:r>
              <a:rPr lang="en-US" sz="2800" b="1" i="1" cap="small" dirty="0">
                <a:solidFill>
                  <a:srgbClr val="202A44"/>
                </a:solidFill>
                <a:effectLst/>
                <a:latin typeface="Avenir Next LT Pro Demi" panose="020B0704020202020204" pitchFamily="34" charset="0"/>
                <a:ea typeface="Calibri" panose="020F0502020204030204" pitchFamily="34" charset="0"/>
                <a:cs typeface="Times New Roman" panose="02020603050405020304" pitchFamily="18" charset="0"/>
              </a:rPr>
              <a:t>The Excellence and Reputation of Six Great Universities</a:t>
            </a:r>
            <a:br>
              <a:rPr lang="en-US" sz="2800" b="1" i="1" dirty="0">
                <a:solidFill>
                  <a:srgbClr val="202A44"/>
                </a:solidFill>
                <a:effectLst/>
                <a:latin typeface="Avenir Next LT Pro Demi" panose="020B0704020202020204" pitchFamily="34" charset="0"/>
                <a:ea typeface="Calibri" panose="020F0502020204030204" pitchFamily="34" charset="0"/>
                <a:cs typeface="Times New Roman" panose="02020603050405020304" pitchFamily="18" charset="0"/>
              </a:rPr>
            </a:br>
            <a:r>
              <a:rPr lang="en-US" sz="1800" i="1" dirty="0"/>
              <a:t>The quality of our program is backed by the standing of our nationally recognized member schools… </a:t>
            </a:r>
            <a:br>
              <a:rPr lang="en-US" sz="1800" i="1" dirty="0"/>
            </a:br>
            <a:r>
              <a:rPr lang="en-US" sz="1800" i="1" dirty="0"/>
              <a:t>And it’s the name of the university that appears on each of our graduates’ diploma.</a:t>
            </a:r>
            <a:endParaRPr lang="en-US" sz="1800" i="1" dirty="0">
              <a:solidFill>
                <a:srgbClr val="202A44"/>
              </a:solidFill>
              <a:latin typeface="Avenir Next LT Pro Demi" panose="020B0704020202020204" pitchFamily="34" charset="0"/>
            </a:endParaRPr>
          </a:p>
        </p:txBody>
      </p:sp>
      <p:graphicFrame>
        <p:nvGraphicFramePr>
          <p:cNvPr id="4" name="Content Placeholder 3">
            <a:extLst>
              <a:ext uri="{FF2B5EF4-FFF2-40B4-BE49-F238E27FC236}">
                <a16:creationId xmlns:a16="http://schemas.microsoft.com/office/drawing/2014/main" id="{D114EBE4-97D5-47C1-AA6B-6A8649A00491}"/>
              </a:ext>
            </a:extLst>
          </p:cNvPr>
          <p:cNvGraphicFramePr>
            <a:graphicFrameLocks noGrp="1"/>
          </p:cNvGraphicFramePr>
          <p:nvPr>
            <p:ph idx="4294967295"/>
            <p:extLst>
              <p:ext uri="{D42A27DB-BD31-4B8C-83A1-F6EECF244321}">
                <p14:modId xmlns:p14="http://schemas.microsoft.com/office/powerpoint/2010/main" val="3817792921"/>
              </p:ext>
            </p:extLst>
          </p:nvPr>
        </p:nvGraphicFramePr>
        <p:xfrm>
          <a:off x="632619" y="1709110"/>
          <a:ext cx="10926762" cy="4564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id="{831A293D-DD01-4E54-94C6-0143108A27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767415" y="5267364"/>
            <a:ext cx="1538763" cy="6850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a:extLst>
              <a:ext uri="{FF2B5EF4-FFF2-40B4-BE49-F238E27FC236}">
                <a16:creationId xmlns:a16="http://schemas.microsoft.com/office/drawing/2014/main" id="{32447461-5895-45B4-AF11-7782669A92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42543" y="5230451"/>
            <a:ext cx="1422729" cy="755554"/>
          </a:xfrm>
          <a:prstGeom prst="rect">
            <a:avLst/>
          </a:prstGeom>
        </p:spPr>
      </p:pic>
      <p:pic>
        <p:nvPicPr>
          <p:cNvPr id="8" name="Picture 7">
            <a:extLst>
              <a:ext uri="{FF2B5EF4-FFF2-40B4-BE49-F238E27FC236}">
                <a16:creationId xmlns:a16="http://schemas.microsoft.com/office/drawing/2014/main" id="{8AC3C8EE-D605-4D27-85F8-045234A7C81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309514" y="5255083"/>
            <a:ext cx="1422729" cy="701879"/>
          </a:xfrm>
          <a:prstGeom prst="rect">
            <a:avLst/>
          </a:prstGeom>
        </p:spPr>
      </p:pic>
      <p:pic>
        <p:nvPicPr>
          <p:cNvPr id="9" name="Picture 8" descr="Logo, company name&#10;&#10;Description automatically generated">
            <a:extLst>
              <a:ext uri="{FF2B5EF4-FFF2-40B4-BE49-F238E27FC236}">
                <a16:creationId xmlns:a16="http://schemas.microsoft.com/office/drawing/2014/main" id="{CB442B74-DCFA-425E-8A99-39EA59ED40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45316" y="5228508"/>
            <a:ext cx="1422729" cy="728460"/>
          </a:xfrm>
          <a:prstGeom prst="rect">
            <a:avLst/>
          </a:prstGeom>
        </p:spPr>
      </p:pic>
      <p:pic>
        <p:nvPicPr>
          <p:cNvPr id="10" name="Picture 9" descr="Logo&#10;&#10;Description automatically generated">
            <a:extLst>
              <a:ext uri="{FF2B5EF4-FFF2-40B4-BE49-F238E27FC236}">
                <a16:creationId xmlns:a16="http://schemas.microsoft.com/office/drawing/2014/main" id="{7DA55547-33FE-4923-9CDC-5908A9014B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81118" y="5228508"/>
            <a:ext cx="1443467" cy="723948"/>
          </a:xfrm>
          <a:prstGeom prst="rect">
            <a:avLst/>
          </a:prstGeom>
        </p:spPr>
      </p:pic>
      <p:pic>
        <p:nvPicPr>
          <p:cNvPr id="3" name="Picture 2">
            <a:extLst>
              <a:ext uri="{FF2B5EF4-FFF2-40B4-BE49-F238E27FC236}">
                <a16:creationId xmlns:a16="http://schemas.microsoft.com/office/drawing/2014/main" id="{C463BEDF-09D9-2B34-76DA-5BF7BA000B6B}"/>
              </a:ext>
            </a:extLst>
          </p:cNvPr>
          <p:cNvPicPr>
            <a:picLocks noChangeAspect="1"/>
          </p:cNvPicPr>
          <p:nvPr/>
        </p:nvPicPr>
        <p:blipFill>
          <a:blip r:embed="rId13"/>
          <a:stretch>
            <a:fillRect/>
          </a:stretch>
        </p:blipFill>
        <p:spPr>
          <a:xfrm>
            <a:off x="2824780" y="5267364"/>
            <a:ext cx="1079086" cy="695004"/>
          </a:xfrm>
          <a:prstGeom prst="rect">
            <a:avLst/>
          </a:prstGeom>
        </p:spPr>
      </p:pic>
    </p:spTree>
    <p:extLst>
      <p:ext uri="{BB962C8B-B14F-4D97-AF65-F5344CB8AC3E}">
        <p14:creationId xmlns:p14="http://schemas.microsoft.com/office/powerpoint/2010/main" val="37939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2A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B239-2EFB-4C78-B238-59C15348F735}"/>
              </a:ext>
            </a:extLst>
          </p:cNvPr>
          <p:cNvSpPr>
            <a:spLocks noGrp="1"/>
          </p:cNvSpPr>
          <p:nvPr>
            <p:ph type="title"/>
          </p:nvPr>
        </p:nvSpPr>
        <p:spPr>
          <a:xfrm>
            <a:off x="6401057" y="321811"/>
            <a:ext cx="5491598" cy="662163"/>
          </a:xfrm>
        </p:spPr>
        <p:txBody>
          <a:bodyPr>
            <a:normAutofit fontScale="90000"/>
          </a:bodyPr>
          <a:lstStyle/>
          <a:p>
            <a:r>
              <a:rPr lang="en-US" dirty="0">
                <a:solidFill>
                  <a:srgbClr val="F4CD4E"/>
                </a:solidFill>
              </a:rPr>
              <a:t>Allocation of Resources</a:t>
            </a:r>
          </a:p>
        </p:txBody>
      </p:sp>
      <p:sp>
        <p:nvSpPr>
          <p:cNvPr id="11" name="Freeform: Shape 1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1EE39E-4A96-4FDF-A13F-5A58295A08B6}"/>
              </a:ext>
            </a:extLst>
          </p:cNvPr>
          <p:cNvPicPr>
            <a:picLocks noChangeAspect="1"/>
          </p:cNvPicPr>
          <p:nvPr/>
        </p:nvPicPr>
        <p:blipFill>
          <a:blip r:embed="rId2"/>
          <a:stretch>
            <a:fillRect/>
          </a:stretch>
        </p:blipFill>
        <p:spPr>
          <a:xfrm>
            <a:off x="364241" y="2044392"/>
            <a:ext cx="4105275" cy="1303424"/>
          </a:xfrm>
          <a:prstGeom prst="rect">
            <a:avLst/>
          </a:prstGeom>
        </p:spPr>
      </p:pic>
      <p:graphicFrame>
        <p:nvGraphicFramePr>
          <p:cNvPr id="6" name="Content Placeholder 5">
            <a:extLst>
              <a:ext uri="{FF2B5EF4-FFF2-40B4-BE49-F238E27FC236}">
                <a16:creationId xmlns:a16="http://schemas.microsoft.com/office/drawing/2014/main" id="{BC9F7718-42AF-41EA-B5E7-6A266590C617}"/>
              </a:ext>
            </a:extLst>
          </p:cNvPr>
          <p:cNvGraphicFramePr>
            <a:graphicFrameLocks noGrp="1"/>
          </p:cNvGraphicFramePr>
          <p:nvPr>
            <p:ph idx="1"/>
            <p:extLst>
              <p:ext uri="{D42A27DB-BD31-4B8C-83A1-F6EECF244321}">
                <p14:modId xmlns:p14="http://schemas.microsoft.com/office/powerpoint/2010/main" val="815979920"/>
              </p:ext>
            </p:extLst>
          </p:nvPr>
        </p:nvGraphicFramePr>
        <p:xfrm>
          <a:off x="6172783" y="1103244"/>
          <a:ext cx="5719872" cy="5145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72615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black sign with white text&#10;&#10;Description automatically generated">
            <a:extLst>
              <a:ext uri="{FF2B5EF4-FFF2-40B4-BE49-F238E27FC236}">
                <a16:creationId xmlns:a16="http://schemas.microsoft.com/office/drawing/2014/main" id="{04ED03B1-1D3F-4FF6-8826-0EED9C092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41" y="2044391"/>
            <a:ext cx="4105275" cy="1303425"/>
          </a:xfrm>
          <a:prstGeom prst="rect">
            <a:avLst/>
          </a:prstGeom>
        </p:spPr>
      </p:pic>
      <p:graphicFrame>
        <p:nvGraphicFramePr>
          <p:cNvPr id="6" name="Diagram 5">
            <a:extLst>
              <a:ext uri="{FF2B5EF4-FFF2-40B4-BE49-F238E27FC236}">
                <a16:creationId xmlns:a16="http://schemas.microsoft.com/office/drawing/2014/main" id="{D9BA4AD9-3D9F-46C4-628C-6E544B689B27}"/>
              </a:ext>
            </a:extLst>
          </p:cNvPr>
          <p:cNvGraphicFramePr/>
          <p:nvPr/>
        </p:nvGraphicFramePr>
        <p:xfrm>
          <a:off x="6309360" y="365760"/>
          <a:ext cx="5760720" cy="5815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7">
            <a:extLst>
              <a:ext uri="{FF2B5EF4-FFF2-40B4-BE49-F238E27FC236}">
                <a16:creationId xmlns:a16="http://schemas.microsoft.com/office/drawing/2014/main" id="{8F8635B2-CC8C-6D32-E3FE-6D1F30AFDCE5}"/>
              </a:ext>
            </a:extLst>
          </p:cNvPr>
          <p:cNvSpPr>
            <a:spLocks noGrp="1"/>
          </p:cNvSpPr>
          <p:nvPr>
            <p:ph type="title"/>
          </p:nvPr>
        </p:nvSpPr>
        <p:spPr>
          <a:xfrm>
            <a:off x="364241" y="457200"/>
            <a:ext cx="5387973" cy="1570001"/>
          </a:xfrm>
        </p:spPr>
        <p:txBody>
          <a:bodyPr anchor="t">
            <a:normAutofit/>
          </a:bodyPr>
          <a:lstStyle/>
          <a:p>
            <a:r>
              <a:rPr lang="en-US" sz="2800" b="1" cap="small" dirty="0">
                <a:solidFill>
                  <a:srgbClr val="202A44"/>
                </a:solidFill>
                <a:latin typeface="Avenir Next LT Pro Demi"/>
                <a:cs typeface="Avenir Next LT Pro Demi"/>
              </a:rPr>
              <a:t>Advancing Virginia’s </a:t>
            </a:r>
            <a:br>
              <a:rPr lang="en-US" sz="2800" b="1" cap="small" dirty="0">
                <a:solidFill>
                  <a:srgbClr val="202A44"/>
                </a:solidFill>
                <a:latin typeface="Avenir Next LT Pro Demi"/>
                <a:cs typeface="Avenir Next LT Pro Demi"/>
              </a:rPr>
            </a:br>
            <a:r>
              <a:rPr lang="en-US" sz="2800" b="1" cap="small" dirty="0">
                <a:solidFill>
                  <a:srgbClr val="202A44"/>
                </a:solidFill>
                <a:latin typeface="Avenir Next LT Pro Demi"/>
                <a:cs typeface="Avenir Next LT Pro Demi"/>
              </a:rPr>
              <a:t>Higher Education Outcomes</a:t>
            </a:r>
          </a:p>
        </p:txBody>
      </p:sp>
      <p:sp>
        <p:nvSpPr>
          <p:cNvPr id="7" name="TextBox 6"/>
          <p:cNvSpPr txBox="1"/>
          <p:nvPr/>
        </p:nvSpPr>
        <p:spPr>
          <a:xfrm>
            <a:off x="365760" y="5338971"/>
            <a:ext cx="3787140" cy="106182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1" u="none" strike="noStrike" kern="1200" cap="none" spc="0" normalizeH="0" baseline="0" noProof="0" dirty="0">
                <a:ln>
                  <a:noFill/>
                </a:ln>
                <a:solidFill>
                  <a:srgbClr val="44546A"/>
                </a:solidFill>
                <a:effectLst/>
                <a:uLnTx/>
                <a:uFillTx/>
                <a:latin typeface="Avenir Next LT Pro"/>
                <a:ea typeface="+mn-ea"/>
                <a:cs typeface="Avenir Next LT Pro"/>
              </a:rPr>
              <a:t>“Convenience and flexibility,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1" u="none" strike="noStrike" kern="1200" cap="none" spc="0" normalizeH="0" baseline="0" noProof="0" dirty="0">
                <a:ln>
                  <a:noFill/>
                </a:ln>
                <a:solidFill>
                  <a:srgbClr val="44546A"/>
                </a:solidFill>
                <a:effectLst/>
                <a:uLnTx/>
                <a:uFillTx/>
                <a:latin typeface="Avenir Next LT Pro"/>
                <a:ea typeface="+mn-ea"/>
                <a:cs typeface="Avenir Next LT Pro"/>
              </a:rPr>
              <a:t>Easy paths of entry,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1" u="none" strike="noStrike" kern="1200" cap="none" spc="0" normalizeH="0" baseline="0" noProof="0" dirty="0">
                <a:ln>
                  <a:noFill/>
                </a:ln>
                <a:solidFill>
                  <a:srgbClr val="44546A"/>
                </a:solidFill>
                <a:effectLst/>
                <a:uLnTx/>
                <a:uFillTx/>
                <a:latin typeface="Avenir Next LT Pro"/>
                <a:ea typeface="+mn-ea"/>
                <a:cs typeface="Avenir Next LT Pro"/>
              </a:rPr>
              <a:t>Quality content.”</a:t>
            </a:r>
          </a:p>
        </p:txBody>
      </p:sp>
    </p:spTree>
    <p:extLst>
      <p:ext uri="{BB962C8B-B14F-4D97-AF65-F5344CB8AC3E}">
        <p14:creationId xmlns:p14="http://schemas.microsoft.com/office/powerpoint/2010/main" val="157450597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C4DF-B796-A8E2-A0B8-665321551392}"/>
              </a:ext>
            </a:extLst>
          </p:cNvPr>
          <p:cNvSpPr>
            <a:spLocks noGrp="1"/>
          </p:cNvSpPr>
          <p:nvPr>
            <p:ph type="title"/>
          </p:nvPr>
        </p:nvSpPr>
        <p:spPr>
          <a:xfrm>
            <a:off x="1950720" y="365125"/>
            <a:ext cx="9403080" cy="793115"/>
          </a:xfrm>
        </p:spPr>
        <p:txBody>
          <a:bodyPr/>
          <a:lstStyle/>
          <a:p>
            <a:r>
              <a:rPr lang="en-US" dirty="0"/>
              <a:t>Data Sources	</a:t>
            </a:r>
          </a:p>
        </p:txBody>
      </p:sp>
      <p:sp>
        <p:nvSpPr>
          <p:cNvPr id="3" name="Content Placeholder 2">
            <a:extLst>
              <a:ext uri="{FF2B5EF4-FFF2-40B4-BE49-F238E27FC236}">
                <a16:creationId xmlns:a16="http://schemas.microsoft.com/office/drawing/2014/main" id="{21D5AFCB-BD5F-175D-B6EB-8EF2267F53A1}"/>
              </a:ext>
            </a:extLst>
          </p:cNvPr>
          <p:cNvSpPr>
            <a:spLocks noGrp="1"/>
          </p:cNvSpPr>
          <p:nvPr>
            <p:ph idx="1"/>
          </p:nvPr>
        </p:nvSpPr>
        <p:spPr>
          <a:xfrm>
            <a:off x="838200" y="1381760"/>
            <a:ext cx="10515600" cy="4795203"/>
          </a:xfrm>
        </p:spPr>
        <p:txBody>
          <a:bodyPr/>
          <a:lstStyle/>
          <a:p>
            <a:r>
              <a:rPr lang="en-US" dirty="0" err="1"/>
              <a:t>USNews</a:t>
            </a:r>
            <a:r>
              <a:rPr lang="en-US" dirty="0"/>
              <a:t> Survey data from member universities</a:t>
            </a:r>
          </a:p>
          <a:p>
            <a:r>
              <a:rPr lang="en-US" dirty="0"/>
              <a:t>Google Analytics on website</a:t>
            </a:r>
          </a:p>
          <a:p>
            <a:r>
              <a:rPr lang="en-US" dirty="0"/>
              <a:t>LinkedIn analytics</a:t>
            </a:r>
          </a:p>
          <a:p>
            <a:r>
              <a:rPr lang="en-US" dirty="0"/>
              <a:t>CRM analytics</a:t>
            </a:r>
          </a:p>
        </p:txBody>
      </p:sp>
    </p:spTree>
    <p:extLst>
      <p:ext uri="{BB962C8B-B14F-4D97-AF65-F5344CB8AC3E}">
        <p14:creationId xmlns:p14="http://schemas.microsoft.com/office/powerpoint/2010/main" val="43149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1EE39E-4A96-4FDF-A13F-5A58295A08B6}"/>
              </a:ext>
            </a:extLst>
          </p:cNvPr>
          <p:cNvPicPr>
            <a:picLocks noChangeAspect="1"/>
          </p:cNvPicPr>
          <p:nvPr/>
        </p:nvPicPr>
        <p:blipFill>
          <a:blip r:embed="rId3"/>
          <a:stretch>
            <a:fillRect/>
          </a:stretch>
        </p:blipFill>
        <p:spPr>
          <a:xfrm>
            <a:off x="364241" y="2044392"/>
            <a:ext cx="4105275" cy="1303424"/>
          </a:xfrm>
          <a:prstGeom prst="rect">
            <a:avLst/>
          </a:prstGeom>
        </p:spPr>
      </p:pic>
      <p:sp>
        <p:nvSpPr>
          <p:cNvPr id="6" name="Title 5">
            <a:extLst>
              <a:ext uri="{FF2B5EF4-FFF2-40B4-BE49-F238E27FC236}">
                <a16:creationId xmlns:a16="http://schemas.microsoft.com/office/drawing/2014/main" id="{9E0EEE82-C84B-91E8-7167-3DC3D63F947A}"/>
              </a:ext>
            </a:extLst>
          </p:cNvPr>
          <p:cNvSpPr>
            <a:spLocks noGrp="1"/>
          </p:cNvSpPr>
          <p:nvPr>
            <p:ph type="title"/>
          </p:nvPr>
        </p:nvSpPr>
        <p:spPr>
          <a:xfrm>
            <a:off x="364241" y="460818"/>
            <a:ext cx="5084135" cy="1325563"/>
          </a:xfrm>
        </p:spPr>
        <p:txBody>
          <a:bodyPr anchor="t">
            <a:normAutofit/>
          </a:bodyPr>
          <a:lstStyle/>
          <a:p>
            <a:r>
              <a:rPr lang="en-US" sz="2800" b="1" cap="small" dirty="0">
                <a:solidFill>
                  <a:schemeClr val="bg1"/>
                </a:solidFill>
                <a:latin typeface="Avenir Next LT Pro Demi"/>
                <a:cs typeface="Avenir Next LT Pro Demi"/>
              </a:rPr>
              <a:t>Vision, Mission, &amp; Outcome</a:t>
            </a:r>
          </a:p>
        </p:txBody>
      </p:sp>
      <p:graphicFrame>
        <p:nvGraphicFramePr>
          <p:cNvPr id="2" name="Diagram 1">
            <a:extLst>
              <a:ext uri="{FF2B5EF4-FFF2-40B4-BE49-F238E27FC236}">
                <a16:creationId xmlns:a16="http://schemas.microsoft.com/office/drawing/2014/main" id="{55858CD5-CC37-F4AA-715F-69C6ABEBF378}"/>
              </a:ext>
            </a:extLst>
          </p:cNvPr>
          <p:cNvGraphicFramePr/>
          <p:nvPr>
            <p:extLst>
              <p:ext uri="{D42A27DB-BD31-4B8C-83A1-F6EECF244321}">
                <p14:modId xmlns:p14="http://schemas.microsoft.com/office/powerpoint/2010/main" val="144818046"/>
              </p:ext>
            </p:extLst>
          </p:nvPr>
        </p:nvGraphicFramePr>
        <p:xfrm>
          <a:off x="6309360" y="365125"/>
          <a:ext cx="5760720" cy="5811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65760" y="5662136"/>
            <a:ext cx="3566160" cy="738664"/>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1" u="none" strike="noStrike" kern="1200" cap="none" spc="0" normalizeH="0" baseline="0" noProof="0">
                <a:ln>
                  <a:noFill/>
                </a:ln>
                <a:solidFill>
                  <a:srgbClr val="44546A"/>
                </a:solidFill>
                <a:effectLst/>
                <a:uLnTx/>
                <a:uFillTx/>
                <a:latin typeface="Avenir Next LT Pro"/>
                <a:ea typeface="+mn-ea"/>
                <a:cs typeface="Avenir Next LT Pro"/>
              </a:rPr>
              <a:t>“Offering more ways to finish on time.”</a:t>
            </a:r>
            <a:endParaRPr kumimoji="0" lang="en-US" sz="2100" b="0" i="1" u="none" strike="noStrike" kern="1200" cap="none" spc="0" normalizeH="0" baseline="0" noProof="0" dirty="0">
              <a:ln>
                <a:noFill/>
              </a:ln>
              <a:solidFill>
                <a:srgbClr val="44546A"/>
              </a:solidFill>
              <a:effectLst/>
              <a:uLnTx/>
              <a:uFillTx/>
              <a:latin typeface="Avenir Next LT Pro"/>
              <a:ea typeface="+mn-ea"/>
              <a:cs typeface="Avenir Next LT Pro"/>
            </a:endParaRPr>
          </a:p>
        </p:txBody>
      </p:sp>
    </p:spTree>
    <p:extLst>
      <p:ext uri="{BB962C8B-B14F-4D97-AF65-F5344CB8AC3E}">
        <p14:creationId xmlns:p14="http://schemas.microsoft.com/office/powerpoint/2010/main" val="243262603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8763"/>
          </a:xfrm>
        </p:spPr>
        <p:txBody>
          <a:bodyPr>
            <a:normAutofit/>
          </a:bodyPr>
          <a:lstStyle/>
          <a:p>
            <a:r>
              <a:rPr lang="en-US" dirty="0"/>
              <a:t>Leadership and Innovation – 1983 to Now</a:t>
            </a:r>
          </a:p>
        </p:txBody>
      </p:sp>
      <p:graphicFrame>
        <p:nvGraphicFramePr>
          <p:cNvPr id="3" name="Diagram 2"/>
          <p:cNvGraphicFramePr/>
          <p:nvPr/>
        </p:nvGraphicFramePr>
        <p:xfrm>
          <a:off x="776377" y="989080"/>
          <a:ext cx="11280943" cy="491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6E21265-9FAD-4633-B2E9-78143AAC21B8}"/>
              </a:ext>
            </a:extLst>
          </p:cNvPr>
          <p:cNvSpPr txBox="1"/>
          <p:nvPr/>
        </p:nvSpPr>
        <p:spPr>
          <a:xfrm>
            <a:off x="499025" y="2815593"/>
            <a:ext cx="166790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Innovation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958C7BC0-1A1F-4993-B2C3-2B2ADE241789}"/>
              </a:ext>
            </a:extLst>
          </p:cNvPr>
          <p:cNvSpPr txBox="1"/>
          <p:nvPr/>
        </p:nvSpPr>
        <p:spPr>
          <a:xfrm>
            <a:off x="2515918" y="3192259"/>
            <a:ext cx="14014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CD4D7DCF-8A24-47D0-8FBE-86464FDDC642}"/>
              </a:ext>
            </a:extLst>
          </p:cNvPr>
          <p:cNvSpPr txBox="1"/>
          <p:nvPr/>
        </p:nvSpPr>
        <p:spPr>
          <a:xfrm>
            <a:off x="3780983" y="2858597"/>
            <a:ext cx="1674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Adaptation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623912F-48E6-4CB1-ADE8-7737B55E61CD}"/>
              </a:ext>
            </a:extLst>
          </p:cNvPr>
          <p:cNvSpPr txBox="1"/>
          <p:nvPr/>
        </p:nvSpPr>
        <p:spPr>
          <a:xfrm>
            <a:off x="5642114" y="2012468"/>
            <a:ext cx="12001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TextBox 7">
            <a:extLst>
              <a:ext uri="{FF2B5EF4-FFF2-40B4-BE49-F238E27FC236}">
                <a16:creationId xmlns:a16="http://schemas.microsoft.com/office/drawing/2014/main" id="{7E53013F-8B16-469D-A4AC-64A3BE64DF05}"/>
              </a:ext>
            </a:extLst>
          </p:cNvPr>
          <p:cNvSpPr txBox="1"/>
          <p:nvPr/>
        </p:nvSpPr>
        <p:spPr>
          <a:xfrm>
            <a:off x="7224376" y="2075843"/>
            <a:ext cx="1563459"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994039A0-AC3B-4F74-B42F-B46BCF5D8A15}"/>
              </a:ext>
            </a:extLst>
          </p:cNvPr>
          <p:cNvSpPr txBox="1"/>
          <p:nvPr/>
        </p:nvSpPr>
        <p:spPr>
          <a:xfrm>
            <a:off x="8895907" y="1411796"/>
            <a:ext cx="14063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Expansion</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2BC0FA35-F55E-4DF6-AB1F-555C6AF11CD6}"/>
              </a:ext>
            </a:extLst>
          </p:cNvPr>
          <p:cNvSpPr txBox="1"/>
          <p:nvPr/>
        </p:nvSpPr>
        <p:spPr>
          <a:xfrm>
            <a:off x="10457234" y="796243"/>
            <a:ext cx="187743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Innovation &amp;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Content Placeholder 4">
            <a:extLst>
              <a:ext uri="{FF2B5EF4-FFF2-40B4-BE49-F238E27FC236}">
                <a16:creationId xmlns:a16="http://schemas.microsoft.com/office/drawing/2014/main" id="{FA75B478-E8F9-42B7-8C35-12B25F1276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239" y="1106194"/>
            <a:ext cx="2697125" cy="1842021"/>
          </a:xfrm>
          <a:prstGeom prst="rect">
            <a:avLst/>
          </a:prstGeom>
        </p:spPr>
      </p:pic>
      <p:pic>
        <p:nvPicPr>
          <p:cNvPr id="12" name="Picture 2" descr="Image result for online education">
            <a:extLst>
              <a:ext uri="{FF2B5EF4-FFF2-40B4-BE49-F238E27FC236}">
                <a16:creationId xmlns:a16="http://schemas.microsoft.com/office/drawing/2014/main" id="{B8012580-D8D1-4ACF-B29F-ADC5BDF1EF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3009" y="4920355"/>
            <a:ext cx="3765796" cy="17040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F01097-76B2-4F92-9D65-58826DFFBA1A}"/>
              </a:ext>
            </a:extLst>
          </p:cNvPr>
          <p:cNvSpPr txBox="1"/>
          <p:nvPr/>
        </p:nvSpPr>
        <p:spPr>
          <a:xfrm>
            <a:off x="5671226" y="2268929"/>
            <a:ext cx="13910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(Platform)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p:cNvSpPr/>
          <p:nvPr/>
        </p:nvSpPr>
        <p:spPr>
          <a:xfrm>
            <a:off x="499025" y="3445200"/>
            <a:ext cx="1489145" cy="607255"/>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3917373" y="2811294"/>
            <a:ext cx="1350818" cy="440549"/>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7224376" y="1992248"/>
            <a:ext cx="1350818" cy="440549"/>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0401576" y="872836"/>
            <a:ext cx="1600086" cy="603129"/>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descr="A black sign with white text&#10;&#10;Description automatically generated">
            <a:extLst>
              <a:ext uri="{FF2B5EF4-FFF2-40B4-BE49-F238E27FC236}">
                <a16:creationId xmlns:a16="http://schemas.microsoft.com/office/drawing/2014/main" id="{F4BDDB5F-C44B-F03D-9FC7-F44AF4C962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5936" y="5973253"/>
            <a:ext cx="2059982" cy="654044"/>
          </a:xfrm>
          <a:prstGeom prst="rect">
            <a:avLst/>
          </a:prstGeom>
        </p:spPr>
      </p:pic>
    </p:spTree>
    <p:extLst>
      <p:ext uri="{BB962C8B-B14F-4D97-AF65-F5344CB8AC3E}">
        <p14:creationId xmlns:p14="http://schemas.microsoft.com/office/powerpoint/2010/main" val="153125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19436-D56C-4413-91DE-C19A86D16CCC}"/>
              </a:ext>
            </a:extLst>
          </p:cNvPr>
          <p:cNvSpPr>
            <a:spLocks noGrp="1"/>
          </p:cNvSpPr>
          <p:nvPr>
            <p:ph type="title"/>
          </p:nvPr>
        </p:nvSpPr>
        <p:spPr>
          <a:xfrm>
            <a:off x="2186608" y="365126"/>
            <a:ext cx="9243391" cy="698362"/>
          </a:xfrm>
        </p:spPr>
        <p:txBody>
          <a:bodyPr/>
          <a:lstStyle/>
          <a:p>
            <a:r>
              <a:rPr lang="en-US" dirty="0"/>
              <a:t>How Cardinal Works</a:t>
            </a:r>
          </a:p>
        </p:txBody>
      </p:sp>
      <p:sp>
        <p:nvSpPr>
          <p:cNvPr id="3" name="Content Placeholder 2">
            <a:extLst>
              <a:ext uri="{FF2B5EF4-FFF2-40B4-BE49-F238E27FC236}">
                <a16:creationId xmlns:a16="http://schemas.microsoft.com/office/drawing/2014/main" id="{4D7D47AA-9D42-EFB1-CE10-9139AC9A3A96}"/>
              </a:ext>
            </a:extLst>
          </p:cNvPr>
          <p:cNvSpPr>
            <a:spLocks noGrp="1"/>
          </p:cNvSpPr>
          <p:nvPr>
            <p:ph sz="half" idx="1"/>
          </p:nvPr>
        </p:nvSpPr>
        <p:spPr>
          <a:xfrm>
            <a:off x="838200" y="1361661"/>
            <a:ext cx="5181600" cy="4815302"/>
          </a:xfrm>
        </p:spPr>
        <p:txBody>
          <a:bodyPr>
            <a:normAutofit fontScale="70000" lnSpcReduction="20000"/>
          </a:bodyPr>
          <a:lstStyle/>
          <a:p>
            <a:pPr marL="0" indent="0" algn="l">
              <a:buNone/>
            </a:pPr>
            <a:r>
              <a:rPr lang="en-US" b="1" i="0" dirty="0">
                <a:solidFill>
                  <a:srgbClr val="202A44"/>
                </a:solidFill>
                <a:effectLst/>
                <a:highlight>
                  <a:srgbClr val="FFFFFF"/>
                </a:highlight>
                <a:latin typeface="var(--wp--preset--font-family--secondary)"/>
              </a:rPr>
              <a:t>Overview</a:t>
            </a:r>
          </a:p>
          <a:p>
            <a:pPr marL="0" indent="0" algn="l">
              <a:buNone/>
            </a:pPr>
            <a:r>
              <a:rPr lang="en-US" b="0" i="0" dirty="0">
                <a:solidFill>
                  <a:srgbClr val="202A44"/>
                </a:solidFill>
                <a:effectLst/>
                <a:highlight>
                  <a:srgbClr val="FFFFFF"/>
                </a:highlight>
                <a:latin typeface="Spectral"/>
              </a:rPr>
              <a:t>Cardinal Education is a consortium of six Virginia public universities that offers online master’s in engineering degrees. </a:t>
            </a:r>
          </a:p>
          <a:p>
            <a:pPr marL="0" indent="0" algn="l">
              <a:buNone/>
            </a:pPr>
            <a:r>
              <a:rPr lang="en-US" dirty="0">
                <a:solidFill>
                  <a:srgbClr val="202A44"/>
                </a:solidFill>
                <a:highlight>
                  <a:srgbClr val="FFFFFF"/>
                </a:highlight>
                <a:latin typeface="Spectral"/>
              </a:rPr>
              <a:t>Students c</a:t>
            </a:r>
            <a:r>
              <a:rPr lang="en-US" b="0" i="0" dirty="0">
                <a:solidFill>
                  <a:srgbClr val="202A44"/>
                </a:solidFill>
                <a:effectLst/>
                <a:highlight>
                  <a:srgbClr val="FFFFFF"/>
                </a:highlight>
                <a:latin typeface="Spectral"/>
              </a:rPr>
              <a:t>an take classes while employed, and can mix and match courses from all six universities. This </a:t>
            </a:r>
            <a:r>
              <a:rPr lang="en-US" dirty="0">
                <a:solidFill>
                  <a:srgbClr val="202A44"/>
                </a:solidFill>
                <a:highlight>
                  <a:srgbClr val="FFFFFF"/>
                </a:highlight>
                <a:latin typeface="Spectral"/>
              </a:rPr>
              <a:t>provides </a:t>
            </a:r>
            <a:r>
              <a:rPr lang="en-US" b="0" i="0" dirty="0">
                <a:solidFill>
                  <a:srgbClr val="202A44"/>
                </a:solidFill>
                <a:effectLst/>
                <a:highlight>
                  <a:srgbClr val="FFFFFF"/>
                </a:highlight>
                <a:latin typeface="Spectral"/>
              </a:rPr>
              <a:t>more flexibility and decreases the time to completion </a:t>
            </a:r>
            <a:r>
              <a:rPr lang="en-US" dirty="0">
                <a:solidFill>
                  <a:srgbClr val="202A44"/>
                </a:solidFill>
                <a:highlight>
                  <a:srgbClr val="FFFFFF"/>
                </a:highlight>
                <a:latin typeface="Spectral"/>
              </a:rPr>
              <a:t>due</a:t>
            </a:r>
            <a:r>
              <a:rPr lang="en-US" b="0" i="0" dirty="0">
                <a:solidFill>
                  <a:srgbClr val="202A44"/>
                </a:solidFill>
                <a:effectLst/>
                <a:highlight>
                  <a:srgbClr val="FFFFFF"/>
                </a:highlight>
                <a:latin typeface="Spectral"/>
              </a:rPr>
              <a:t> a broader range of courses to pick from.</a:t>
            </a:r>
          </a:p>
          <a:p>
            <a:pPr marL="0" indent="0" algn="l">
              <a:buNone/>
            </a:pPr>
            <a:r>
              <a:rPr lang="en-US" b="1" i="0" dirty="0">
                <a:solidFill>
                  <a:srgbClr val="202A44"/>
                </a:solidFill>
                <a:effectLst/>
                <a:highlight>
                  <a:srgbClr val="FFFFFF"/>
                </a:highlight>
                <a:latin typeface="var(--wp--preset--font-family--secondary)"/>
              </a:rPr>
              <a:t>Interested students need to determine</a:t>
            </a:r>
          </a:p>
          <a:p>
            <a:pPr algn="l">
              <a:buFont typeface="+mj-lt"/>
              <a:buAutoNum type="arabicPeriod"/>
            </a:pPr>
            <a:r>
              <a:rPr lang="en-US" dirty="0">
                <a:solidFill>
                  <a:srgbClr val="202A44"/>
                </a:solidFill>
                <a:highlight>
                  <a:srgbClr val="FFFFFF"/>
                </a:highlight>
                <a:latin typeface="Spectral"/>
              </a:rPr>
              <a:t>Are they seeking a credential, or just a course or two?</a:t>
            </a:r>
            <a:endParaRPr lang="en-US" i="0" dirty="0">
              <a:solidFill>
                <a:srgbClr val="202A44"/>
              </a:solidFill>
              <a:effectLst/>
              <a:highlight>
                <a:srgbClr val="FFFFFF"/>
              </a:highlight>
              <a:latin typeface="Spectral"/>
            </a:endParaRPr>
          </a:p>
          <a:p>
            <a:pPr algn="l">
              <a:buFont typeface="+mj-lt"/>
              <a:buAutoNum type="arabicPeriod"/>
            </a:pPr>
            <a:r>
              <a:rPr lang="en-US" i="0" dirty="0">
                <a:solidFill>
                  <a:srgbClr val="202A44"/>
                </a:solidFill>
                <a:effectLst/>
                <a:highlight>
                  <a:srgbClr val="FFFFFF"/>
                </a:highlight>
                <a:latin typeface="Spectral"/>
              </a:rPr>
              <a:t>If a credential, </a:t>
            </a:r>
            <a:r>
              <a:rPr lang="en-US" dirty="0">
                <a:solidFill>
                  <a:srgbClr val="202A44"/>
                </a:solidFill>
                <a:highlight>
                  <a:srgbClr val="FFFFFF"/>
                </a:highlight>
                <a:latin typeface="Spectral"/>
              </a:rPr>
              <a:t>determine w</a:t>
            </a:r>
            <a:r>
              <a:rPr lang="en-US" i="0" dirty="0">
                <a:solidFill>
                  <a:srgbClr val="202A44"/>
                </a:solidFill>
                <a:effectLst/>
                <a:highlight>
                  <a:srgbClr val="FFFFFF"/>
                </a:highlight>
                <a:latin typeface="Spectral"/>
              </a:rPr>
              <a:t>hich school will be your “home” institution? (based on the credential)</a:t>
            </a:r>
          </a:p>
          <a:p>
            <a:pPr algn="l">
              <a:buFont typeface="+mj-lt"/>
              <a:buAutoNum type="arabicPeriod"/>
            </a:pPr>
            <a:r>
              <a:rPr lang="en-US" i="0" dirty="0">
                <a:solidFill>
                  <a:srgbClr val="202A44"/>
                </a:solidFill>
                <a:effectLst/>
                <a:highlight>
                  <a:srgbClr val="FFFFFF"/>
                </a:highlight>
                <a:latin typeface="Spectral"/>
              </a:rPr>
              <a:t>Full-time or part-time? </a:t>
            </a:r>
          </a:p>
          <a:p>
            <a:pPr algn="l">
              <a:buFont typeface="+mj-lt"/>
              <a:buAutoNum type="arabicPeriod"/>
            </a:pPr>
            <a:r>
              <a:rPr lang="en-US" i="0" dirty="0">
                <a:solidFill>
                  <a:srgbClr val="202A44"/>
                </a:solidFill>
                <a:effectLst/>
                <a:highlight>
                  <a:srgbClr val="FFFFFF"/>
                </a:highlight>
                <a:latin typeface="Spectral"/>
              </a:rPr>
              <a:t>Can your employer help? </a:t>
            </a:r>
            <a:endParaRPr lang="en-US" dirty="0"/>
          </a:p>
        </p:txBody>
      </p:sp>
      <p:graphicFrame>
        <p:nvGraphicFramePr>
          <p:cNvPr id="5" name="Content Placeholder 4">
            <a:extLst>
              <a:ext uri="{FF2B5EF4-FFF2-40B4-BE49-F238E27FC236}">
                <a16:creationId xmlns:a16="http://schemas.microsoft.com/office/drawing/2014/main" id="{4D7E1E92-68FA-D317-05BE-835C6B32BA80}"/>
              </a:ext>
            </a:extLst>
          </p:cNvPr>
          <p:cNvGraphicFramePr>
            <a:graphicFrameLocks noGrp="1"/>
          </p:cNvGraphicFramePr>
          <p:nvPr>
            <p:ph sz="half" idx="2"/>
            <p:extLst>
              <p:ext uri="{D42A27DB-BD31-4B8C-83A1-F6EECF244321}">
                <p14:modId xmlns:p14="http://schemas.microsoft.com/office/powerpoint/2010/main" val="3957551403"/>
              </p:ext>
            </p:extLst>
          </p:nvPr>
        </p:nvGraphicFramePr>
        <p:xfrm>
          <a:off x="6172199" y="1361661"/>
          <a:ext cx="5585791" cy="4815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162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2A44"/>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1EE39E-4A96-4FDF-A13F-5A58295A08B6}"/>
              </a:ext>
            </a:extLst>
          </p:cNvPr>
          <p:cNvPicPr>
            <a:picLocks noChangeAspect="1"/>
          </p:cNvPicPr>
          <p:nvPr/>
        </p:nvPicPr>
        <p:blipFill>
          <a:blip r:embed="rId2"/>
          <a:stretch>
            <a:fillRect/>
          </a:stretch>
        </p:blipFill>
        <p:spPr>
          <a:xfrm>
            <a:off x="364241" y="2044392"/>
            <a:ext cx="4105275" cy="1303424"/>
          </a:xfrm>
          <a:prstGeom prst="rect">
            <a:avLst/>
          </a:prstGeom>
        </p:spPr>
      </p:pic>
      <p:sp>
        <p:nvSpPr>
          <p:cNvPr id="12" name="Title 11">
            <a:extLst>
              <a:ext uri="{FF2B5EF4-FFF2-40B4-BE49-F238E27FC236}">
                <a16:creationId xmlns:a16="http://schemas.microsoft.com/office/drawing/2014/main" id="{84C85064-8BFC-495A-98C2-A69B64AFDA14}"/>
              </a:ext>
            </a:extLst>
          </p:cNvPr>
          <p:cNvSpPr>
            <a:spLocks noGrp="1"/>
          </p:cNvSpPr>
          <p:nvPr>
            <p:ph type="title"/>
          </p:nvPr>
        </p:nvSpPr>
        <p:spPr>
          <a:xfrm>
            <a:off x="543418" y="386756"/>
            <a:ext cx="5085945" cy="1325563"/>
          </a:xfrm>
        </p:spPr>
        <p:txBody>
          <a:bodyPr/>
          <a:lstStyle/>
          <a:p>
            <a:r>
              <a:rPr lang="en-US" dirty="0">
                <a:solidFill>
                  <a:srgbClr val="202A44"/>
                </a:solidFill>
              </a:rPr>
              <a:t>Features and Benefits</a:t>
            </a:r>
          </a:p>
        </p:txBody>
      </p:sp>
      <p:graphicFrame>
        <p:nvGraphicFramePr>
          <p:cNvPr id="7" name="Content Placeholder 6">
            <a:extLst>
              <a:ext uri="{FF2B5EF4-FFF2-40B4-BE49-F238E27FC236}">
                <a16:creationId xmlns:a16="http://schemas.microsoft.com/office/drawing/2014/main" id="{4DA52145-4D76-2ABA-D8AB-E2B670D959B6}"/>
              </a:ext>
            </a:extLst>
          </p:cNvPr>
          <p:cNvGraphicFramePr>
            <a:graphicFrameLocks noGrp="1"/>
          </p:cNvGraphicFramePr>
          <p:nvPr>
            <p:ph idx="1"/>
          </p:nvPr>
        </p:nvGraphicFramePr>
        <p:xfrm>
          <a:off x="6262576" y="637954"/>
          <a:ext cx="5698828" cy="5708643"/>
        </p:xfrm>
        <a:graphic>
          <a:graphicData uri="http://schemas.openxmlformats.org/drawingml/2006/table">
            <a:tbl>
              <a:tblPr firstRow="1" firstCol="1" bandRow="1"/>
              <a:tblGrid>
                <a:gridCol w="2849414">
                  <a:extLst>
                    <a:ext uri="{9D8B030D-6E8A-4147-A177-3AD203B41FA5}">
                      <a16:colId xmlns:a16="http://schemas.microsoft.com/office/drawing/2014/main" val="450226905"/>
                    </a:ext>
                  </a:extLst>
                </a:gridCol>
                <a:gridCol w="2849414">
                  <a:extLst>
                    <a:ext uri="{9D8B030D-6E8A-4147-A177-3AD203B41FA5}">
                      <a16:colId xmlns:a16="http://schemas.microsoft.com/office/drawing/2014/main" val="1253319843"/>
                    </a:ext>
                  </a:extLst>
                </a:gridCol>
              </a:tblGrid>
              <a:tr h="270060">
                <a:tc>
                  <a:txBody>
                    <a:bodyPr/>
                    <a:lstStyle/>
                    <a:p>
                      <a:pPr marL="0" marR="0">
                        <a:lnSpc>
                          <a:spcPct val="107000"/>
                        </a:lnSpc>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Features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E5340"/>
                    </a:solidFill>
                  </a:tcPr>
                </a:tc>
                <a:tc>
                  <a:txBody>
                    <a:bodyPr/>
                    <a:lstStyle/>
                    <a:p>
                      <a:pPr marL="0" marR="0">
                        <a:lnSpc>
                          <a:spcPct val="107000"/>
                        </a:lnSpc>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Benefits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E5340"/>
                    </a:solidFill>
                  </a:tcPr>
                </a:tc>
                <a:extLst>
                  <a:ext uri="{0D108BD9-81ED-4DB2-BD59-A6C34878D82A}">
                    <a16:rowId xmlns:a16="http://schemas.microsoft.com/office/drawing/2014/main" val="2097646126"/>
                  </a:ext>
                </a:extLst>
              </a:tr>
              <a:tr h="1540690">
                <a:tc>
                  <a:txBody>
                    <a:bodyPr/>
                    <a:lstStyle/>
                    <a:p>
                      <a:pPr marL="0" marR="0">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State of the Art On-line Delivery Technology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4CD4E"/>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Flexibility – take courses on your own schedule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Take courses while continuing in your job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Differentiates Virginia – a recruiting resource for VEDP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4CD4E"/>
                    </a:solidFill>
                  </a:tcPr>
                </a:tc>
                <a:extLst>
                  <a:ext uri="{0D108BD9-81ED-4DB2-BD59-A6C34878D82A}">
                    <a16:rowId xmlns:a16="http://schemas.microsoft.com/office/drawing/2014/main" val="697412781"/>
                  </a:ext>
                </a:extLst>
              </a:tr>
              <a:tr h="608023">
                <a:tc>
                  <a:txBody>
                    <a:bodyPr/>
                    <a:lstStyle/>
                    <a:p>
                      <a:pPr marL="0" marR="0">
                        <a:lnSpc>
                          <a:spcPct val="107000"/>
                        </a:lnSpc>
                        <a:spcBef>
                          <a:spcPts val="0"/>
                        </a:spcBef>
                        <a:spcAft>
                          <a:spcPts val="0"/>
                        </a:spcAft>
                      </a:pPr>
                      <a:r>
                        <a:rPr lang="en-US" sz="1400" b="1"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Course Sharing – students can take up to 49% of their credits from on of six Virginia universities</a:t>
                      </a:r>
                      <a:endParaRPr lang="en-US" sz="14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tx1"/>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Shortens time to degree completion</a:t>
                      </a: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202A44"/>
                          </a:solidFill>
                          <a:effectLst/>
                          <a:latin typeface="Calibri" panose="020F0502020204030204" pitchFamily="34" charset="0"/>
                          <a:ea typeface="Calibri" panose="020F0502020204030204" pitchFamily="34" charset="0"/>
                          <a:cs typeface="Calibri" panose="020F0502020204030204" pitchFamily="34" charset="0"/>
                        </a:rPr>
                        <a:t>Allows greater course selection</a:t>
                      </a:r>
                      <a:endParaRPr lang="en-US" sz="14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tx1"/>
                    </a:solidFill>
                  </a:tcPr>
                </a:tc>
                <a:extLst>
                  <a:ext uri="{0D108BD9-81ED-4DB2-BD59-A6C34878D82A}">
                    <a16:rowId xmlns:a16="http://schemas.microsoft.com/office/drawing/2014/main" val="1867747104"/>
                  </a:ext>
                </a:extLst>
              </a:tr>
              <a:tr h="1540690">
                <a:tc>
                  <a:txBody>
                    <a:bodyPr/>
                    <a:lstStyle/>
                    <a:p>
                      <a:pPr marL="0" marR="0">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Public-Private Partnership with Industry – a strong and engaged industry advisory board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4CD4E"/>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Insures the relevance of the courses and degrees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Contributes to the economic development and social well-being of Virginia through workforce training and life-long learning.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4CD4E"/>
                    </a:solidFill>
                  </a:tcPr>
                </a:tc>
                <a:extLst>
                  <a:ext uri="{0D108BD9-81ED-4DB2-BD59-A6C34878D82A}">
                    <a16:rowId xmlns:a16="http://schemas.microsoft.com/office/drawing/2014/main" val="2701433953"/>
                  </a:ext>
                </a:extLst>
              </a:tr>
              <a:tr h="918912">
                <a:tc>
                  <a:txBody>
                    <a:bodyPr/>
                    <a:lstStyle/>
                    <a:p>
                      <a:pPr marL="0" marR="0">
                        <a:lnSpc>
                          <a:spcPct val="107000"/>
                        </a:lnSpc>
                        <a:spcBef>
                          <a:spcPts val="0"/>
                        </a:spcBef>
                        <a:spcAft>
                          <a:spcPts val="0"/>
                        </a:spcAft>
                      </a:pPr>
                      <a:r>
                        <a:rPr lang="en-US" sz="1400" b="1"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World Class Universities – Cardinal Education universities are all highly ranked institutions with strong reputations</a:t>
                      </a:r>
                      <a:endParaRPr lang="en-US" sz="14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tx1"/>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Earn a degree from a top ranked institution</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tx1"/>
                    </a:solidFill>
                  </a:tcPr>
                </a:tc>
                <a:extLst>
                  <a:ext uri="{0D108BD9-81ED-4DB2-BD59-A6C34878D82A}">
                    <a16:rowId xmlns:a16="http://schemas.microsoft.com/office/drawing/2014/main" val="588434109"/>
                  </a:ext>
                </a:extLst>
              </a:tr>
              <a:tr h="608023">
                <a:tc>
                  <a:txBody>
                    <a:bodyPr/>
                    <a:lstStyle/>
                    <a:p>
                      <a:pPr marL="0" marR="0">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World Class Faculty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4CD4E"/>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to expertise, research and a community of academic leaders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4CD4E"/>
                    </a:solidFill>
                  </a:tcPr>
                </a:tc>
                <a:extLst>
                  <a:ext uri="{0D108BD9-81ED-4DB2-BD59-A6C34878D82A}">
                    <a16:rowId xmlns:a16="http://schemas.microsoft.com/office/drawing/2014/main" val="1919896637"/>
                  </a:ext>
                </a:extLst>
              </a:tr>
            </a:tbl>
          </a:graphicData>
        </a:graphic>
      </p:graphicFrame>
    </p:spTree>
    <p:extLst>
      <p:ext uri="{BB962C8B-B14F-4D97-AF65-F5344CB8AC3E}">
        <p14:creationId xmlns:p14="http://schemas.microsoft.com/office/powerpoint/2010/main" val="145717732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2A44"/>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1EE39E-4A96-4FDF-A13F-5A58295A08B6}"/>
              </a:ext>
            </a:extLst>
          </p:cNvPr>
          <p:cNvPicPr>
            <a:picLocks noChangeAspect="1"/>
          </p:cNvPicPr>
          <p:nvPr/>
        </p:nvPicPr>
        <p:blipFill>
          <a:blip r:embed="rId2"/>
          <a:stretch>
            <a:fillRect/>
          </a:stretch>
        </p:blipFill>
        <p:spPr>
          <a:xfrm>
            <a:off x="364241" y="2044392"/>
            <a:ext cx="4105275" cy="1303424"/>
          </a:xfrm>
          <a:prstGeom prst="rect">
            <a:avLst/>
          </a:prstGeom>
        </p:spPr>
      </p:pic>
      <p:sp>
        <p:nvSpPr>
          <p:cNvPr id="12" name="Title 11">
            <a:extLst>
              <a:ext uri="{FF2B5EF4-FFF2-40B4-BE49-F238E27FC236}">
                <a16:creationId xmlns:a16="http://schemas.microsoft.com/office/drawing/2014/main" id="{84C85064-8BFC-495A-98C2-A69B64AFDA14}"/>
              </a:ext>
            </a:extLst>
          </p:cNvPr>
          <p:cNvSpPr>
            <a:spLocks noGrp="1"/>
          </p:cNvSpPr>
          <p:nvPr>
            <p:ph type="title"/>
          </p:nvPr>
        </p:nvSpPr>
        <p:spPr>
          <a:xfrm>
            <a:off x="364241" y="359415"/>
            <a:ext cx="4259094" cy="1325563"/>
          </a:xfrm>
        </p:spPr>
        <p:txBody>
          <a:bodyPr/>
          <a:lstStyle/>
          <a:p>
            <a:r>
              <a:rPr lang="en-US" dirty="0">
                <a:solidFill>
                  <a:srgbClr val="202A44"/>
                </a:solidFill>
              </a:rPr>
              <a:t>Value Proposition</a:t>
            </a:r>
          </a:p>
        </p:txBody>
      </p:sp>
      <p:graphicFrame>
        <p:nvGraphicFramePr>
          <p:cNvPr id="2" name="Diagram 1">
            <a:extLst>
              <a:ext uri="{FF2B5EF4-FFF2-40B4-BE49-F238E27FC236}">
                <a16:creationId xmlns:a16="http://schemas.microsoft.com/office/drawing/2014/main" id="{C8B637A6-CCE1-5B70-C88D-E61C9077B434}"/>
              </a:ext>
            </a:extLst>
          </p:cNvPr>
          <p:cNvGraphicFramePr/>
          <p:nvPr/>
        </p:nvGraphicFramePr>
        <p:xfrm>
          <a:off x="6172782" y="510362"/>
          <a:ext cx="5942638" cy="5677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57230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8B1AEF-1A73-EA94-89AA-535F31149A8B}"/>
              </a:ext>
            </a:extLst>
          </p:cNvPr>
          <p:cNvSpPr>
            <a:spLocks noGrp="1"/>
          </p:cNvSpPr>
          <p:nvPr>
            <p:ph type="title"/>
          </p:nvPr>
        </p:nvSpPr>
        <p:spPr>
          <a:xfrm>
            <a:off x="2315816" y="365126"/>
            <a:ext cx="9037983" cy="926962"/>
          </a:xfrm>
        </p:spPr>
        <p:txBody>
          <a:bodyPr>
            <a:normAutofit/>
          </a:bodyPr>
          <a:lstStyle/>
          <a:p>
            <a:pPr algn="ctr"/>
            <a:r>
              <a:rPr lang="en-US" sz="3200" dirty="0"/>
              <a:t>What Does a Cardinal Education Student Look Like?</a:t>
            </a:r>
          </a:p>
        </p:txBody>
      </p:sp>
      <p:graphicFrame>
        <p:nvGraphicFramePr>
          <p:cNvPr id="7" name="Content Placeholder 6">
            <a:extLst>
              <a:ext uri="{FF2B5EF4-FFF2-40B4-BE49-F238E27FC236}">
                <a16:creationId xmlns:a16="http://schemas.microsoft.com/office/drawing/2014/main" id="{AAA15378-9C53-3F89-50E1-3831E5236FDC}"/>
              </a:ext>
            </a:extLst>
          </p:cNvPr>
          <p:cNvGraphicFramePr>
            <a:graphicFrameLocks noGrp="1"/>
          </p:cNvGraphicFramePr>
          <p:nvPr>
            <p:ph sz="half" idx="2"/>
            <p:extLst>
              <p:ext uri="{D42A27DB-BD31-4B8C-83A1-F6EECF244321}">
                <p14:modId xmlns:p14="http://schemas.microsoft.com/office/powerpoint/2010/main" val="2946694850"/>
              </p:ext>
            </p:extLst>
          </p:nvPr>
        </p:nvGraphicFramePr>
        <p:xfrm>
          <a:off x="6172200" y="1500809"/>
          <a:ext cx="5181600" cy="4676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F70A7DD8-0411-D603-0D79-1CC333BCC7B8}"/>
              </a:ext>
            </a:extLst>
          </p:cNvPr>
          <p:cNvGraphicFramePr>
            <a:graphicFrameLocks noGrp="1"/>
          </p:cNvGraphicFramePr>
          <p:nvPr>
            <p:ph sz="half" idx="1"/>
            <p:extLst>
              <p:ext uri="{D42A27DB-BD31-4B8C-83A1-F6EECF244321}">
                <p14:modId xmlns:p14="http://schemas.microsoft.com/office/powerpoint/2010/main" val="126651658"/>
              </p:ext>
            </p:extLst>
          </p:nvPr>
        </p:nvGraphicFramePr>
        <p:xfrm>
          <a:off x="838200" y="1500809"/>
          <a:ext cx="5181600" cy="4676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256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0046-FDC3-256D-1769-F34A16A5616B}"/>
              </a:ext>
            </a:extLst>
          </p:cNvPr>
          <p:cNvSpPr>
            <a:spLocks noGrp="1"/>
          </p:cNvSpPr>
          <p:nvPr>
            <p:ph type="title"/>
          </p:nvPr>
        </p:nvSpPr>
        <p:spPr>
          <a:xfrm>
            <a:off x="2007476" y="365125"/>
            <a:ext cx="9346324" cy="1325563"/>
          </a:xfrm>
        </p:spPr>
        <p:txBody>
          <a:bodyPr>
            <a:normAutofit/>
          </a:bodyPr>
          <a:lstStyle/>
          <a:p>
            <a:pPr algn="ctr"/>
            <a:r>
              <a:rPr lang="en-US" sz="3200" dirty="0"/>
              <a:t>A Cardinal Education student has a median age of 30 and has, on average, 4-6 years work experience </a:t>
            </a:r>
          </a:p>
        </p:txBody>
      </p:sp>
      <p:graphicFrame>
        <p:nvGraphicFramePr>
          <p:cNvPr id="5" name="Content Placeholder 4">
            <a:extLst>
              <a:ext uri="{FF2B5EF4-FFF2-40B4-BE49-F238E27FC236}">
                <a16:creationId xmlns:a16="http://schemas.microsoft.com/office/drawing/2014/main" id="{0B1BECE1-B427-A2D1-3714-8FC271D108FE}"/>
              </a:ext>
            </a:extLst>
          </p:cNvPr>
          <p:cNvGraphicFramePr>
            <a:graphicFrameLocks noGrp="1"/>
          </p:cNvGraphicFramePr>
          <p:nvPr>
            <p:ph sz="half" idx="1"/>
            <p:extLst>
              <p:ext uri="{D42A27DB-BD31-4B8C-83A1-F6EECF244321}">
                <p14:modId xmlns:p14="http://schemas.microsoft.com/office/powerpoint/2010/main" val="391811416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6C6BE650-E538-F2A9-F913-FC7E3339F85E}"/>
              </a:ext>
            </a:extLst>
          </p:cNvPr>
          <p:cNvGraphicFramePr>
            <a:graphicFrameLocks noGrp="1"/>
          </p:cNvGraphicFramePr>
          <p:nvPr>
            <p:ph sz="half" idx="2"/>
            <p:extLst>
              <p:ext uri="{D42A27DB-BD31-4B8C-83A1-F6EECF244321}">
                <p14:modId xmlns:p14="http://schemas.microsoft.com/office/powerpoint/2010/main" val="2917313164"/>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262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1084</Words>
  <Application>Microsoft Office PowerPoint</Application>
  <PresentationFormat>Widescreen</PresentationFormat>
  <Paragraphs>225</Paragraphs>
  <Slides>22</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Avenir Next LT Pro</vt:lpstr>
      <vt:lpstr>Avenir Next LT Pro Demi</vt:lpstr>
      <vt:lpstr>Calibri</vt:lpstr>
      <vt:lpstr>Calibri Light</vt:lpstr>
      <vt:lpstr>Spectral</vt:lpstr>
      <vt:lpstr>Symbol</vt:lpstr>
      <vt:lpstr>var(--wp--preset--font-family--secondary)</vt:lpstr>
      <vt:lpstr>Office Theme</vt:lpstr>
      <vt:lpstr>1_Office Theme</vt:lpstr>
      <vt:lpstr>2_Office Theme</vt:lpstr>
      <vt:lpstr>Cardinal Education </vt:lpstr>
      <vt:lpstr>The Excellence and Reputation of Six Great Universities The quality of our program is backed by the standing of our nationally recognized member schools…  And it’s the name of the university that appears on each of our graduates’ diploma.</vt:lpstr>
      <vt:lpstr>Vision, Mission, &amp; Outcome</vt:lpstr>
      <vt:lpstr>Leadership and Innovation – 1983 to Now</vt:lpstr>
      <vt:lpstr>How Cardinal Works</vt:lpstr>
      <vt:lpstr>Features and Benefits</vt:lpstr>
      <vt:lpstr>Value Proposition</vt:lpstr>
      <vt:lpstr>What Does a Cardinal Education Student Look Like?</vt:lpstr>
      <vt:lpstr>A Cardinal Education student has a median age of 30 and has, on average, 4-6 years work experience </vt:lpstr>
      <vt:lpstr>Outreach Activities for 2023 </vt:lpstr>
      <vt:lpstr>Growth in Geographic Regions Reached – CRM </vt:lpstr>
      <vt:lpstr>Geographic Regions Reached – Website Visits  </vt:lpstr>
      <vt:lpstr>Enrollments - The 6 universities in Cardinal Education enroll between 600-700 online graduate engineering students in the previous 2 academic years, increasing to 900 this past year</vt:lpstr>
      <vt:lpstr>Growth of Online Graduate Courses Available</vt:lpstr>
      <vt:lpstr>Features of Online Courses</vt:lpstr>
      <vt:lpstr>Industry Support </vt:lpstr>
      <vt:lpstr>Program Partners </vt:lpstr>
      <vt:lpstr>Graduates</vt:lpstr>
      <vt:lpstr>Impacts on Wage and Employment</vt:lpstr>
      <vt:lpstr>Allocation of Resources</vt:lpstr>
      <vt:lpstr>Advancing Virginia’s  Higher Education Outcomes</vt:lpstr>
      <vt:lpstr>Data 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Cardinal Education Annual Report</dc:title>
  <dc:creator>Bob Bailey</dc:creator>
  <cp:lastModifiedBy>Bob Bailey</cp:lastModifiedBy>
  <cp:revision>21</cp:revision>
  <cp:lastPrinted>2024-04-15T14:13:43Z</cp:lastPrinted>
  <dcterms:created xsi:type="dcterms:W3CDTF">2023-09-07T19:36:55Z</dcterms:created>
  <dcterms:modified xsi:type="dcterms:W3CDTF">2024-04-15T14:17:44Z</dcterms:modified>
</cp:coreProperties>
</file>