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4"/>
  </p:sldMasterIdLst>
  <p:notesMasterIdLst>
    <p:notesMasterId r:id="rId18"/>
  </p:notesMasterIdLst>
  <p:handoutMasterIdLst>
    <p:handoutMasterId r:id="rId19"/>
  </p:handoutMasterIdLst>
  <p:sldIdLst>
    <p:sldId id="321" r:id="rId5"/>
    <p:sldId id="313" r:id="rId6"/>
    <p:sldId id="324" r:id="rId7"/>
    <p:sldId id="344" r:id="rId8"/>
    <p:sldId id="323" r:id="rId9"/>
    <p:sldId id="322" r:id="rId10"/>
    <p:sldId id="350" r:id="rId11"/>
    <p:sldId id="345" r:id="rId12"/>
    <p:sldId id="343" r:id="rId13"/>
    <p:sldId id="349" r:id="rId14"/>
    <p:sldId id="347" r:id="rId15"/>
    <p:sldId id="348" r:id="rId16"/>
    <p:sldId id="325" r:id="rId17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Kang" initials="W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0558A"/>
    <a:srgbClr val="E6A158"/>
    <a:srgbClr val="6F90B8"/>
    <a:srgbClr val="558476"/>
    <a:srgbClr val="293E6B"/>
    <a:srgbClr val="C9282D"/>
    <a:srgbClr val="9BB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79" d="100"/>
          <a:sy n="79" d="100"/>
        </p:scale>
        <p:origin x="1332" y="64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000" y="-102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berger, Laura (SCHEV)" userId="fdee3f0e-ab93-472a-9f3c-5d8457077a8a" providerId="ADAL" clId="{5B5C56F9-6126-41BC-BF4B-DA307DB69978}"/>
    <pc:docChg chg="delSld modSld">
      <pc:chgData name="Osberger, Laura (SCHEV)" userId="fdee3f0e-ab93-472a-9f3c-5d8457077a8a" providerId="ADAL" clId="{5B5C56F9-6126-41BC-BF4B-DA307DB69978}" dt="2024-10-18T17:41:51.097" v="49" actId="47"/>
      <pc:docMkLst>
        <pc:docMk/>
      </pc:docMkLst>
      <pc:sldChg chg="modSp mod">
        <pc:chgData name="Osberger, Laura (SCHEV)" userId="fdee3f0e-ab93-472a-9f3c-5d8457077a8a" providerId="ADAL" clId="{5B5C56F9-6126-41BC-BF4B-DA307DB69978}" dt="2024-10-18T17:34:55.239" v="0" actId="20577"/>
        <pc:sldMkLst>
          <pc:docMk/>
          <pc:sldMk cId="746491822" sldId="313"/>
        </pc:sldMkLst>
        <pc:spChg chg="mod">
          <ac:chgData name="Osberger, Laura (SCHEV)" userId="fdee3f0e-ab93-472a-9f3c-5d8457077a8a" providerId="ADAL" clId="{5B5C56F9-6126-41BC-BF4B-DA307DB69978}" dt="2024-10-18T17:34:55.239" v="0" actId="20577"/>
          <ac:spMkLst>
            <pc:docMk/>
            <pc:sldMk cId="746491822" sldId="313"/>
            <ac:spMk id="12" creationId="{00000000-0000-0000-0000-000000000000}"/>
          </ac:spMkLst>
        </pc:spChg>
      </pc:sldChg>
      <pc:sldChg chg="modSp mod">
        <pc:chgData name="Osberger, Laura (SCHEV)" userId="fdee3f0e-ab93-472a-9f3c-5d8457077a8a" providerId="ADAL" clId="{5B5C56F9-6126-41BC-BF4B-DA307DB69978}" dt="2024-10-18T17:38:16.347" v="36" actId="20577"/>
        <pc:sldMkLst>
          <pc:docMk/>
          <pc:sldMk cId="31687496" sldId="322"/>
        </pc:sldMkLst>
        <pc:spChg chg="mod">
          <ac:chgData name="Osberger, Laura (SCHEV)" userId="fdee3f0e-ab93-472a-9f3c-5d8457077a8a" providerId="ADAL" clId="{5B5C56F9-6126-41BC-BF4B-DA307DB69978}" dt="2024-10-18T17:38:16.347" v="36" actId="20577"/>
          <ac:spMkLst>
            <pc:docMk/>
            <pc:sldMk cId="31687496" sldId="322"/>
            <ac:spMk id="3" creationId="{0CD6F0F1-0BE7-EAB7-6728-063D19591F20}"/>
          </ac:spMkLst>
        </pc:spChg>
      </pc:sldChg>
      <pc:sldChg chg="modSp mod">
        <pc:chgData name="Osberger, Laura (SCHEV)" userId="fdee3f0e-ab93-472a-9f3c-5d8457077a8a" providerId="ADAL" clId="{5B5C56F9-6126-41BC-BF4B-DA307DB69978}" dt="2024-10-18T17:37:37.007" v="35" actId="20577"/>
        <pc:sldMkLst>
          <pc:docMk/>
          <pc:sldMk cId="2418390970" sldId="323"/>
        </pc:sldMkLst>
        <pc:spChg chg="mod">
          <ac:chgData name="Osberger, Laura (SCHEV)" userId="fdee3f0e-ab93-472a-9f3c-5d8457077a8a" providerId="ADAL" clId="{5B5C56F9-6126-41BC-BF4B-DA307DB69978}" dt="2024-10-18T17:37:37.007" v="35" actId="20577"/>
          <ac:spMkLst>
            <pc:docMk/>
            <pc:sldMk cId="2418390970" sldId="323"/>
            <ac:spMk id="3" creationId="{4623059A-9644-32A2-E102-6E2A4671E4DC}"/>
          </ac:spMkLst>
        </pc:spChg>
      </pc:sldChg>
      <pc:sldChg chg="modSp mod">
        <pc:chgData name="Osberger, Laura (SCHEV)" userId="fdee3f0e-ab93-472a-9f3c-5d8457077a8a" providerId="ADAL" clId="{5B5C56F9-6126-41BC-BF4B-DA307DB69978}" dt="2024-10-18T17:35:27.614" v="18" actId="6549"/>
        <pc:sldMkLst>
          <pc:docMk/>
          <pc:sldMk cId="225210683" sldId="324"/>
        </pc:sldMkLst>
        <pc:spChg chg="mod">
          <ac:chgData name="Osberger, Laura (SCHEV)" userId="fdee3f0e-ab93-472a-9f3c-5d8457077a8a" providerId="ADAL" clId="{5B5C56F9-6126-41BC-BF4B-DA307DB69978}" dt="2024-10-18T17:35:27.614" v="18" actId="6549"/>
          <ac:spMkLst>
            <pc:docMk/>
            <pc:sldMk cId="225210683" sldId="324"/>
            <ac:spMk id="3" creationId="{9CEAA0E5-E2E1-1C47-3291-90AFA1DA6F90}"/>
          </ac:spMkLst>
        </pc:spChg>
      </pc:sldChg>
      <pc:sldChg chg="del">
        <pc:chgData name="Osberger, Laura (SCHEV)" userId="fdee3f0e-ab93-472a-9f3c-5d8457077a8a" providerId="ADAL" clId="{5B5C56F9-6126-41BC-BF4B-DA307DB69978}" dt="2024-10-18T17:41:49.732" v="46" actId="47"/>
        <pc:sldMkLst>
          <pc:docMk/>
          <pc:sldMk cId="3268386983" sldId="329"/>
        </pc:sldMkLst>
      </pc:sldChg>
      <pc:sldChg chg="del">
        <pc:chgData name="Osberger, Laura (SCHEV)" userId="fdee3f0e-ab93-472a-9f3c-5d8457077a8a" providerId="ADAL" clId="{5B5C56F9-6126-41BC-BF4B-DA307DB69978}" dt="2024-10-18T17:41:50.203" v="47" actId="47"/>
        <pc:sldMkLst>
          <pc:docMk/>
          <pc:sldMk cId="514331359" sldId="330"/>
        </pc:sldMkLst>
      </pc:sldChg>
      <pc:sldChg chg="del">
        <pc:chgData name="Osberger, Laura (SCHEV)" userId="fdee3f0e-ab93-472a-9f3c-5d8457077a8a" providerId="ADAL" clId="{5B5C56F9-6126-41BC-BF4B-DA307DB69978}" dt="2024-10-18T17:41:50.657" v="48" actId="47"/>
        <pc:sldMkLst>
          <pc:docMk/>
          <pc:sldMk cId="2998925860" sldId="331"/>
        </pc:sldMkLst>
      </pc:sldChg>
      <pc:sldChg chg="del">
        <pc:chgData name="Osberger, Laura (SCHEV)" userId="fdee3f0e-ab93-472a-9f3c-5d8457077a8a" providerId="ADAL" clId="{5B5C56F9-6126-41BC-BF4B-DA307DB69978}" dt="2024-10-18T17:41:51.097" v="49" actId="47"/>
        <pc:sldMkLst>
          <pc:docMk/>
          <pc:sldMk cId="1486007683" sldId="332"/>
        </pc:sldMkLst>
      </pc:sldChg>
      <pc:sldChg chg="del">
        <pc:chgData name="Osberger, Laura (SCHEV)" userId="fdee3f0e-ab93-472a-9f3c-5d8457077a8a" providerId="ADAL" clId="{5B5C56F9-6126-41BC-BF4B-DA307DB69978}" dt="2024-10-18T17:41:47.867" v="43" actId="47"/>
        <pc:sldMkLst>
          <pc:docMk/>
          <pc:sldMk cId="2783955600" sldId="333"/>
        </pc:sldMkLst>
      </pc:sldChg>
      <pc:sldChg chg="del">
        <pc:chgData name="Osberger, Laura (SCHEV)" userId="fdee3f0e-ab93-472a-9f3c-5d8457077a8a" providerId="ADAL" clId="{5B5C56F9-6126-41BC-BF4B-DA307DB69978}" dt="2024-10-18T17:41:48.587" v="44" actId="47"/>
        <pc:sldMkLst>
          <pc:docMk/>
          <pc:sldMk cId="3300940160" sldId="334"/>
        </pc:sldMkLst>
      </pc:sldChg>
      <pc:sldChg chg="del">
        <pc:chgData name="Osberger, Laura (SCHEV)" userId="fdee3f0e-ab93-472a-9f3c-5d8457077a8a" providerId="ADAL" clId="{5B5C56F9-6126-41BC-BF4B-DA307DB69978}" dt="2024-10-18T17:41:49.215" v="45" actId="47"/>
        <pc:sldMkLst>
          <pc:docMk/>
          <pc:sldMk cId="1892884042" sldId="335"/>
        </pc:sldMkLst>
      </pc:sldChg>
      <pc:sldChg chg="modSp mod">
        <pc:chgData name="Osberger, Laura (SCHEV)" userId="fdee3f0e-ab93-472a-9f3c-5d8457077a8a" providerId="ADAL" clId="{5B5C56F9-6126-41BC-BF4B-DA307DB69978}" dt="2024-10-18T17:36:57.489" v="30" actId="6549"/>
        <pc:sldMkLst>
          <pc:docMk/>
          <pc:sldMk cId="1747093552" sldId="344"/>
        </pc:sldMkLst>
        <pc:spChg chg="mod">
          <ac:chgData name="Osberger, Laura (SCHEV)" userId="fdee3f0e-ab93-472a-9f3c-5d8457077a8a" providerId="ADAL" clId="{5B5C56F9-6126-41BC-BF4B-DA307DB69978}" dt="2024-10-18T17:36:57.489" v="30" actId="6549"/>
          <ac:spMkLst>
            <pc:docMk/>
            <pc:sldMk cId="1747093552" sldId="344"/>
            <ac:spMk id="3" creationId="{00000000-0000-0000-0000-000000000000}"/>
          </ac:spMkLst>
        </pc:spChg>
      </pc:sldChg>
      <pc:sldChg chg="modSp mod">
        <pc:chgData name="Osberger, Laura (SCHEV)" userId="fdee3f0e-ab93-472a-9f3c-5d8457077a8a" providerId="ADAL" clId="{5B5C56F9-6126-41BC-BF4B-DA307DB69978}" dt="2024-10-18T17:40:01.432" v="42" actId="20577"/>
        <pc:sldMkLst>
          <pc:docMk/>
          <pc:sldMk cId="687799587" sldId="345"/>
        </pc:sldMkLst>
        <pc:spChg chg="mod">
          <ac:chgData name="Osberger, Laura (SCHEV)" userId="fdee3f0e-ab93-472a-9f3c-5d8457077a8a" providerId="ADAL" clId="{5B5C56F9-6126-41BC-BF4B-DA307DB69978}" dt="2024-10-18T17:40:01.432" v="42" actId="20577"/>
          <ac:spMkLst>
            <pc:docMk/>
            <pc:sldMk cId="687799587" sldId="345"/>
            <ac:spMk id="3" creationId="{00000000-0000-0000-0000-000000000000}"/>
          </ac:spMkLst>
        </pc:spChg>
        <pc:spChg chg="mod">
          <ac:chgData name="Osberger, Laura (SCHEV)" userId="fdee3f0e-ab93-472a-9f3c-5d8457077a8a" providerId="ADAL" clId="{5B5C56F9-6126-41BC-BF4B-DA307DB69978}" dt="2024-10-18T17:38:59.800" v="38" actId="20577"/>
          <ac:spMkLst>
            <pc:docMk/>
            <pc:sldMk cId="687799587" sldId="345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3F58D-9FB0-4E2E-B33B-17E55D4CA839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A6F7F-6CBB-4504-BD7C-66F59B625F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3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7A81492-5103-48C4-8A87-49DD3E94C8EE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C367B0E-1E71-4D88-8913-6EBD9A6B7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3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60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361950"/>
            <a:ext cx="8229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28575" y="3505200"/>
            <a:ext cx="9172575" cy="1639199"/>
            <a:chOff x="-28575" y="3505200"/>
            <a:chExt cx="9172575" cy="1639199"/>
          </a:xfrm>
        </p:grpSpPr>
        <p:sp>
          <p:nvSpPr>
            <p:cNvPr id="13" name="Rectangle 12" descr="blue background" title="Blue background"/>
            <p:cNvSpPr/>
            <p:nvPr userDrawn="1"/>
          </p:nvSpPr>
          <p:spPr>
            <a:xfrm>
              <a:off x="-10486" y="3505200"/>
              <a:ext cx="9154486" cy="1639199"/>
            </a:xfrm>
            <a:prstGeom prst="rect">
              <a:avLst/>
            </a:prstGeom>
            <a:solidFill>
              <a:srgbClr val="205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SCHEV" title="State Council of Higher Edcation for Virginia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2206" y="3787366"/>
              <a:ext cx="5015819" cy="902847"/>
            </a:xfrm>
            <a:prstGeom prst="rect">
              <a:avLst/>
            </a:prstGeom>
          </p:spPr>
        </p:pic>
        <p:pic>
          <p:nvPicPr>
            <p:cNvPr id="1026" name="Picture 2" descr="graphic element" title="graphic element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575" y="4838700"/>
              <a:ext cx="9163050" cy="19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399" y="2219325"/>
            <a:ext cx="7324725" cy="10287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34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742951"/>
            <a:ext cx="91440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Section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93634" y="1989233"/>
            <a:ext cx="6400800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7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1433" y="1035703"/>
            <a:ext cx="7543800" cy="3459179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 baseline="0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6" name="Straight Connector 5" descr="underline" title="title underline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1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697" y="868869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if needed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Page Title – use if have long title</a:t>
            </a:r>
          </a:p>
        </p:txBody>
      </p:sp>
      <p:cxnSp>
        <p:nvCxnSpPr>
          <p:cNvPr id="4" name="Straight Connector 3" descr="underline for title" title="line divider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7325" y="1544370"/>
            <a:ext cx="8450263" cy="2941638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/>
            </a:lvl3pPr>
            <a:lvl4pPr marL="1714500" indent="-342900" algn="l">
              <a:buFont typeface="Arial" panose="020B0604020202020204" pitchFamily="34" charset="0"/>
              <a:buChar char="•"/>
              <a:defRPr/>
            </a:lvl4pPr>
            <a:lvl5pPr marL="2171700" indent="-342900" algn="l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75335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614" y="1138687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indent="-320040" algn="l">
              <a:defRPr sz="2400">
                <a:latin typeface="Franklin Gothic Medium Cond" panose="020B0606030402020204" pitchFamily="34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87286" y="1144438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marL="1143000" indent="-320040" algn="l">
              <a:defRPr sz="2400">
                <a:latin typeface="Franklin Gothic Medium Cond" panose="020B0606030402020204" pitchFamily="34" charset="0"/>
              </a:defRPr>
            </a:lvl3pPr>
            <a:lvl4pPr algn="l"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2 Column</a:t>
            </a:r>
          </a:p>
        </p:txBody>
      </p:sp>
    </p:spTree>
    <p:extLst>
      <p:ext uri="{BB962C8B-B14F-4D97-AF65-F5344CB8AC3E}">
        <p14:creationId xmlns:p14="http://schemas.microsoft.com/office/powerpoint/2010/main" val="93332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bottom blue background bar" title="bottom blue bar graphic element"/>
          <p:cNvSpPr/>
          <p:nvPr/>
        </p:nvSpPr>
        <p:spPr>
          <a:xfrm>
            <a:off x="-10486" y="4827185"/>
            <a:ext cx="9154486" cy="317214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1902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CHEV" title="State Council of Higher Education for Virgin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0" y="4818871"/>
            <a:ext cx="1757548" cy="3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6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7" r:id="rId2"/>
    <p:sldLayoutId id="2147483695" r:id="rId3"/>
    <p:sldLayoutId id="2147483688" r:id="rId4"/>
    <p:sldLayoutId id="214748369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i="0" kern="1200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marR="0" indent="0" algn="ct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 baseline="0">
          <a:solidFill>
            <a:srgbClr val="000000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baseline="0">
          <a:solidFill>
            <a:srgbClr val="20558A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747679"/>
          </a:solidFill>
          <a:latin typeface="Franklin Gothic Book" panose="020B050302010202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63949" y="1972732"/>
            <a:ext cx="7324725" cy="1403593"/>
          </a:xfrm>
        </p:spPr>
        <p:txBody>
          <a:bodyPr/>
          <a:lstStyle/>
          <a:p>
            <a:r>
              <a:rPr lang="en-US" sz="2400" b="1" cap="small" dirty="0"/>
              <a:t>October 21, 2024</a:t>
            </a:r>
          </a:p>
          <a:p>
            <a:r>
              <a:rPr lang="en-US" b="1" cap="small" dirty="0"/>
              <a:t>Regular SCHEV Council Meeting</a:t>
            </a:r>
          </a:p>
          <a:p>
            <a:endParaRPr lang="en-US" sz="1000" b="1" cap="small" dirty="0"/>
          </a:p>
          <a:p>
            <a:r>
              <a:rPr lang="en-US" sz="2000" dirty="0"/>
              <a:t>Barry W. Simmons Sr., Associate for Financial Aid, SCHEV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Pell Initiative for Virginia</a:t>
            </a:r>
          </a:p>
        </p:txBody>
      </p:sp>
    </p:spTree>
    <p:extLst>
      <p:ext uri="{BB962C8B-B14F-4D97-AF65-F5344CB8AC3E}">
        <p14:creationId xmlns:p14="http://schemas.microsoft.com/office/powerpoint/2010/main" val="78057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662208"/>
              </p:ext>
            </p:extLst>
          </p:nvPr>
        </p:nvGraphicFramePr>
        <p:xfrm>
          <a:off x="2311400" y="889003"/>
          <a:ext cx="2704167" cy="3809996"/>
        </p:xfrm>
        <a:graphic>
          <a:graphicData uri="http://schemas.openxmlformats.org/drawingml/2006/table">
            <a:tbl>
              <a:tblPr firstRow="1" firstCol="1" bandRow="1"/>
              <a:tblGrid>
                <a:gridCol w="1662619">
                  <a:extLst>
                    <a:ext uri="{9D8B030D-6E8A-4147-A177-3AD203B41FA5}">
                      <a16:colId xmlns:a16="http://schemas.microsoft.com/office/drawing/2014/main" val="2115267750"/>
                    </a:ext>
                  </a:extLst>
                </a:gridCol>
                <a:gridCol w="1041548">
                  <a:extLst>
                    <a:ext uri="{9D8B030D-6E8A-4147-A177-3AD203B41FA5}">
                      <a16:colId xmlns:a16="http://schemas.microsoft.com/office/drawing/2014/main" val="3210792621"/>
                    </a:ext>
                  </a:extLst>
                </a:gridCol>
              </a:tblGrid>
              <a:tr h="2367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Compliance Level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542403"/>
                  </a:ext>
                </a:extLst>
              </a:tr>
              <a:tr h="26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Christopher Newport University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Exemplary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694754"/>
                  </a:ext>
                </a:extLst>
              </a:tr>
              <a:tr h="26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George Mason University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Exemplary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648541"/>
                  </a:ext>
                </a:extLst>
              </a:tr>
              <a:tr h="26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James Madison University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Exemplary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132838"/>
                  </a:ext>
                </a:extLst>
              </a:tr>
              <a:tr h="134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Longwood University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Adequate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971983"/>
                  </a:ext>
                </a:extLst>
              </a:tr>
              <a:tr h="134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Norfolk State University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Process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319794"/>
                  </a:ext>
                </a:extLst>
              </a:tr>
              <a:tr h="26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Old Dominion University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Adequate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925826"/>
                  </a:ext>
                </a:extLst>
              </a:tr>
              <a:tr h="134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Radford University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Adequate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954868"/>
                  </a:ext>
                </a:extLst>
              </a:tr>
              <a:tr h="26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Mary Washington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Adequate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555408"/>
                  </a:ext>
                </a:extLst>
              </a:tr>
              <a:tr h="134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Virginia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Exemplary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881257"/>
                  </a:ext>
                </a:extLst>
              </a:tr>
              <a:tr h="134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UVA-Wise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Process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460513"/>
                  </a:ext>
                </a:extLst>
              </a:tr>
              <a:tr h="394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Virginia Commonwealth University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Adequate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911512"/>
                  </a:ext>
                </a:extLst>
              </a:tr>
              <a:tr h="26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Virginia Military Institute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Adequate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0937"/>
                  </a:ext>
                </a:extLst>
              </a:tr>
              <a:tr h="26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Virginia State University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Process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311625"/>
                  </a:ext>
                </a:extLst>
              </a:tr>
              <a:tr h="134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Virginia Tech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Exemplary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41791"/>
                  </a:ext>
                </a:extLst>
              </a:tr>
              <a:tr h="134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William &amp; Mary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Exemplary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54252"/>
                  </a:ext>
                </a:extLst>
              </a:tr>
              <a:tr h="134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Richard Bland College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Process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580393"/>
                  </a:ext>
                </a:extLst>
              </a:tr>
              <a:tr h="26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Virginia Community College System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724387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20, 2024, Virginia Public College &amp; University Pell Barrier Review Compliance Classification</a:t>
            </a:r>
            <a:endParaRPr lang="en-US" sz="2100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7067089" y="-305311"/>
            <a:ext cx="16211089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45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433" y="883921"/>
            <a:ext cx="7543800" cy="3610962"/>
          </a:xfrm>
        </p:spPr>
        <p:txBody>
          <a:bodyPr/>
          <a:lstStyle/>
          <a:p>
            <a:r>
              <a:rPr lang="en-US" sz="1600" dirty="0"/>
              <a:t>Column A denotes name of the particular institution followed by column B, the proportional volume change Pell-eligible FAFSAs from the fall of 2023 to the fall of 2024 as of September 16, 2024.</a:t>
            </a:r>
          </a:p>
          <a:p>
            <a:r>
              <a:rPr lang="en-US" sz="1600" dirty="0"/>
              <a:t>The range of this recruitment-level volume varies from -7.50% to +26.20%, an extremely broad range. All but two institutions experienced an increase in the number of Pell-eligible FAFSAs. </a:t>
            </a:r>
          </a:p>
          <a:p>
            <a:r>
              <a:rPr lang="en-US" sz="1600" dirty="0"/>
              <a:t>Column C moves to the enrollment stage where we see 10 of the 15 institutions have experienced an increase in proportional Pell-eligible first-time full-time enrollment.</a:t>
            </a:r>
          </a:p>
          <a:p>
            <a:r>
              <a:rPr lang="en-US" sz="1600" dirty="0"/>
              <a:t>First-time full-time enrollment of Pell-eligible students fell at three of the institutions while two institutions did not report this item. </a:t>
            </a:r>
          </a:p>
          <a:p>
            <a:r>
              <a:rPr lang="en-US" sz="1600" dirty="0"/>
              <a:t>We see first-year retention rates in column D. A negative value indicates a diminished retention gap between non-Pell-eligible students and Pell-eligible students. </a:t>
            </a:r>
          </a:p>
          <a:p>
            <a:r>
              <a:rPr lang="en-US" sz="1600" dirty="0"/>
              <a:t>Retention gaps diminished at 12 of the 15 institutions while two increased and one did not report the item. </a:t>
            </a:r>
          </a:p>
          <a:p>
            <a:pPr marL="182880" indent="0">
              <a:buNone/>
            </a:pP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FY 2024 PIV Observations</a:t>
            </a:r>
          </a:p>
        </p:txBody>
      </p:sp>
    </p:spTree>
    <p:extLst>
      <p:ext uri="{BB962C8B-B14F-4D97-AF65-F5344CB8AC3E}">
        <p14:creationId xmlns:p14="http://schemas.microsoft.com/office/powerpoint/2010/main" val="75520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433" y="1229359"/>
            <a:ext cx="7543800" cy="3265523"/>
          </a:xfrm>
        </p:spPr>
        <p:txBody>
          <a:bodyPr/>
          <a:lstStyle/>
          <a:p>
            <a:r>
              <a:rPr lang="en-US" sz="1600" dirty="0"/>
              <a:t>The 2023-24 Pell Initiative for Virginia has been a fluid, eventful and learning year for students, our state-supported post-secondary educational institutions and SCHEV. </a:t>
            </a:r>
          </a:p>
          <a:p>
            <a:r>
              <a:rPr lang="en-US" sz="1600" dirty="0"/>
              <a:t>Students have been reminded of ever-present uncertainty and the need to be flexible and adaptable.</a:t>
            </a:r>
          </a:p>
          <a:p>
            <a:r>
              <a:rPr lang="en-US" sz="1600" dirty="0"/>
              <a:t>Colleges and universities have been reminded how fragile administrative and support systems can be in today’s environment. </a:t>
            </a:r>
          </a:p>
          <a:p>
            <a:r>
              <a:rPr lang="en-US" sz="1600" dirty="0"/>
              <a:t>SCHEV has learned the complexities of overseeing an innovative, flexible and far-reaching institutional access and success program.</a:t>
            </a:r>
          </a:p>
          <a:p>
            <a:r>
              <a:rPr lang="en-US" sz="1600" dirty="0"/>
              <a:t>Government officials have learned the need for more deliberate planning and testing of service technology changes.</a:t>
            </a:r>
          </a:p>
          <a:p>
            <a:r>
              <a:rPr lang="en-US" sz="1600" dirty="0"/>
              <a:t>The Commonwealth and the nation will continue to learn and benefit through the ‘lessons-learned’ from the Commonwealth’s foresight in establishing the Pell Initiative for Virginia.</a:t>
            </a:r>
          </a:p>
          <a:p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FY 2024 PIV Observations </a:t>
            </a:r>
            <a:r>
              <a:rPr lang="en-US" sz="1400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168566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9AD961-8E18-2379-1425-259DD89196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184E9-8D20-73D6-0637-1A479F8CB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182880" indent="0">
              <a:buNone/>
            </a:pPr>
            <a:endParaRPr lang="en-US" dirty="0"/>
          </a:p>
          <a:p>
            <a:pPr marL="182880" indent="0" algn="ctr">
              <a:buNone/>
            </a:pPr>
            <a:r>
              <a:rPr lang="en-US" dirty="0"/>
              <a:t>Questions</a:t>
            </a:r>
          </a:p>
          <a:p>
            <a:pPr marL="182880" indent="0">
              <a:buNone/>
            </a:pPr>
            <a:endParaRPr lang="en-US" sz="1600" dirty="0"/>
          </a:p>
          <a:p>
            <a:pPr marL="182880" indent="0">
              <a:buNone/>
            </a:pPr>
            <a:endParaRPr lang="en-US" sz="1600" dirty="0"/>
          </a:p>
          <a:p>
            <a:pPr marL="182880" indent="0">
              <a:buNone/>
            </a:pPr>
            <a:endParaRPr lang="en-US" sz="1600" dirty="0"/>
          </a:p>
          <a:p>
            <a:pPr marL="182880" indent="0">
              <a:buNone/>
            </a:pPr>
            <a:endParaRPr lang="en-US" sz="1600" dirty="0"/>
          </a:p>
          <a:p>
            <a:pPr marL="182880" indent="0">
              <a:buNone/>
            </a:pPr>
            <a:endParaRPr lang="en-US" sz="1600" dirty="0"/>
          </a:p>
          <a:p>
            <a:pPr marL="182880" indent="0">
              <a:buNone/>
            </a:pPr>
            <a:r>
              <a:rPr lang="en-US" sz="1600" dirty="0"/>
              <a:t>Contact:</a:t>
            </a:r>
          </a:p>
          <a:p>
            <a:pPr marL="182880" indent="0">
              <a:buNone/>
            </a:pPr>
            <a:r>
              <a:rPr lang="en-US" sz="1600" dirty="0"/>
              <a:t>Dr. Barry W. Simmons Sr</a:t>
            </a:r>
          </a:p>
          <a:p>
            <a:pPr marL="182880" indent="0">
              <a:buNone/>
            </a:pPr>
            <a:r>
              <a:rPr lang="en-US" sz="1600" dirty="0"/>
              <a:t>barrysimmons@schev.edu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D23B75-9444-ABEC-61FE-16EC1A91F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0954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43607" y="986144"/>
            <a:ext cx="7876079" cy="3693062"/>
          </a:xfr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This </a:t>
            </a:r>
            <a:r>
              <a:rPr lang="en-US" sz="1500" dirty="0"/>
              <a:t>presentation will address PIV FY 2024 in detail and touch on facts for PIV FY 2025 and FY 2026.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An initiative originally authorized and funded in the 2022 Act of Assembly, Chapter 2: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indent="-342900">
              <a:defRPr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To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…enhance efforts to recruit and retain students eligible for Pell grant assistance at public institutions.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428625" marR="0" lvl="0" indent="-428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Directs SCHEV to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…work with institutions with </a:t>
            </a:r>
            <a:r>
              <a:rPr kumimoji="0" lang="en-US" sz="2000" i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below average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enrollment of Pell-eligible students to develop individualized recruitment and retention plans targeting low-income students.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428625" marR="0" lvl="0" indent="-428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Allocates $37.5 million for FY 2024.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428625" marR="0" lvl="0" indent="-428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Authorizes SCHEV to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…establish eligibility criteria, evaluate proposals, determine award sizes, establish performance outcomes and monitor performance.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Pell Initiative for Virginia (PIV)</a:t>
            </a:r>
          </a:p>
        </p:txBody>
      </p:sp>
    </p:spTree>
    <p:extLst>
      <p:ext uri="{BB962C8B-B14F-4D97-AF65-F5344CB8AC3E}">
        <p14:creationId xmlns:p14="http://schemas.microsoft.com/office/powerpoint/2010/main" val="74649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CDAF54-1530-0146-4A75-6FBB8152D9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AA0E5-E2E1-1C47-3291-90AFA1DA6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" y="1035702"/>
            <a:ext cx="8627744" cy="371917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100" b="1" dirty="0"/>
              <a:t>Whole-of-institution effort: </a:t>
            </a:r>
            <a:r>
              <a:rPr lang="en-US" sz="2100" b="1" i="1" dirty="0"/>
              <a:t>Applications must demonstrate efforts to restructure outreach, recruitment, admission and retention procedures to reduce barriers to Pell-eligible students (generally low-income, first-generation students)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All public institutions are eligible to apply for funded grants.</a:t>
            </a:r>
          </a:p>
          <a:p>
            <a:pPr marL="128588" marR="0" lvl="0" indent="-128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Grants are competitive.</a:t>
            </a:r>
          </a:p>
          <a:p>
            <a:pPr marL="128588" marR="0" lvl="0" indent="-128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Grants normally approved for four-year implementation.</a:t>
            </a:r>
          </a:p>
          <a:p>
            <a:pPr marL="128588" marR="0" lvl="0" indent="-128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128588" marR="0" lvl="0" indent="-128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SCHEV monitors performance through interim and yearly reports.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Public four-year institution average Pell enrollment is 31%, median 26%.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Six-year graduation rate average is 66.0%, median 68.7%.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Report Cycle: Institutions have submitted several interim reports through the </a:t>
            </a:r>
            <a:r>
              <a:rPr lang="en-US" sz="1800" dirty="0"/>
              <a:t>2023-24 and 2024-25 years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with a final 2024 report due mid-September 2024 and published October 1, 2024. This cycle repeats yearly.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BF56E2-DA42-B643-50BB-57BD54580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26981"/>
            <a:ext cx="8292616" cy="609600"/>
          </a:xfrm>
        </p:spPr>
        <p:txBody>
          <a:bodyPr/>
          <a:lstStyle/>
          <a:p>
            <a:pPr algn="ctr"/>
            <a:r>
              <a:rPr lang="en-US" dirty="0"/>
              <a:t>Pell Initiative for Virginia</a:t>
            </a:r>
          </a:p>
        </p:txBody>
      </p:sp>
    </p:spTree>
    <p:extLst>
      <p:ext uri="{BB962C8B-B14F-4D97-AF65-F5344CB8AC3E}">
        <p14:creationId xmlns:p14="http://schemas.microsoft.com/office/powerpoint/2010/main" val="22521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350" y="1006065"/>
            <a:ext cx="8072386" cy="3680299"/>
          </a:xfrm>
        </p:spPr>
        <p:txBody>
          <a:bodyPr/>
          <a:lstStyle/>
          <a:p>
            <a:pPr marL="171450" indent="-171450"/>
            <a:r>
              <a:rPr lang="en-US" sz="1800" dirty="0"/>
              <a:t>The activities funded by these grants serve as natural experiments to support SCHEV’s statewide data-based assessment of the various activities. </a:t>
            </a:r>
          </a:p>
          <a:p>
            <a:pPr marL="171450" indent="-171450"/>
            <a:r>
              <a:rPr lang="en-US" sz="1800" dirty="0"/>
              <a:t>SCHEV’s periodic assessments gauge the efficacy of the various treatments/interventions utilized in the various funded activities using evidence-based techniques. </a:t>
            </a:r>
          </a:p>
          <a:p>
            <a:pPr marL="171450" indent="-171450"/>
            <a:r>
              <a:rPr lang="en-US" sz="1800" dirty="0"/>
              <a:t>The results of these assessments will help indicate possible associations/correlations between the activities of the experiment and particular outcomes unlike controlled experiments that often seek causation. </a:t>
            </a:r>
          </a:p>
          <a:p>
            <a:pPr marL="171450" indent="-171450"/>
            <a:r>
              <a:rPr lang="en-US" sz="1800" dirty="0"/>
              <a:t>The nature, ethics and goals of the Pell Initiative for Virginia do not lend themselves to the controlled experimental design.</a:t>
            </a:r>
          </a:p>
          <a:p>
            <a:pPr marL="171450" indent="-171450"/>
            <a:r>
              <a:rPr lang="en-US" sz="1800" dirty="0"/>
              <a:t>Results will be published and shared to assist state-supported institutions to adopt and conduct activities/interventions that can increase participation and attainment by Pell Grant-eligible students</a:t>
            </a:r>
            <a:r>
              <a:rPr lang="en-US" sz="1200" dirty="0"/>
              <a:t>. </a:t>
            </a:r>
          </a:p>
          <a:p>
            <a:pPr marL="0" indent="0">
              <a:buNone/>
            </a:pPr>
            <a:br>
              <a:rPr lang="en-US" sz="1200" i="1" dirty="0"/>
            </a:br>
            <a:endParaRPr lang="en-US" sz="12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20558A"/>
                </a:solidFill>
              </a:rPr>
              <a:t>Pell Initiative for Virginia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9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5568D5-22B7-98A3-29C7-4081C4DC87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3059A-9644-32A2-E102-6E2A4671E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84" y="966334"/>
            <a:ext cx="8292616" cy="345917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Two rounds of proposals for FY 2024: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   Round One included four-year institutions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   Round Two included four-year and two-year institutions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Round One: Call for proposals - April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100" dirty="0"/>
              <a:t>	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17 proposals received; funded 16 proposals for total of $24,405,000.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Round Two: Call for proposals - November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100" dirty="0"/>
              <a:t>	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16 proposals received; funded 15 proposals for total of $12,463,995.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Combined Rounds One and Two entail at least 137 activities toward 28 goals, some of which contain multiple sub-activities.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3BA135-266F-FB1C-9BB9-BBAA2D9A1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750" y="159981"/>
            <a:ext cx="8292616" cy="609600"/>
          </a:xfrm>
        </p:spPr>
        <p:txBody>
          <a:bodyPr/>
          <a:lstStyle/>
          <a:p>
            <a:pPr algn="ctr"/>
            <a:r>
              <a:rPr lang="en-US" dirty="0"/>
              <a:t>Pell Initiative, FY 2024</a:t>
            </a:r>
          </a:p>
        </p:txBody>
      </p:sp>
    </p:spTree>
    <p:extLst>
      <p:ext uri="{BB962C8B-B14F-4D97-AF65-F5344CB8AC3E}">
        <p14:creationId xmlns:p14="http://schemas.microsoft.com/office/powerpoint/2010/main" val="241839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92D923-B9BB-4F44-8D89-0154A943EE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6F0F1-0BE7-EAB7-6728-063D19591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33" y="955432"/>
            <a:ext cx="8145458" cy="3539452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100" dirty="0"/>
              <a:t>State budget provides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$37.5 million </a:t>
            </a:r>
            <a:r>
              <a:rPr lang="en-US" sz="2100" dirty="0"/>
              <a:t>for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FY 2025.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lvl="0" indent="-342900">
              <a:defRPr/>
            </a:pPr>
            <a:r>
              <a:rPr lang="en-US" sz="2100" dirty="0"/>
              <a:t>The FY 2025 allocation of $37.5 million was awarded in one round of proposals totaling $36.6 million for 19 proposals with 114 activities.</a:t>
            </a:r>
          </a:p>
          <a:p>
            <a:pPr marL="342900" lvl="0" indent="-342900">
              <a:defRPr/>
            </a:pPr>
            <a:endParaRPr lang="en-US" sz="2000" i="1" dirty="0"/>
          </a:p>
          <a:p>
            <a:pPr marL="342900" lvl="0" indent="-342900">
              <a:defRPr/>
            </a:pPr>
            <a:r>
              <a:rPr lang="en-US" sz="2100" dirty="0"/>
              <a:t>State budget provides $37.5 million for FY 2026.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1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FY 2026 Call for Proposals will be released October 29,</a:t>
            </a:r>
            <a:r>
              <a:rPr kumimoji="0" lang="en-US" sz="2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2024, at a required meeting in Lynchburg.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100" b="0" i="0" u="none" strike="noStrike" kern="1200" cap="none" spc="0" normalizeH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100" dirty="0"/>
              <a:t>FY 2026 grants</a:t>
            </a:r>
            <a:r>
              <a:rPr kumimoji="0" lang="en-US" sz="2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are scheduled to be announced by April 7, 2025.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116052-2ADF-0B35-B513-FD21E80C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Pell Initiative, Future Years</a:t>
            </a:r>
          </a:p>
        </p:txBody>
      </p:sp>
    </p:spTree>
    <p:extLst>
      <p:ext uri="{BB962C8B-B14F-4D97-AF65-F5344CB8AC3E}">
        <p14:creationId xmlns:p14="http://schemas.microsoft.com/office/powerpoint/2010/main" val="3168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85518" y="1035052"/>
          <a:ext cx="4334790" cy="3459158"/>
        </p:xfrm>
        <a:graphic>
          <a:graphicData uri="http://schemas.openxmlformats.org/drawingml/2006/table">
            <a:tbl>
              <a:tblPr firstRow="1" firstCol="1" bandRow="1"/>
              <a:tblGrid>
                <a:gridCol w="866958">
                  <a:extLst>
                    <a:ext uri="{9D8B030D-6E8A-4147-A177-3AD203B41FA5}">
                      <a16:colId xmlns:a16="http://schemas.microsoft.com/office/drawing/2014/main" val="1443517302"/>
                    </a:ext>
                  </a:extLst>
                </a:gridCol>
                <a:gridCol w="866958">
                  <a:extLst>
                    <a:ext uri="{9D8B030D-6E8A-4147-A177-3AD203B41FA5}">
                      <a16:colId xmlns:a16="http://schemas.microsoft.com/office/drawing/2014/main" val="842695840"/>
                    </a:ext>
                  </a:extLst>
                </a:gridCol>
                <a:gridCol w="866958">
                  <a:extLst>
                    <a:ext uri="{9D8B030D-6E8A-4147-A177-3AD203B41FA5}">
                      <a16:colId xmlns:a16="http://schemas.microsoft.com/office/drawing/2014/main" val="3077768559"/>
                    </a:ext>
                  </a:extLst>
                </a:gridCol>
                <a:gridCol w="866958">
                  <a:extLst>
                    <a:ext uri="{9D8B030D-6E8A-4147-A177-3AD203B41FA5}">
                      <a16:colId xmlns:a16="http://schemas.microsoft.com/office/drawing/2014/main" val="39258476"/>
                    </a:ext>
                  </a:extLst>
                </a:gridCol>
                <a:gridCol w="866958">
                  <a:extLst>
                    <a:ext uri="{9D8B030D-6E8A-4147-A177-3AD203B41FA5}">
                      <a16:colId xmlns:a16="http://schemas.microsoft.com/office/drawing/2014/main" val="1455163281"/>
                    </a:ext>
                  </a:extLst>
                </a:gridCol>
              </a:tblGrid>
              <a:tr h="493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 2024 Round One, ends June 30, 2027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 2024 Round Two, ends June 30, 2027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 2025, ends June 30, 2028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 Grand Total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717171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CNU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$161,900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$496,715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$923,500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$1,582,115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785865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GMU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$536,112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$691,111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$3,520,045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$4,747,268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975122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JMU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$1,000,000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$750,000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$1,750,000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801083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$1,155,753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$352,368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$1,288,730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$2,796,851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553266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NSU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$1,756,891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$586,500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$1,457,500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$3,800,891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260654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ODU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$773,780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$595,133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$5,090,000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$6,458,913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545317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$1,411,040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$114,000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$1,191,932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$2,716,972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505690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UMW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$3,668,668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$1,326,446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$4,995,114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825942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UVA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$2,431,000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$600,850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$3,743,672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$6,775,522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42658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UVAW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$354,000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$250,000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$604,000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436844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VCU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$1,024,300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$1,948,556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$2,972,856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347323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VMI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$3,832,025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$3,832,025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830601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VSU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$1,997,000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$111,000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$2,095,164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$4,203,164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038725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VT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$3,461,560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$569,980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$3,467,623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$7,499,163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031099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W&amp;M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$840,971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$665,425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$258,394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$1,764,790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172396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RBC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$1,029,325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$3,423,000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$4,452,325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450642"/>
                  </a:ext>
                </a:extLst>
              </a:tr>
              <a:tr h="16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VCCS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$5,651,588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$6,880,130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$12,531,718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558111"/>
                  </a:ext>
                </a:extLst>
              </a:tr>
              <a:tr h="169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Grand Totals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$24,405,000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$12,463,995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$36,614,692</a:t>
                      </a:r>
                      <a:endParaRPr lang="en-US" sz="10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$73,483,687</a:t>
                      </a:r>
                      <a:endParaRPr lang="en-US" sz="100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8520" marR="585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970736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02060"/>
                </a:solidFill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Institution PIV Grant Activity—duration ranges from one to four years</a:t>
            </a:r>
            <a:br>
              <a:rPr lang="en-US" sz="5400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PIV’s hallmark of institutional flexibility coupled with the different institutional missions, sizes and student demographics renders all but high level statistics as useful. </a:t>
            </a:r>
          </a:p>
          <a:p>
            <a:r>
              <a:rPr lang="en-US" sz="1500" dirty="0"/>
              <a:t>The legislatively mandated October 1 report requirement does not recognize the student life cycle of higher education.</a:t>
            </a:r>
          </a:p>
          <a:p>
            <a:r>
              <a:rPr lang="en-US" sz="1500" dirty="0"/>
              <a:t>The rocky rollout of the new Free Application for Federal Student Aid (FAFSA) introduced extreme static and irregularity in the behavior of the FAFSA-filing population and thus, the Pell-eligible population.</a:t>
            </a:r>
          </a:p>
          <a:p>
            <a:r>
              <a:rPr lang="en-US" sz="1500" dirty="0"/>
              <a:t>SCHEV staff spent significant time and effort to reverse the surprisingly slow pace of buy-in by the 17 participating institutions to conduct a review of institutional policies, practices, procedures and customs to identify and attempt to mitigate barriers to the enrollment and attainment of Pell-eligible students. </a:t>
            </a:r>
          </a:p>
          <a:p>
            <a:r>
              <a:rPr lang="en-US" sz="1500" dirty="0"/>
              <a:t>SCHEV’s reporting protocol includes select values not collected by several of the institutions. However, these values are critical to assessing the PIV activities. </a:t>
            </a:r>
          </a:p>
          <a:p>
            <a:r>
              <a:rPr lang="en-US" sz="1500" dirty="0"/>
              <a:t>These select values represent data vital to implementing successful enrollment/attainment strategies and a part of SCHEV’s charge to ‘…assist institutions.’ Institutions will learn how to collect this data.</a:t>
            </a:r>
          </a:p>
          <a:p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PIV First-Year Challenges</a:t>
            </a:r>
          </a:p>
        </p:txBody>
      </p:sp>
    </p:spTree>
    <p:extLst>
      <p:ext uri="{BB962C8B-B14F-4D97-AF65-F5344CB8AC3E}">
        <p14:creationId xmlns:p14="http://schemas.microsoft.com/office/powerpoint/2010/main" val="68779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053597"/>
              </p:ext>
            </p:extLst>
          </p:nvPr>
        </p:nvGraphicFramePr>
        <p:xfrm>
          <a:off x="2934255" y="1040116"/>
          <a:ext cx="2716713" cy="3788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728">
                  <a:extLst>
                    <a:ext uri="{9D8B030D-6E8A-4147-A177-3AD203B41FA5}">
                      <a16:colId xmlns:a16="http://schemas.microsoft.com/office/drawing/2014/main" val="2606656363"/>
                    </a:ext>
                  </a:extLst>
                </a:gridCol>
                <a:gridCol w="607686">
                  <a:extLst>
                    <a:ext uri="{9D8B030D-6E8A-4147-A177-3AD203B41FA5}">
                      <a16:colId xmlns:a16="http://schemas.microsoft.com/office/drawing/2014/main" val="1909436781"/>
                    </a:ext>
                  </a:extLst>
                </a:gridCol>
                <a:gridCol w="738755">
                  <a:extLst>
                    <a:ext uri="{9D8B030D-6E8A-4147-A177-3AD203B41FA5}">
                      <a16:colId xmlns:a16="http://schemas.microsoft.com/office/drawing/2014/main" val="3269526019"/>
                    </a:ext>
                  </a:extLst>
                </a:gridCol>
                <a:gridCol w="768544">
                  <a:extLst>
                    <a:ext uri="{9D8B030D-6E8A-4147-A177-3AD203B41FA5}">
                      <a16:colId xmlns:a16="http://schemas.microsoft.com/office/drawing/2014/main" val="3400637986"/>
                    </a:ext>
                  </a:extLst>
                </a:gridCol>
              </a:tblGrid>
              <a:tr h="690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Column A Institution</a:t>
                      </a:r>
                      <a:endParaRPr lang="en-US" sz="60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Column B</a:t>
                      </a:r>
                      <a:r>
                        <a:rPr lang="en-US" sz="600" baseline="0" dirty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Change in Pell-eligible FAFSAs from 2023-24 to 2024-25</a:t>
                      </a:r>
                      <a:endParaRPr lang="en-US" sz="60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Column 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Change in Pell-eligible FAFSAs from First-time Full-time Students enrolled as of September 16, 2024, Fall 2023-24 to 2024-25</a:t>
                      </a:r>
                      <a:endParaRPr lang="en-US" sz="60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Column 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Change in Retention Gap of Non-Pell-eligible to Pell-eligible 2022-23 Cohort </a:t>
                      </a:r>
                      <a:r>
                        <a:rPr lang="en-US" sz="400" dirty="0">
                          <a:effectLst/>
                        </a:rPr>
                        <a:t>(fall 2022-fall 2023)</a:t>
                      </a:r>
                      <a:r>
                        <a:rPr lang="en-US" sz="600" dirty="0">
                          <a:effectLst/>
                        </a:rPr>
                        <a:t> to Fall 2023-24</a:t>
                      </a:r>
                      <a:r>
                        <a:rPr lang="en-US" sz="400" dirty="0">
                          <a:effectLst/>
                        </a:rPr>
                        <a:t> Cohort (fall 2023-fall 2024)</a:t>
                      </a:r>
                      <a:endParaRPr lang="en-US" sz="60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extLst>
                  <a:ext uri="{0D108BD9-81ED-4DB2-BD59-A6C34878D82A}">
                    <a16:rowId xmlns:a16="http://schemas.microsoft.com/office/drawing/2014/main" val="1299995470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Christopher Newport University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6.60%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2.66%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-1.061%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944198125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George Mason University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5.97%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2.58%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0.004%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2011333855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James Madison University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1.65%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4.09%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-0.457%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3012871786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Longwood University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3.66%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-0.86%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-0.249%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1497801849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Norfolk State University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26.10%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Not Reported</a:t>
                      </a:r>
                      <a:endParaRPr lang="en-US" sz="60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Not Reported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4056355677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Old Dominion University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rgbClr val="000000"/>
                          </a:solidFill>
                          <a:effectLst/>
                        </a:rPr>
                        <a:t>2.47%</a:t>
                      </a:r>
                      <a:endParaRPr lang="en-US" sz="6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3.15%</a:t>
                      </a:r>
                      <a:endParaRPr lang="en-US" sz="60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-0.373%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1448617153"/>
                  </a:ext>
                </a:extLst>
              </a:tr>
              <a:tr h="1680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Radford University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7.06%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10.92%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-1.038%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3882134346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University of Mary Washington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9.75%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-2.16%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-1.477%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1245107112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University of Virginia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5.21%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1.24%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-0.082%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703036700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University of Virginia Wise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-7.50%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Not Reported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-4.992%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3984807895"/>
                  </a:ext>
                </a:extLst>
              </a:tr>
              <a:tr h="271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Virginia Commonwealth University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6.96%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6.21%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-0.530%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1690371484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Virginia Military Institute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6.00%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4.19%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-1.640%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442374012"/>
                  </a:ext>
                </a:extLst>
              </a:tr>
              <a:tr h="180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Virginia State University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-4.58%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rgbClr val="000000"/>
                          </a:solidFill>
                          <a:effectLst/>
                        </a:rPr>
                        <a:t>0.83%</a:t>
                      </a:r>
                      <a:endParaRPr lang="en-US" sz="5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-1.475%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3464021517"/>
                  </a:ext>
                </a:extLst>
              </a:tr>
              <a:tr h="171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Virginia Tech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3.16%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-0.11%</a:t>
                      </a:r>
                      <a:endParaRPr lang="en-US" sz="60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2.039%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175066315"/>
                  </a:ext>
                </a:extLst>
              </a:tr>
              <a:tr h="1680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William &amp; Mary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4.95%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5.67%</a:t>
                      </a:r>
                      <a:endParaRPr lang="en-US" sz="60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-0.245%</a:t>
                      </a:r>
                      <a:endParaRPr lang="en-US" sz="60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172" marR="32172" marT="0" marB="0" anchor="b"/>
                </a:tc>
                <a:extLst>
                  <a:ext uri="{0D108BD9-81ED-4DB2-BD59-A6C34878D82A}">
                    <a16:rowId xmlns:a16="http://schemas.microsoft.com/office/drawing/2014/main" val="3852604354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20558A"/>
                </a:solidFill>
              </a:rPr>
              <a:t>Preliminary Data from PIV FY 2024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3. Initial PIV Change Performance Metrics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011958"/>
      </p:ext>
    </p:extLst>
  </p:cSld>
  <p:clrMapOvr>
    <a:masterClrMapping/>
  </p:clrMapOvr>
</p:sld>
</file>

<file path=ppt/theme/theme1.xml><?xml version="1.0" encoding="utf-8"?>
<a:theme xmlns:a="http://schemas.openxmlformats.org/drawingml/2006/main" name="169LongPPTTemplate">
  <a:themeElements>
    <a:clrScheme name="SCHEVTheme">
      <a:dk1>
        <a:srgbClr val="20558A"/>
      </a:dk1>
      <a:lt1>
        <a:srgbClr val="FFFFFF"/>
      </a:lt1>
      <a:dk2>
        <a:srgbClr val="293E6B"/>
      </a:dk2>
      <a:lt2>
        <a:srgbClr val="9BBBB0"/>
      </a:lt2>
      <a:accent1>
        <a:srgbClr val="20558A"/>
      </a:accent1>
      <a:accent2>
        <a:srgbClr val="6F90B8"/>
      </a:accent2>
      <a:accent3>
        <a:srgbClr val="9BBBB0"/>
      </a:accent3>
      <a:accent4>
        <a:srgbClr val="E6A158"/>
      </a:accent4>
      <a:accent5>
        <a:srgbClr val="747679"/>
      </a:accent5>
      <a:accent6>
        <a:srgbClr val="C9292D"/>
      </a:accent6>
      <a:hlink>
        <a:srgbClr val="0070C0"/>
      </a:hlink>
      <a:folHlink>
        <a:srgbClr val="20558A"/>
      </a:folHlink>
    </a:clrScheme>
    <a:fontScheme name="SCHEV Fonts">
      <a:majorFont>
        <a:latin typeface="Franklin Gothic Demi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EV169TemplatePLAIN.potx" id="{BD2B39EB-24C0-428A-A65B-F9BCCB2DCD4C}" vid="{E82B1582-020D-4661-BDC6-6554E532BF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F0518BAD7037488BCAFA147A976637" ma:contentTypeVersion="3" ma:contentTypeDescription="Create a new document." ma:contentTypeScope="" ma:versionID="3fd413070b167fa993568e92e11da503">
  <xsd:schema xmlns:xsd="http://www.w3.org/2001/XMLSchema" xmlns:xs="http://www.w3.org/2001/XMLSchema" xmlns:p="http://schemas.microsoft.com/office/2006/metadata/properties" xmlns:ns2="e5c938dd-dea5-4903-906f-0731d790b796" targetNamespace="http://schemas.microsoft.com/office/2006/metadata/properties" ma:root="true" ma:fieldsID="5023579a155530e618c2a7c30b0869b9" ns2:_="">
    <xsd:import namespace="e5c938dd-dea5-4903-906f-0731d790b7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c938dd-dea5-4903-906f-0731d790b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611E53-CEDC-4AA7-9E62-F03B9AA78FA7}">
  <ds:schemaRefs>
    <ds:schemaRef ds:uri="http://purl.org/dc/elements/1.1/"/>
    <ds:schemaRef ds:uri="http://www.w3.org/XML/1998/namespace"/>
    <ds:schemaRef ds:uri="e5c938dd-dea5-4903-906f-0731d790b796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F89A444-28BC-46BF-AF4F-E1BD7D8E31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E25690-C79D-4694-A66A-341D29BC0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c938dd-dea5-4903-906f-0731d790b7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SCHEV169TemplatePLAIN (3)</Template>
  <TotalTime>2130</TotalTime>
  <Words>1607</Words>
  <Application>Microsoft Office PowerPoint</Application>
  <PresentationFormat>On-screen Show (16:9)</PresentationFormat>
  <Paragraphs>311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Franklin Gothic Medium Cond</vt:lpstr>
      <vt:lpstr>Palatino Linotype</vt:lpstr>
      <vt:lpstr>169LongPPTTemplate</vt:lpstr>
      <vt:lpstr>Pell Initiative for Virginia</vt:lpstr>
      <vt:lpstr>Pell Initiative for Virginia (PIV)</vt:lpstr>
      <vt:lpstr>Pell Initiative for Virginia</vt:lpstr>
      <vt:lpstr>Pell Initiative for Virginia</vt:lpstr>
      <vt:lpstr>Pell Initiative, FY 2024</vt:lpstr>
      <vt:lpstr>Pell Initiative, Future Years</vt:lpstr>
      <vt:lpstr>Institution PIV Grant Activity—duration ranges from one to four years </vt:lpstr>
      <vt:lpstr>PIV First-Year Challenges</vt:lpstr>
      <vt:lpstr>Preliminary Data from PIV FY 2024</vt:lpstr>
      <vt:lpstr>September 20, 2024, Virginia Public College &amp; University Pell Barrier Review Compliance Classification</vt:lpstr>
      <vt:lpstr>FY 2024 PIV Observations</vt:lpstr>
      <vt:lpstr>FY 2024 PIV Observations (continued)</vt:lpstr>
      <vt:lpstr>               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Pell Initiative</dc:title>
  <dc:creator>Andes, Lee (SCHEV)</dc:creator>
  <dc:description>16:9 rectangular template</dc:description>
  <cp:lastModifiedBy>Osberger, Laura (SCHEV)</cp:lastModifiedBy>
  <cp:revision>54</cp:revision>
  <cp:lastPrinted>2016-12-06T20:27:31Z</cp:lastPrinted>
  <dcterms:created xsi:type="dcterms:W3CDTF">2024-01-24T21:51:30Z</dcterms:created>
  <dcterms:modified xsi:type="dcterms:W3CDTF">2024-10-18T17:41:58Z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0x010100F7F0518BAD7037488BCAFA147A976637</vt:lpwstr>
  </property>
</Properties>
</file>