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2"/>
    <p:sldMasterId id="2147483697" r:id="rId3"/>
    <p:sldMasterId id="2147483703" r:id="rId4"/>
  </p:sldMasterIdLst>
  <p:notesMasterIdLst>
    <p:notesMasterId r:id="rId39"/>
  </p:notesMasterIdLst>
  <p:handoutMasterIdLst>
    <p:handoutMasterId r:id="rId40"/>
  </p:handoutMasterIdLst>
  <p:sldIdLst>
    <p:sldId id="346" r:id="rId5"/>
    <p:sldId id="351" r:id="rId6"/>
    <p:sldId id="353" r:id="rId7"/>
    <p:sldId id="398" r:id="rId8"/>
    <p:sldId id="399" r:id="rId9"/>
    <p:sldId id="382" r:id="rId10"/>
    <p:sldId id="400" r:id="rId11"/>
    <p:sldId id="401" r:id="rId12"/>
    <p:sldId id="411" r:id="rId13"/>
    <p:sldId id="412" r:id="rId14"/>
    <p:sldId id="402" r:id="rId15"/>
    <p:sldId id="394" r:id="rId16"/>
    <p:sldId id="395" r:id="rId17"/>
    <p:sldId id="396" r:id="rId18"/>
    <p:sldId id="397" r:id="rId19"/>
    <p:sldId id="390" r:id="rId20"/>
    <p:sldId id="410" r:id="rId21"/>
    <p:sldId id="391" r:id="rId22"/>
    <p:sldId id="374" r:id="rId23"/>
    <p:sldId id="324" r:id="rId24"/>
    <p:sldId id="376" r:id="rId25"/>
    <p:sldId id="375" r:id="rId26"/>
    <p:sldId id="377" r:id="rId27"/>
    <p:sldId id="403" r:id="rId28"/>
    <p:sldId id="404" r:id="rId29"/>
    <p:sldId id="405" r:id="rId30"/>
    <p:sldId id="406" r:id="rId31"/>
    <p:sldId id="407" r:id="rId32"/>
    <p:sldId id="408" r:id="rId33"/>
    <p:sldId id="409" r:id="rId34"/>
    <p:sldId id="326" r:id="rId35"/>
    <p:sldId id="322" r:id="rId36"/>
    <p:sldId id="334" r:id="rId37"/>
    <p:sldId id="344" r:id="rId38"/>
  </p:sldIdLst>
  <p:sldSz cx="9144000" cy="5143500" type="screen16x9"/>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83" userDrawn="1">
          <p15:clr>
            <a:srgbClr val="A4A3A4"/>
          </p15:clr>
        </p15:guide>
        <p15:guide id="3"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y Kang" initials="W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0558A"/>
    <a:srgbClr val="293E6B"/>
    <a:srgbClr val="9BBBB0"/>
    <a:srgbClr val="558476"/>
    <a:srgbClr val="E6A158"/>
    <a:srgbClr val="6F90B8"/>
    <a:srgbClr val="C928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5E6941-2766-9443-89F6-B0FA62F0C547}" v="6" dt="2024-11-12T15:31:04.0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7" autoAdjust="0"/>
    <p:restoredTop sz="93061" autoAdjust="0"/>
  </p:normalViewPr>
  <p:slideViewPr>
    <p:cSldViewPr snapToGrid="0">
      <p:cViewPr varScale="1">
        <p:scale>
          <a:sx n="74" d="100"/>
          <a:sy n="74" d="100"/>
        </p:scale>
        <p:origin x="1012" y="44"/>
      </p:cViewPr>
      <p:guideLst>
        <p:guide orient="horz" pos="2160"/>
        <p:guide pos="3840"/>
        <p:guide orient="horz" pos="1620"/>
        <p:guide pos="2880"/>
      </p:guideLst>
    </p:cSldViewPr>
  </p:slideViewPr>
  <p:outlineViewPr>
    <p:cViewPr>
      <p:scale>
        <a:sx n="33" d="100"/>
        <a:sy n="33" d="100"/>
      </p:scale>
      <p:origin x="0" y="38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798" y="-84"/>
      </p:cViewPr>
      <p:guideLst>
        <p:guide orient="horz" pos="2932"/>
        <p:guide pos="2183"/>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1.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2.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a:solidFill>
                  <a:schemeClr val="tx1"/>
                </a:solidFill>
              </a:rPr>
              <a:t>Total Fall Undergraduate</a:t>
            </a:r>
            <a:r>
              <a:rPr lang="en-US" b="1" baseline="0">
                <a:solidFill>
                  <a:schemeClr val="tx1"/>
                </a:solidFill>
              </a:rPr>
              <a:t> Enrollment</a:t>
            </a:r>
            <a:endParaRPr lang="en-US"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538613688813671E-2"/>
          <c:y val="0.23938776248206961"/>
          <c:w val="0.86320083517302693"/>
          <c:h val="0.68691379402792629"/>
        </c:manualLayout>
      </c:layout>
      <c:lineChart>
        <c:grouping val="standard"/>
        <c:varyColors val="0"/>
        <c:ser>
          <c:idx val="0"/>
          <c:order val="0"/>
          <c:tx>
            <c:strRef>
              <c:f>Sheet1!$B$1</c:f>
              <c:strCache>
                <c:ptCount val="1"/>
                <c:pt idx="0">
                  <c:v>Total Fall Undergraduate Enrollment</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0-4517-7440-92C1-689A49BB6820}"/>
                </c:ext>
              </c:extLst>
            </c:dLbl>
            <c:dLbl>
              <c:idx val="3"/>
              <c:delete val="1"/>
              <c:extLst>
                <c:ext xmlns:c15="http://schemas.microsoft.com/office/drawing/2012/chart" uri="{CE6537A1-D6FC-4f65-9D91-7224C49458BB}"/>
                <c:ext xmlns:c16="http://schemas.microsoft.com/office/drawing/2014/chart" uri="{C3380CC4-5D6E-409C-BE32-E72D297353CC}">
                  <c16:uniqueId val="{00000001-4517-7440-92C1-689A49BB6820}"/>
                </c:ext>
              </c:extLst>
            </c:dLbl>
            <c:dLbl>
              <c:idx val="5"/>
              <c:layout>
                <c:manualLayout>
                  <c:x val="-4.1278810522506558E-2"/>
                  <c:y val="-4.319618714549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517-7440-92C1-689A49BB6820}"/>
                </c:ext>
              </c:extLst>
            </c:dLbl>
            <c:dLbl>
              <c:idx val="6"/>
              <c:delete val="1"/>
              <c:extLst>
                <c:ext xmlns:c15="http://schemas.microsoft.com/office/drawing/2012/chart" uri="{CE6537A1-D6FC-4f65-9D91-7224C49458BB}"/>
                <c:ext xmlns:c16="http://schemas.microsoft.com/office/drawing/2014/chart" uri="{C3380CC4-5D6E-409C-BE32-E72D297353CC}">
                  <c16:uniqueId val="{00000003-4517-7440-92C1-689A49BB6820}"/>
                </c:ext>
              </c:extLst>
            </c:dLbl>
            <c:spPr>
              <a:solidFill>
                <a:schemeClr val="bg1"/>
              </a:solidFill>
              <a:ln>
                <a:solidFill>
                  <a:srgbClr val="6F90B8"/>
                </a:solid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Sheet1!$B$2:$B$10</c:f>
              <c:numCache>
                <c:formatCode>#,##0</c:formatCode>
                <c:ptCount val="9"/>
                <c:pt idx="0">
                  <c:v>16607735</c:v>
                </c:pt>
                <c:pt idx="1">
                  <c:v>16297766</c:v>
                </c:pt>
                <c:pt idx="2">
                  <c:v>16073901</c:v>
                </c:pt>
                <c:pt idx="3">
                  <c:v>15957482</c:v>
                </c:pt>
                <c:pt idx="4">
                  <c:v>15821115</c:v>
                </c:pt>
                <c:pt idx="5">
                  <c:v>15266689</c:v>
                </c:pt>
                <c:pt idx="6">
                  <c:v>14744878</c:v>
                </c:pt>
                <c:pt idx="7">
                  <c:v>14703985</c:v>
                </c:pt>
                <c:pt idx="8">
                  <c:v>14915252</c:v>
                </c:pt>
              </c:numCache>
            </c:numRef>
          </c:val>
          <c:smooth val="0"/>
          <c:extLst>
            <c:ext xmlns:c16="http://schemas.microsoft.com/office/drawing/2014/chart" uri="{C3380CC4-5D6E-409C-BE32-E72D297353CC}">
              <c16:uniqueId val="{00000004-4517-7440-92C1-689A49BB6820}"/>
            </c:ext>
          </c:extLst>
        </c:ser>
        <c:dLbls>
          <c:showLegendKey val="0"/>
          <c:showVal val="0"/>
          <c:showCatName val="0"/>
          <c:showSerName val="0"/>
          <c:showPercent val="0"/>
          <c:showBubbleSize val="0"/>
        </c:dLbls>
        <c:marker val="1"/>
        <c:smooth val="0"/>
        <c:axId val="1459871600"/>
        <c:axId val="1459864880"/>
      </c:lineChart>
      <c:catAx>
        <c:axId val="145987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59864880"/>
        <c:crosses val="autoZero"/>
        <c:auto val="1"/>
        <c:lblAlgn val="ctr"/>
        <c:lblOffset val="100"/>
        <c:noMultiLvlLbl val="0"/>
      </c:catAx>
      <c:valAx>
        <c:axId val="1459864880"/>
        <c:scaling>
          <c:orientation val="minMax"/>
          <c:min val="13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59871600"/>
        <c:crosses val="autoZero"/>
        <c:crossBetween val="between"/>
      </c:valAx>
      <c:spPr>
        <a:noFill/>
        <a:ln>
          <a:noFill/>
        </a:ln>
        <a:effectLst/>
      </c:spPr>
    </c:plotArea>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Financial</a:t>
            </a:r>
            <a:r>
              <a:rPr lang="en-US" baseline="0"/>
              <a:t> Aid Resourc</a:t>
            </a:r>
            <a:r>
              <a:rPr lang="en-US"/>
              <a: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Student</a:t>
            </a:r>
            <a:r>
              <a:rPr lang="en-US" baseline="0" dirty="0"/>
              <a:t> Aid Resourc</a:t>
            </a:r>
            <a:r>
              <a:rPr lang="en-US" dirty="0"/>
              <a: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ln>
              <a:solidFill>
                <a:schemeClr val="accent1"/>
              </a:solidFill>
            </a:ln>
          </c:spPr>
          <c:dPt>
            <c:idx val="0"/>
            <c:bubble3D val="0"/>
            <c:spPr>
              <a:solidFill>
                <a:schemeClr val="accent1"/>
              </a:solidFill>
              <a:ln w="25400">
                <a:solidFill>
                  <a:schemeClr val="accent1"/>
                </a:solidFill>
              </a:ln>
              <a:effectLst/>
              <a:sp3d contourW="25400">
                <a:contourClr>
                  <a:schemeClr val="accent1"/>
                </a:contourClr>
              </a:sp3d>
            </c:spPr>
            <c:extLst>
              <c:ext xmlns:c16="http://schemas.microsoft.com/office/drawing/2014/chart" uri="{C3380CC4-5D6E-409C-BE32-E72D297353CC}">
                <c16:uniqueId val="{00000001-6915-407A-8885-795E2B1B1D1A}"/>
              </c:ext>
            </c:extLst>
          </c:dPt>
          <c:dPt>
            <c:idx val="1"/>
            <c:bubble3D val="0"/>
            <c:spPr>
              <a:solidFill>
                <a:schemeClr val="accent2"/>
              </a:solidFill>
              <a:ln w="25400">
                <a:solidFill>
                  <a:schemeClr val="accent1"/>
                </a:solidFill>
              </a:ln>
              <a:effectLst/>
              <a:sp3d contourW="25400">
                <a:contourClr>
                  <a:schemeClr val="accent1"/>
                </a:contourClr>
              </a:sp3d>
            </c:spPr>
            <c:extLst>
              <c:ext xmlns:c16="http://schemas.microsoft.com/office/drawing/2014/chart" uri="{C3380CC4-5D6E-409C-BE32-E72D297353CC}">
                <c16:uniqueId val="{00000003-6915-407A-8885-795E2B1B1D1A}"/>
              </c:ext>
            </c:extLst>
          </c:dPt>
          <c:dPt>
            <c:idx val="2"/>
            <c:bubble3D val="0"/>
            <c:spPr>
              <a:solidFill>
                <a:schemeClr val="accent3"/>
              </a:solidFill>
              <a:ln w="101600">
                <a:solidFill>
                  <a:srgbClr val="000000"/>
                </a:solidFill>
              </a:ln>
              <a:effectLst/>
              <a:sp3d contourW="101600">
                <a:contourClr>
                  <a:srgbClr val="000000"/>
                </a:contourClr>
              </a:sp3d>
            </c:spPr>
            <c:extLst>
              <c:ext xmlns:c16="http://schemas.microsoft.com/office/drawing/2014/chart" uri="{C3380CC4-5D6E-409C-BE32-E72D297353CC}">
                <c16:uniqueId val="{00000005-6915-407A-8885-795E2B1B1D1A}"/>
              </c:ext>
            </c:extLst>
          </c:dPt>
          <c:dPt>
            <c:idx val="3"/>
            <c:bubble3D val="0"/>
            <c:spPr>
              <a:solidFill>
                <a:schemeClr val="accent4"/>
              </a:solidFill>
              <a:ln w="25400">
                <a:solidFill>
                  <a:schemeClr val="accent1"/>
                </a:solidFill>
              </a:ln>
              <a:effectLst/>
              <a:sp3d contourW="25400">
                <a:contourClr>
                  <a:schemeClr val="accent1"/>
                </a:contourClr>
              </a:sp3d>
            </c:spPr>
            <c:extLst>
              <c:ext xmlns:c16="http://schemas.microsoft.com/office/drawing/2014/chart" uri="{C3380CC4-5D6E-409C-BE32-E72D297353CC}">
                <c16:uniqueId val="{00000007-6915-407A-8885-795E2B1B1D1A}"/>
              </c:ext>
            </c:extLst>
          </c:dPt>
          <c:dLbls>
            <c:dLbl>
              <c:idx val="0"/>
              <c:layout>
                <c:manualLayout>
                  <c:x val="-0.2"/>
                  <c:y val="-6.4976674735446049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fld id="{8BAF6B2E-1753-4338-AA06-4891FBAF5738}" type="VALUE">
                      <a:rPr lang="en-US" sz="1200"/>
                      <a:pPr>
                        <a:defRPr>
                          <a:solidFill>
                            <a:schemeClr val="bg1"/>
                          </a:solidFill>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902777777777777"/>
                      <c:h val="9.1872791519434616E-2"/>
                    </c:manualLayout>
                  </c15:layout>
                  <c15:dlblFieldTable/>
                  <c15:showDataLabelsRange val="0"/>
                </c:ext>
                <c:ext xmlns:c16="http://schemas.microsoft.com/office/drawing/2014/chart" uri="{C3380CC4-5D6E-409C-BE32-E72D297353CC}">
                  <c16:uniqueId val="{00000001-6915-407A-8885-795E2B1B1D1A}"/>
                </c:ext>
              </c:extLst>
            </c:dLbl>
            <c:dLbl>
              <c:idx val="1"/>
              <c:tx>
                <c:rich>
                  <a:bodyPr/>
                  <a:lstStyle/>
                  <a:p>
                    <a:fld id="{53E4D09B-63A2-4F18-BFD3-5DF4DB352EB8}" type="VALUE">
                      <a:rPr lang="en-US" sz="120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915-407A-8885-795E2B1B1D1A}"/>
                </c:ext>
              </c:extLst>
            </c:dLbl>
            <c:dLbl>
              <c:idx val="2"/>
              <c:tx>
                <c:rich>
                  <a:bodyPr/>
                  <a:lstStyle/>
                  <a:p>
                    <a:fld id="{AD9024C3-0CBF-41F6-AE86-34F688BD864C}" type="VALUE">
                      <a:rPr lang="en-US" sz="120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915-407A-8885-795E2B1B1D1A}"/>
                </c:ext>
              </c:extLst>
            </c:dLbl>
            <c:dLbl>
              <c:idx val="3"/>
              <c:layout>
                <c:manualLayout>
                  <c:x val="9.7281763718950351E-2"/>
                  <c:y val="8.0015666827649962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8887A7D9-CBA7-4DF6-804A-C76DDA8AF644}" type="VALUE">
                      <a:rPr lang="en-US" sz="1200">
                        <a:solidFill>
                          <a:schemeClr val="bg1"/>
                        </a:solidFill>
                      </a:rPr>
                      <a:pPr>
                        <a:defRPr>
                          <a:solidFill>
                            <a:schemeClr val="bg1"/>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915-407A-8885-795E2B1B1D1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Sheet1!$D$3:$D$6</c:f>
              <c:strCache>
                <c:ptCount val="4"/>
                <c:pt idx="0">
                  <c:v>Federal Aid</c:v>
                </c:pt>
                <c:pt idx="1">
                  <c:v>State Aid</c:v>
                </c:pt>
                <c:pt idx="2">
                  <c:v>Inst and Endowments</c:v>
                </c:pt>
                <c:pt idx="3">
                  <c:v>Private &amp; Local</c:v>
                </c:pt>
              </c:strCache>
            </c:strRef>
          </c:cat>
          <c:val>
            <c:numRef>
              <c:f>Sheet1!$E$3:$E$6</c:f>
              <c:numCache>
                <c:formatCode>"$"#,##0.0_);[Red]\("$"#,##0.0\)</c:formatCode>
                <c:ptCount val="4"/>
                <c:pt idx="0">
                  <c:v>1403.3</c:v>
                </c:pt>
                <c:pt idx="1">
                  <c:v>271.5</c:v>
                </c:pt>
                <c:pt idx="2">
                  <c:v>793.5</c:v>
                </c:pt>
                <c:pt idx="3">
                  <c:v>317.89999999999998</c:v>
                </c:pt>
              </c:numCache>
            </c:numRef>
          </c:val>
          <c:extLst>
            <c:ext xmlns:c16="http://schemas.microsoft.com/office/drawing/2014/chart" uri="{C3380CC4-5D6E-409C-BE32-E72D297353CC}">
              <c16:uniqueId val="{00000008-6915-407A-8885-795E2B1B1D1A}"/>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Student</a:t>
            </a:r>
            <a:r>
              <a:rPr lang="en-US" baseline="0" dirty="0"/>
              <a:t> Aid Resourc</a:t>
            </a:r>
            <a:r>
              <a:rPr lang="en-US" dirty="0"/>
              <a: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6C8-4528-A66D-700BB098922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6C8-4528-A66D-700BB0989223}"/>
              </c:ext>
            </c:extLst>
          </c:dPt>
          <c:dPt>
            <c:idx val="2"/>
            <c:bubble3D val="0"/>
            <c:spPr>
              <a:solidFill>
                <a:schemeClr val="accent3"/>
              </a:solidFill>
              <a:ln w="101600">
                <a:solidFill>
                  <a:srgbClr val="000000"/>
                </a:solidFill>
              </a:ln>
              <a:effectLst/>
              <a:sp3d contourW="101600">
                <a:contourClr>
                  <a:srgbClr val="000000"/>
                </a:contourClr>
              </a:sp3d>
            </c:spPr>
            <c:extLst>
              <c:ext xmlns:c16="http://schemas.microsoft.com/office/drawing/2014/chart" uri="{C3380CC4-5D6E-409C-BE32-E72D297353CC}">
                <c16:uniqueId val="{00000005-F6C8-4528-A66D-700BB0989223}"/>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F6C8-4528-A66D-700BB0989223}"/>
              </c:ext>
            </c:extLst>
          </c:dPt>
          <c:dLbls>
            <c:dLbl>
              <c:idx val="0"/>
              <c:layout>
                <c:manualLayout>
                  <c:x val="-0.27777777777777779"/>
                  <c:y val="-0.14507090323956856"/>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fld id="{8BAF6B2E-1753-4338-AA06-4891FBAF5738}" type="VALUE">
                      <a:rPr lang="en-US" sz="1200"/>
                      <a:pPr>
                        <a:defRPr>
                          <a:solidFill>
                            <a:schemeClr val="bg1"/>
                          </a:solidFill>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902777777777777"/>
                      <c:h val="9.1872791519434616E-2"/>
                    </c:manualLayout>
                  </c15:layout>
                  <c15:dlblFieldTable/>
                  <c15:showDataLabelsRange val="0"/>
                </c:ext>
                <c:ext xmlns:c16="http://schemas.microsoft.com/office/drawing/2014/chart" uri="{C3380CC4-5D6E-409C-BE32-E72D297353CC}">
                  <c16:uniqueId val="{00000001-F6C8-4528-A66D-700BB0989223}"/>
                </c:ext>
              </c:extLst>
            </c:dLbl>
            <c:dLbl>
              <c:idx val="1"/>
              <c:tx>
                <c:rich>
                  <a:bodyPr/>
                  <a:lstStyle/>
                  <a:p>
                    <a:fld id="{53E4D09B-63A2-4F18-BFD3-5DF4DB352EB8}" type="VALUE">
                      <a:rPr lang="en-US" sz="120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6C8-4528-A66D-700BB0989223}"/>
                </c:ext>
              </c:extLst>
            </c:dLbl>
            <c:dLbl>
              <c:idx val="2"/>
              <c:layout>
                <c:manualLayout>
                  <c:x val="1.7009019573941336E-2"/>
                  <c:y val="-2.0353452626249249E-3"/>
                </c:manualLayout>
              </c:layout>
              <c:tx>
                <c:rich>
                  <a:bodyPr/>
                  <a:lstStyle/>
                  <a:p>
                    <a:fld id="{AD9024C3-0CBF-41F6-AE86-34F688BD864C}" type="VALUE">
                      <a:rPr lang="en-US" sz="1200">
                        <a:solidFill>
                          <a:sysClr val="windowText" lastClr="0000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6C8-4528-A66D-700BB0989223}"/>
                </c:ext>
              </c:extLst>
            </c:dLbl>
            <c:dLbl>
              <c:idx val="3"/>
              <c:layout>
                <c:manualLayout>
                  <c:x val="7.7751312335958001E-2"/>
                  <c:y val="-4.7900726190144962E-3"/>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8887A7D9-CBA7-4DF6-804A-C76DDA8AF644}" type="VALUE">
                      <a:rPr lang="en-US" sz="1200">
                        <a:solidFill>
                          <a:sysClr val="windowText" lastClr="000000"/>
                        </a:solidFill>
                      </a:rPr>
                      <a:pPr>
                        <a:defRPr>
                          <a:solidFill>
                            <a:schemeClr val="bg1"/>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6C8-4528-A66D-700BB098922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Sheet1!$D$3:$D$6</c:f>
              <c:strCache>
                <c:ptCount val="4"/>
                <c:pt idx="0">
                  <c:v>Federal Aid</c:v>
                </c:pt>
                <c:pt idx="1">
                  <c:v>State Aid</c:v>
                </c:pt>
                <c:pt idx="2">
                  <c:v>Inst and Endowments</c:v>
                </c:pt>
                <c:pt idx="3">
                  <c:v>Private &amp; Local</c:v>
                </c:pt>
              </c:strCache>
            </c:strRef>
          </c:cat>
          <c:val>
            <c:numRef>
              <c:f>Sheet1!$E$3:$E$6</c:f>
              <c:numCache>
                <c:formatCode>"$"#,##0.0_);[Red]\("$"#,##0.0\)</c:formatCode>
                <c:ptCount val="4"/>
                <c:pt idx="0">
                  <c:v>263</c:v>
                </c:pt>
                <c:pt idx="1">
                  <c:v>71.8</c:v>
                </c:pt>
                <c:pt idx="2">
                  <c:v>25</c:v>
                </c:pt>
                <c:pt idx="3">
                  <c:v>11.6</c:v>
                </c:pt>
              </c:numCache>
            </c:numRef>
          </c:val>
          <c:extLst>
            <c:ext xmlns:c16="http://schemas.microsoft.com/office/drawing/2014/chart" uri="{C3380CC4-5D6E-409C-BE32-E72D297353CC}">
              <c16:uniqueId val="{00000008-F6C8-4528-A66D-700BB0989223}"/>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Financial</a:t>
            </a:r>
            <a:r>
              <a:rPr lang="en-US" baseline="0"/>
              <a:t> Aid Resourc</a:t>
            </a:r>
            <a:r>
              <a:rPr lang="en-US"/>
              <a: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Financial</a:t>
            </a:r>
            <a:r>
              <a:rPr lang="en-US" baseline="0"/>
              <a:t> Aid Resourc</a:t>
            </a:r>
            <a:r>
              <a:rPr lang="en-US"/>
              <a: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Student Aid Resources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2FA0-4D47-BC24-A36074E8016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2FA0-4D47-BC24-A36074E80165}"/>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2FA0-4D47-BC24-A36074E80165}"/>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2FA0-4D47-BC24-A36074E80165}"/>
              </c:ext>
            </c:extLst>
          </c:dPt>
          <c:dLbls>
            <c:dLbl>
              <c:idx val="0"/>
              <c:layout>
                <c:manualLayout>
                  <c:x val="-0.17296941037710092"/>
                  <c:y val="3.6997666958296878E-2"/>
                </c:manualLayout>
              </c:layout>
              <c:tx>
                <c:rich>
                  <a:bodyPr/>
                  <a:lstStyle/>
                  <a:p>
                    <a:fld id="{C6595537-FF7F-4CBD-87C8-0C7F8536D4EE}" type="VALUE">
                      <a:rPr lang="en-US" sz="120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FA0-4D47-BC24-A36074E80165}"/>
                </c:ext>
              </c:extLst>
            </c:dLbl>
            <c:dLbl>
              <c:idx val="1"/>
              <c:tx>
                <c:rich>
                  <a:bodyPr/>
                  <a:lstStyle/>
                  <a:p>
                    <a:fld id="{0D06D794-CEC3-4B5F-A557-B83BF872558B}" type="VALUE">
                      <a:rPr lang="en-US" sz="120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FA0-4D47-BC24-A36074E80165}"/>
                </c:ext>
              </c:extLst>
            </c:dLbl>
            <c:dLbl>
              <c:idx val="2"/>
              <c:layout>
                <c:manualLayout>
                  <c:x val="-8.7601428462218914E-3"/>
                  <c:y val="4.4254884806065693E-3"/>
                </c:manualLayout>
              </c:layout>
              <c:tx>
                <c:rich>
                  <a:bodyPr/>
                  <a:lstStyle/>
                  <a:p>
                    <a:fld id="{5AD522A5-5123-42A7-8976-8A0E01BAF1F0}" type="VALUE">
                      <a:rPr lang="en-US" sz="12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FA0-4D47-BC24-A36074E80165}"/>
                </c:ext>
              </c:extLst>
            </c:dLbl>
            <c:dLbl>
              <c:idx val="3"/>
              <c:layout>
                <c:manualLayout>
                  <c:x val="6.6075988074306244E-2"/>
                  <c:y val="-2.5791046952464276E-2"/>
                </c:manualLayout>
              </c:layout>
              <c:tx>
                <c:rich>
                  <a:bodyPr/>
                  <a:lstStyle/>
                  <a:p>
                    <a:fld id="{ABFA782F-2512-46B1-92E8-9C0EBDAF5B99}" type="VALUE">
                      <a:rPr lang="en-US" sz="12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FA0-4D47-BC24-A36074E8016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Sheet1!$D$3:$D$6</c:f>
              <c:strCache>
                <c:ptCount val="4"/>
                <c:pt idx="0">
                  <c:v>Grants &amp; Scholarships</c:v>
                </c:pt>
                <c:pt idx="1">
                  <c:v>Loans</c:v>
                </c:pt>
                <c:pt idx="2">
                  <c:v>Work Study</c:v>
                </c:pt>
                <c:pt idx="3">
                  <c:v>Other Aid</c:v>
                </c:pt>
              </c:strCache>
            </c:strRef>
          </c:cat>
          <c:val>
            <c:numRef>
              <c:f>Sheet1!$E$3:$E$6</c:f>
              <c:numCache>
                <c:formatCode>"$"#,##0.0_);[Red]\("$"#,##0.0\)</c:formatCode>
                <c:ptCount val="4"/>
                <c:pt idx="0">
                  <c:v>1314.1</c:v>
                </c:pt>
                <c:pt idx="1">
                  <c:v>1301.2</c:v>
                </c:pt>
                <c:pt idx="2">
                  <c:v>12.7</c:v>
                </c:pt>
                <c:pt idx="3">
                  <c:v>158.30000000000001</c:v>
                </c:pt>
              </c:numCache>
            </c:numRef>
          </c:val>
          <c:extLst>
            <c:ext xmlns:c16="http://schemas.microsoft.com/office/drawing/2014/chart" uri="{C3380CC4-5D6E-409C-BE32-E72D297353CC}">
              <c16:uniqueId val="{00000008-2FA0-4D47-BC24-A36074E80165}"/>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13532868146717439"/>
          <c:y val="0.79018722019552889"/>
          <c:w val="0.84055905100957318"/>
          <c:h val="0.1838865287607864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Student Aid Resources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B01-4678-8D7B-BEED200DA60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B01-4678-8D7B-BEED200DA60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B01-4678-8D7B-BEED200DA60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B01-4678-8D7B-BEED200DA60A}"/>
              </c:ext>
            </c:extLst>
          </c:dPt>
          <c:dLbls>
            <c:dLbl>
              <c:idx val="0"/>
              <c:layout>
                <c:manualLayout>
                  <c:x val="-0.22289995303985061"/>
                  <c:y val="-0.1667060367454069"/>
                </c:manualLayout>
              </c:layout>
              <c:tx>
                <c:rich>
                  <a:bodyPr/>
                  <a:lstStyle/>
                  <a:p>
                    <a:fld id="{C6595537-FF7F-4CBD-87C8-0C7F8536D4EE}" type="VALUE">
                      <a:rPr lang="en-US" sz="120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B01-4678-8D7B-BEED200DA60A}"/>
                </c:ext>
              </c:extLst>
            </c:dLbl>
            <c:dLbl>
              <c:idx val="1"/>
              <c:tx>
                <c:rich>
                  <a:bodyPr/>
                  <a:lstStyle/>
                  <a:p>
                    <a:fld id="{0D06D794-CEC3-4B5F-A557-B83BF872558B}" type="VALUE">
                      <a:rPr lang="en-US" sz="120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B01-4678-8D7B-BEED200DA60A}"/>
                </c:ext>
              </c:extLst>
            </c:dLbl>
            <c:dLbl>
              <c:idx val="2"/>
              <c:layout>
                <c:manualLayout>
                  <c:x val="-8.7601428462218914E-3"/>
                  <c:y val="4.4254884806065693E-3"/>
                </c:manualLayout>
              </c:layout>
              <c:tx>
                <c:rich>
                  <a:bodyPr/>
                  <a:lstStyle/>
                  <a:p>
                    <a:fld id="{5AD522A5-5123-42A7-8976-8A0E01BAF1F0}" type="VALUE">
                      <a:rPr lang="en-US" sz="12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B01-4678-8D7B-BEED200DA60A}"/>
                </c:ext>
              </c:extLst>
            </c:dLbl>
            <c:dLbl>
              <c:idx val="3"/>
              <c:layout>
                <c:manualLayout>
                  <c:x val="6.6075988074306244E-2"/>
                  <c:y val="-2.5791046952464276E-2"/>
                </c:manualLayout>
              </c:layout>
              <c:tx>
                <c:rich>
                  <a:bodyPr/>
                  <a:lstStyle/>
                  <a:p>
                    <a:fld id="{ABFA782F-2512-46B1-92E8-9C0EBDAF5B99}" type="VALUE">
                      <a:rPr lang="en-US" sz="12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B01-4678-8D7B-BEED200DA60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Sheet1!$D$3:$D$6</c:f>
              <c:strCache>
                <c:ptCount val="4"/>
                <c:pt idx="0">
                  <c:v>Grants &amp; Scholarships</c:v>
                </c:pt>
                <c:pt idx="1">
                  <c:v>Loans</c:v>
                </c:pt>
                <c:pt idx="2">
                  <c:v>Work Study</c:v>
                </c:pt>
                <c:pt idx="3">
                  <c:v>Other Aid</c:v>
                </c:pt>
              </c:strCache>
            </c:strRef>
          </c:cat>
          <c:val>
            <c:numRef>
              <c:f>Sheet1!$E$3:$E$6</c:f>
              <c:numCache>
                <c:formatCode>"$"#,##0.0_);[Red]\("$"#,##0.0\)</c:formatCode>
                <c:ptCount val="4"/>
                <c:pt idx="0">
                  <c:v>283.90000000000003</c:v>
                </c:pt>
                <c:pt idx="1">
                  <c:v>55.9</c:v>
                </c:pt>
                <c:pt idx="2">
                  <c:v>2.9</c:v>
                </c:pt>
                <c:pt idx="3">
                  <c:v>28.6</c:v>
                </c:pt>
              </c:numCache>
            </c:numRef>
          </c:val>
          <c:extLst>
            <c:ext xmlns:c16="http://schemas.microsoft.com/office/drawing/2014/chart" uri="{C3380CC4-5D6E-409C-BE32-E72D297353CC}">
              <c16:uniqueId val="{00000008-CB01-4678-8D7B-BEED200DA60A}"/>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10960996859892337"/>
          <c:y val="0.79341337127684408"/>
          <c:w val="0.8854833789647012"/>
          <c:h val="0.19701881014873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4564" cy="465773"/>
          </a:xfrm>
          <a:prstGeom prst="rect">
            <a:avLst/>
          </a:prstGeom>
        </p:spPr>
        <p:txBody>
          <a:bodyPr vert="horz" lIns="92178" tIns="46089" rIns="92178" bIns="46089" rtlCol="0"/>
          <a:lstStyle>
            <a:lvl1pPr algn="l">
              <a:defRPr sz="1200"/>
            </a:lvl1pPr>
          </a:lstStyle>
          <a:p>
            <a:endParaRPr lang="en-US"/>
          </a:p>
        </p:txBody>
      </p:sp>
      <p:sp>
        <p:nvSpPr>
          <p:cNvPr id="3" name="Date Placeholder 2"/>
          <p:cNvSpPr>
            <a:spLocks noGrp="1"/>
          </p:cNvSpPr>
          <p:nvPr>
            <p:ph type="dt" sz="quarter" idx="1"/>
          </p:nvPr>
        </p:nvSpPr>
        <p:spPr>
          <a:xfrm>
            <a:off x="3938671" y="0"/>
            <a:ext cx="3014563" cy="465773"/>
          </a:xfrm>
          <a:prstGeom prst="rect">
            <a:avLst/>
          </a:prstGeom>
        </p:spPr>
        <p:txBody>
          <a:bodyPr vert="horz" lIns="92178" tIns="46089" rIns="92178" bIns="46089" rtlCol="0"/>
          <a:lstStyle>
            <a:lvl1pPr algn="r">
              <a:defRPr sz="1200"/>
            </a:lvl1pPr>
          </a:lstStyle>
          <a:p>
            <a:fld id="{B2C3F58D-9FB0-4E2E-B33B-17E55D4CA839}" type="datetimeFigureOut">
              <a:rPr lang="en-US" smtClean="0"/>
              <a:t>11/12/2024</a:t>
            </a:fld>
            <a:endParaRPr lang="en-US"/>
          </a:p>
        </p:txBody>
      </p:sp>
      <p:sp>
        <p:nvSpPr>
          <p:cNvPr id="4" name="Footer Placeholder 3"/>
          <p:cNvSpPr>
            <a:spLocks noGrp="1"/>
          </p:cNvSpPr>
          <p:nvPr>
            <p:ph type="ftr" sz="quarter" idx="2"/>
          </p:nvPr>
        </p:nvSpPr>
        <p:spPr>
          <a:xfrm>
            <a:off x="3" y="8841739"/>
            <a:ext cx="3014564" cy="465773"/>
          </a:xfrm>
          <a:prstGeom prst="rect">
            <a:avLst/>
          </a:prstGeom>
        </p:spPr>
        <p:txBody>
          <a:bodyPr vert="horz" lIns="92178" tIns="46089" rIns="92178" bIns="46089" rtlCol="0" anchor="b"/>
          <a:lstStyle>
            <a:lvl1pPr algn="l">
              <a:defRPr sz="1200"/>
            </a:lvl1pPr>
          </a:lstStyle>
          <a:p>
            <a:endParaRPr lang="en-US"/>
          </a:p>
        </p:txBody>
      </p:sp>
      <p:sp>
        <p:nvSpPr>
          <p:cNvPr id="5" name="Slide Number Placeholder 4"/>
          <p:cNvSpPr>
            <a:spLocks noGrp="1"/>
          </p:cNvSpPr>
          <p:nvPr>
            <p:ph type="sldNum" sz="quarter" idx="3"/>
          </p:nvPr>
        </p:nvSpPr>
        <p:spPr>
          <a:xfrm>
            <a:off x="3938671" y="8841739"/>
            <a:ext cx="3014563" cy="465773"/>
          </a:xfrm>
          <a:prstGeom prst="rect">
            <a:avLst/>
          </a:prstGeom>
        </p:spPr>
        <p:txBody>
          <a:bodyPr vert="horz" lIns="92178" tIns="46089" rIns="92178" bIns="46089" rtlCol="0" anchor="b"/>
          <a:lstStyle>
            <a:lvl1pPr algn="r">
              <a:defRPr sz="1200"/>
            </a:lvl1pPr>
          </a:lstStyle>
          <a:p>
            <a:fld id="{CCDA6F7F-6CBB-4504-BD7C-66F59B625F55}" type="slidenum">
              <a:rPr lang="en-US" smtClean="0"/>
              <a:t>‹#›</a:t>
            </a:fld>
            <a:endParaRPr lang="en-US"/>
          </a:p>
        </p:txBody>
      </p:sp>
    </p:spTree>
    <p:extLst>
      <p:ext uri="{BB962C8B-B14F-4D97-AF65-F5344CB8AC3E}">
        <p14:creationId xmlns:p14="http://schemas.microsoft.com/office/powerpoint/2010/main" val="204363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3763" cy="467071"/>
          </a:xfrm>
          <a:prstGeom prst="rect">
            <a:avLst/>
          </a:prstGeom>
        </p:spPr>
        <p:txBody>
          <a:bodyPr vert="horz" lIns="93192" tIns="46596" rIns="93192" bIns="46596" rtlCol="0"/>
          <a:lstStyle>
            <a:lvl1pPr algn="l">
              <a:defRPr sz="1200"/>
            </a:lvl1pPr>
          </a:lstStyle>
          <a:p>
            <a:endParaRPr lang="en-US"/>
          </a:p>
        </p:txBody>
      </p:sp>
      <p:sp>
        <p:nvSpPr>
          <p:cNvPr id="3" name="Date Placeholder 2"/>
          <p:cNvSpPr>
            <a:spLocks noGrp="1"/>
          </p:cNvSpPr>
          <p:nvPr>
            <p:ph type="dt" idx="1"/>
          </p:nvPr>
        </p:nvSpPr>
        <p:spPr>
          <a:xfrm>
            <a:off x="3939468" y="0"/>
            <a:ext cx="3013763" cy="467071"/>
          </a:xfrm>
          <a:prstGeom prst="rect">
            <a:avLst/>
          </a:prstGeom>
        </p:spPr>
        <p:txBody>
          <a:bodyPr vert="horz" lIns="93192" tIns="46596" rIns="93192" bIns="46596" rtlCol="0"/>
          <a:lstStyle>
            <a:lvl1pPr algn="r">
              <a:defRPr sz="1200"/>
            </a:lvl1pPr>
          </a:lstStyle>
          <a:p>
            <a:fld id="{B7A81492-5103-48C4-8A87-49DD3E94C8EE}" type="datetimeFigureOut">
              <a:rPr lang="en-US" smtClean="0"/>
              <a:t>11/12/2024</a:t>
            </a:fld>
            <a:endParaRPr lang="en-US"/>
          </a:p>
        </p:txBody>
      </p:sp>
      <p:sp>
        <p:nvSpPr>
          <p:cNvPr id="4" name="Slide Image Placeholder 3"/>
          <p:cNvSpPr>
            <a:spLocks noGrp="1" noRot="1" noChangeAspect="1"/>
          </p:cNvSpPr>
          <p:nvPr>
            <p:ph type="sldImg" idx="2"/>
          </p:nvPr>
        </p:nvSpPr>
        <p:spPr>
          <a:xfrm>
            <a:off x="685800" y="1163638"/>
            <a:ext cx="5584825" cy="3141662"/>
          </a:xfrm>
          <a:prstGeom prst="rect">
            <a:avLst/>
          </a:prstGeom>
          <a:noFill/>
          <a:ln w="12700">
            <a:solidFill>
              <a:prstClr val="black"/>
            </a:solidFill>
          </a:ln>
        </p:spPr>
        <p:txBody>
          <a:bodyPr vert="horz" lIns="93192" tIns="46596" rIns="93192" bIns="46596" rtlCol="0" anchor="ctr"/>
          <a:lstStyle/>
          <a:p>
            <a:endParaRPr lang="en-US"/>
          </a:p>
        </p:txBody>
      </p:sp>
      <p:sp>
        <p:nvSpPr>
          <p:cNvPr id="5" name="Notes Placeholder 4"/>
          <p:cNvSpPr>
            <a:spLocks noGrp="1"/>
          </p:cNvSpPr>
          <p:nvPr>
            <p:ph type="body" sz="quarter" idx="3"/>
          </p:nvPr>
        </p:nvSpPr>
        <p:spPr>
          <a:xfrm>
            <a:off x="695484" y="4480005"/>
            <a:ext cx="5563870" cy="3665459"/>
          </a:xfrm>
          <a:prstGeom prst="rect">
            <a:avLst/>
          </a:prstGeom>
        </p:spPr>
        <p:txBody>
          <a:bodyPr vert="horz" lIns="93192" tIns="46596" rIns="93192" bIns="465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42032"/>
            <a:ext cx="3013763" cy="467070"/>
          </a:xfrm>
          <a:prstGeom prst="rect">
            <a:avLst/>
          </a:prstGeom>
        </p:spPr>
        <p:txBody>
          <a:bodyPr vert="horz" lIns="93192" tIns="46596" rIns="93192" bIns="46596" rtlCol="0" anchor="b"/>
          <a:lstStyle>
            <a:lvl1pPr algn="l">
              <a:defRPr sz="1200"/>
            </a:lvl1pPr>
          </a:lstStyle>
          <a:p>
            <a:endParaRPr lang="en-US"/>
          </a:p>
        </p:txBody>
      </p:sp>
      <p:sp>
        <p:nvSpPr>
          <p:cNvPr id="7" name="Slide Number Placeholder 6"/>
          <p:cNvSpPr>
            <a:spLocks noGrp="1"/>
          </p:cNvSpPr>
          <p:nvPr>
            <p:ph type="sldNum" sz="quarter" idx="5"/>
          </p:nvPr>
        </p:nvSpPr>
        <p:spPr>
          <a:xfrm>
            <a:off x="3939468" y="8842032"/>
            <a:ext cx="3013763" cy="467070"/>
          </a:xfrm>
          <a:prstGeom prst="rect">
            <a:avLst/>
          </a:prstGeom>
        </p:spPr>
        <p:txBody>
          <a:bodyPr vert="horz" lIns="93192" tIns="46596" rIns="93192" bIns="46596" rtlCol="0" anchor="b"/>
          <a:lstStyle>
            <a:lvl1pPr algn="r">
              <a:defRPr sz="1200"/>
            </a:lvl1pPr>
          </a:lstStyle>
          <a:p>
            <a:fld id="{EC367B0E-1E71-4D88-8913-6EBD9A6B74AF}" type="slidenum">
              <a:rPr lang="en-US" smtClean="0"/>
              <a:t>‹#›</a:t>
            </a:fld>
            <a:endParaRPr lang="en-US"/>
          </a:p>
        </p:txBody>
      </p:sp>
    </p:spTree>
    <p:extLst>
      <p:ext uri="{BB962C8B-B14F-4D97-AF65-F5344CB8AC3E}">
        <p14:creationId xmlns:p14="http://schemas.microsoft.com/office/powerpoint/2010/main" val="371313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1"/>
            <a:ext cx="9144000" cy="1102519"/>
          </a:xfrm>
        </p:spPr>
        <p:txBody>
          <a:bodyPr/>
          <a:lstStyle>
            <a:lvl1pPr algn="ctr">
              <a:defRPr baseline="0"/>
            </a:lvl1pPr>
          </a:lstStyle>
          <a:p>
            <a:r>
              <a:rPr lang="en-US" dirty="0"/>
              <a:t>Section Title </a:t>
            </a:r>
          </a:p>
        </p:txBody>
      </p:sp>
      <p:sp>
        <p:nvSpPr>
          <p:cNvPr id="3" name="Subtitle 2"/>
          <p:cNvSpPr>
            <a:spLocks noGrp="1"/>
          </p:cNvSpPr>
          <p:nvPr>
            <p:ph type="subTitle" idx="1" hasCustomPrompt="1"/>
          </p:nvPr>
        </p:nvSpPr>
        <p:spPr>
          <a:xfrm>
            <a:off x="1393634" y="1989233"/>
            <a:ext cx="6400800" cy="1314450"/>
          </a:xfrm>
        </p:spPr>
        <p:txBody>
          <a:bodyPr>
            <a:normAutofit/>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SUBTITLE </a:t>
            </a:r>
          </a:p>
        </p:txBody>
      </p:sp>
      <p:sp>
        <p:nvSpPr>
          <p:cNvPr id="12" name="Slide Number Placeholder 11"/>
          <p:cNvSpPr>
            <a:spLocks noGrp="1"/>
          </p:cNvSpPr>
          <p:nvPr>
            <p:ph type="sldNum" sz="quarter" idx="12"/>
          </p:nvPr>
        </p:nvSpPr>
        <p:spPr/>
        <p:txBody>
          <a:bodyPr/>
          <a:lstStyle/>
          <a:p>
            <a:fld id="{04E195D4-3F35-4E05-B500-7E7FD17C6DB3}" type="slidenum">
              <a:rPr lang="en-US" smtClean="0"/>
              <a:t>‹#›</a:t>
            </a:fld>
            <a:endParaRPr lang="en-US"/>
          </a:p>
        </p:txBody>
      </p:sp>
    </p:spTree>
    <p:extLst>
      <p:ext uri="{BB962C8B-B14F-4D97-AF65-F5344CB8AC3E}">
        <p14:creationId xmlns:p14="http://schemas.microsoft.com/office/powerpoint/2010/main" val="206757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3"/>
            <a:ext cx="7543800" cy="3459179"/>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baseline="0"/>
            </a:lvl3pPr>
            <a:lvl4pPr algn="l">
              <a:defRPr/>
            </a:lvl4pPr>
            <a:lvl5pPr algn="l">
              <a:defRPr/>
            </a:lvl5pPr>
          </a:lstStyle>
          <a:p>
            <a:pPr lvl="0"/>
            <a:r>
              <a:rPr lang="en-US"/>
              <a:t>Edit Master text styles</a:t>
            </a:r>
          </a:p>
          <a:p>
            <a:pPr lvl="1"/>
            <a:r>
              <a:rPr lang="en-US"/>
              <a:t>Second level</a:t>
            </a:r>
          </a:p>
          <a:p>
            <a:pPr lvl="2"/>
            <a:r>
              <a:rPr lang="en-US"/>
              <a:t>Third level</a:t>
            </a:r>
          </a:p>
        </p:txBody>
      </p:sp>
      <p:sp>
        <p:nvSpPr>
          <p:cNvPr id="5" name="Title 21"/>
          <p:cNvSpPr>
            <a:spLocks noGrp="1"/>
          </p:cNvSpPr>
          <p:nvPr>
            <p:ph type="title" hasCustomPrompt="1"/>
          </p:nvPr>
        </p:nvSpPr>
        <p:spPr>
          <a:xfrm>
            <a:off x="146304" y="215258"/>
            <a:ext cx="8292616" cy="609600"/>
          </a:xfrm>
          <a:prstGeom prst="rect">
            <a:avLst/>
          </a:prstGeom>
        </p:spPr>
        <p:txBody>
          <a:bodyPr>
            <a:noAutofit/>
          </a:bodyPr>
          <a:lstStyle>
            <a:lvl1pPr algn="l">
              <a:defRPr sz="4000"/>
            </a:lvl1pPr>
          </a:lstStyle>
          <a:p>
            <a:r>
              <a:rPr lang="en-US" dirty="0"/>
              <a:t>Page Title</a:t>
            </a:r>
          </a:p>
        </p:txBody>
      </p:sp>
      <p:cxnSp>
        <p:nvCxnSpPr>
          <p:cNvPr id="6" name="Straight Connector 5" descr="underlin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26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a:prstGeom prst="rect">
            <a:avLst/>
          </a:prstGeo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if needed </a:t>
            </a:r>
          </a:p>
        </p:txBody>
      </p:sp>
      <p:sp>
        <p:nvSpPr>
          <p:cNvPr id="13" name="Slide Number Placeholder 12"/>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8"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Page Title – use if have long title</a:t>
            </a:r>
          </a:p>
        </p:txBody>
      </p:sp>
      <p:cxnSp>
        <p:nvCxnSpPr>
          <p:cNvPr id="4" name="Straight Connector 3" descr="underline for titl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5" y="1544370"/>
            <a:ext cx="8450263" cy="2941638"/>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17269327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14" y="1138687"/>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indent="-320040" algn="l">
              <a:defRPr sz="2400">
                <a:latin typeface="Franklin Gothic Medium Cond" panose="020B0606030402020204" pitchFamily="34" charset="0"/>
              </a:defRPr>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cxnSp>
        <p:nvCxnSpPr>
          <p:cNvPr id="7" name="Straight Connector 6"/>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8"/>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marL="1143000" indent="-320040" algn="l">
              <a:defRPr sz="2400">
                <a:latin typeface="Franklin Gothic Medium Cond" panose="020B0606030402020204" pitchFamily="34" charset="0"/>
              </a:defRPr>
            </a:lvl3pPr>
            <a:lvl4pPr algn="l">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
        <p:nvSpPr>
          <p:cNvPr id="9"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2 Column</a:t>
            </a:r>
          </a:p>
        </p:txBody>
      </p:sp>
    </p:spTree>
    <p:extLst>
      <p:ext uri="{BB962C8B-B14F-4D97-AF65-F5344CB8AC3E}">
        <p14:creationId xmlns:p14="http://schemas.microsoft.com/office/powerpoint/2010/main" val="1598552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ation TITLE page">
    <p:spTree>
      <p:nvGrpSpPr>
        <p:cNvPr id="1" name=""/>
        <p:cNvGrpSpPr/>
        <p:nvPr/>
      </p:nvGrpSpPr>
      <p:grpSpPr>
        <a:xfrm>
          <a:off x="0" y="0"/>
          <a:ext cx="0" cy="0"/>
          <a:chOff x="0" y="0"/>
          <a:chExt cx="0" cy="0"/>
        </a:xfrm>
      </p:grpSpPr>
      <p:sp>
        <p:nvSpPr>
          <p:cNvPr id="6" name="Rectangle 5"/>
          <p:cNvSpPr/>
          <p:nvPr userDrawn="1"/>
        </p:nvSpPr>
        <p:spPr>
          <a:xfrm>
            <a:off x="457200" y="361950"/>
            <a:ext cx="8229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28575" y="3505200"/>
            <a:ext cx="9172575" cy="1639199"/>
            <a:chOff x="-28575" y="3505200"/>
            <a:chExt cx="9172575" cy="1639199"/>
          </a:xfrm>
        </p:grpSpPr>
        <p:sp>
          <p:nvSpPr>
            <p:cNvPr id="13" name="Rectangle 12" descr="blue background" title="Blue background"/>
            <p:cNvSpPr/>
            <p:nvPr userDrawn="1"/>
          </p:nvSpPr>
          <p:spPr>
            <a:xfrm>
              <a:off x="-10486" y="3505200"/>
              <a:ext cx="9154486" cy="1639199"/>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SCHEV" title="State Council of Higher Edcation for Virgini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206" y="3787366"/>
              <a:ext cx="5015819" cy="902847"/>
            </a:xfrm>
            <a:prstGeom prst="rect">
              <a:avLst/>
            </a:prstGeom>
          </p:spPr>
        </p:pic>
        <p:pic>
          <p:nvPicPr>
            <p:cNvPr id="1026" name="Picture 2" descr="graphic element" title="graphic elemen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4838700"/>
              <a:ext cx="9163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Placeholder 10"/>
          <p:cNvSpPr>
            <a:spLocks noGrp="1"/>
          </p:cNvSpPr>
          <p:nvPr>
            <p:ph type="body" sz="quarter" idx="11" hasCustomPrompt="1"/>
          </p:nvPr>
        </p:nvSpPr>
        <p:spPr>
          <a:xfrm>
            <a:off x="914399" y="2219325"/>
            <a:ext cx="7324725" cy="1028700"/>
          </a:xfrm>
          <a:prstGeom prst="rect">
            <a:avLst/>
          </a:prstGeom>
        </p:spPr>
        <p:txBody>
          <a:bodyPr/>
          <a:lstStyle>
            <a:lvl1pPr>
              <a:defRPr baseline="0"/>
            </a:lvl1pPr>
          </a:lstStyle>
          <a:p>
            <a:pPr lvl="0"/>
            <a:r>
              <a:rPr lang="en-US"/>
              <a:t>Presenter Name</a:t>
            </a:r>
          </a:p>
          <a:p>
            <a:pPr lvl="0"/>
            <a:r>
              <a:rPr lang="en-US"/>
              <a:t>Date</a:t>
            </a:r>
          </a:p>
        </p:txBody>
      </p:sp>
      <p:sp>
        <p:nvSpPr>
          <p:cNvPr id="2" name="Title 1"/>
          <p:cNvSpPr>
            <a:spLocks noGrp="1"/>
          </p:cNvSpPr>
          <p:nvPr>
            <p:ph type="title"/>
          </p:nvPr>
        </p:nvSpPr>
        <p:spPr>
          <a:xfrm>
            <a:off x="628650" y="773400"/>
            <a:ext cx="7886700" cy="99377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325196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1"/>
            <a:ext cx="9144000" cy="1102519"/>
          </a:xfrm>
          <a:prstGeom prst="rect">
            <a:avLst/>
          </a:prstGeom>
        </p:spPr>
        <p:txBody>
          <a:bodyPr/>
          <a:lstStyle>
            <a:lvl1pPr algn="ctr">
              <a:defRPr baseline="0"/>
            </a:lvl1pPr>
          </a:lstStyle>
          <a:p>
            <a:r>
              <a:rPr lang="en-US"/>
              <a:t>Section Title </a:t>
            </a:r>
          </a:p>
        </p:txBody>
      </p:sp>
      <p:sp>
        <p:nvSpPr>
          <p:cNvPr id="3" name="Subtitle 2"/>
          <p:cNvSpPr>
            <a:spLocks noGrp="1"/>
          </p:cNvSpPr>
          <p:nvPr>
            <p:ph type="subTitle" idx="1" hasCustomPrompt="1"/>
          </p:nvPr>
        </p:nvSpPr>
        <p:spPr>
          <a:xfrm>
            <a:off x="1393634" y="1989233"/>
            <a:ext cx="6400800" cy="1314450"/>
          </a:xfrm>
          <a:prstGeom prst="rect">
            <a:avLst/>
          </a:prstGeom>
        </p:spPr>
        <p:txBody>
          <a:bodyPr>
            <a:normAutofit/>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SECTION SUBTITLE </a:t>
            </a:r>
          </a:p>
        </p:txBody>
      </p:sp>
      <p:sp>
        <p:nvSpPr>
          <p:cNvPr id="12" name="Slide Number Placeholder 11"/>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a:p>
        </p:txBody>
      </p:sp>
    </p:spTree>
    <p:extLst>
      <p:ext uri="{BB962C8B-B14F-4D97-AF65-F5344CB8AC3E}">
        <p14:creationId xmlns:p14="http://schemas.microsoft.com/office/powerpoint/2010/main" val="3564907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04E195D4-3F35-4E05-B500-7E7FD17C6DB3}" type="slidenum">
              <a:rPr lang="en-US" smtClean="0"/>
              <a:pPr/>
              <a:t>‹#›</a:t>
            </a:fld>
            <a:endParaRPr lang="en-US"/>
          </a:p>
        </p:txBody>
      </p:sp>
      <p:sp>
        <p:nvSpPr>
          <p:cNvPr id="4" name="Content Placeholder 2"/>
          <p:cNvSpPr>
            <a:spLocks noGrp="1"/>
          </p:cNvSpPr>
          <p:nvPr>
            <p:ph idx="1"/>
          </p:nvPr>
        </p:nvSpPr>
        <p:spPr>
          <a:xfrm>
            <a:off x="520712" y="1098562"/>
            <a:ext cx="7543800" cy="3459179"/>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baseline="0"/>
            </a:lvl3pPr>
            <a:lvl4pPr algn="l">
              <a:defRPr/>
            </a:lvl4pPr>
            <a:lvl5pPr algn="l">
              <a:defRPr/>
            </a:lvl5pPr>
          </a:lstStyle>
          <a:p>
            <a:pPr lvl="0"/>
            <a:r>
              <a:rPr lang="en-US"/>
              <a:t>Edit Master text styles</a:t>
            </a:r>
          </a:p>
          <a:p>
            <a:pPr lvl="1"/>
            <a:r>
              <a:rPr lang="en-US"/>
              <a:t>Second level</a:t>
            </a:r>
          </a:p>
          <a:p>
            <a:pPr lvl="2"/>
            <a:r>
              <a:rPr lang="en-US"/>
              <a:t>Third level</a:t>
            </a:r>
          </a:p>
        </p:txBody>
      </p:sp>
      <p:sp>
        <p:nvSpPr>
          <p:cNvPr id="5" name="Title 21"/>
          <p:cNvSpPr>
            <a:spLocks noGrp="1"/>
          </p:cNvSpPr>
          <p:nvPr>
            <p:ph type="title" hasCustomPrompt="1"/>
          </p:nvPr>
        </p:nvSpPr>
        <p:spPr>
          <a:xfrm>
            <a:off x="146304" y="215258"/>
            <a:ext cx="8292616" cy="609600"/>
          </a:xfrm>
          <a:prstGeom prst="rect">
            <a:avLst/>
          </a:prstGeom>
        </p:spPr>
        <p:txBody>
          <a:bodyPr>
            <a:noAutofit/>
          </a:bodyPr>
          <a:lstStyle>
            <a:lvl1pPr algn="l">
              <a:defRPr sz="4000"/>
            </a:lvl1pPr>
          </a:lstStyle>
          <a:p>
            <a:r>
              <a:rPr lang="en-US"/>
              <a:t>Page Title</a:t>
            </a:r>
          </a:p>
        </p:txBody>
      </p:sp>
      <p:cxnSp>
        <p:nvCxnSpPr>
          <p:cNvPr id="6" name="Straight Connector 5" descr="underline" title="title underlin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800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a:prstGeom prst="rect">
            <a:avLst/>
          </a:prstGeo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 if needed </a:t>
            </a:r>
          </a:p>
        </p:txBody>
      </p:sp>
      <p:sp>
        <p:nvSpPr>
          <p:cNvPr id="13" name="Slide Number Placeholder 12"/>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a:p>
        </p:txBody>
      </p:sp>
      <p:sp>
        <p:nvSpPr>
          <p:cNvPr id="8"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a:t>Page Title – use if have long title</a:t>
            </a:r>
          </a:p>
        </p:txBody>
      </p:sp>
      <p:cxnSp>
        <p:nvCxnSpPr>
          <p:cNvPr id="4" name="Straight Connector 3" descr="underline for title" title="line divider"/>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5" y="1544370"/>
            <a:ext cx="8450263" cy="2941638"/>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54994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14" y="1138687"/>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indent="-320040" algn="l">
              <a:defRPr sz="2400">
                <a:latin typeface="Franklin Gothic Medium Cond" panose="020B0606030402020204" pitchFamily="34" charset="0"/>
              </a:defRPr>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a:p>
        </p:txBody>
      </p:sp>
      <p:cxnSp>
        <p:nvCxnSpPr>
          <p:cNvPr id="7" name="Straight Connector 6"/>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8"/>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marL="1143000" indent="-320040" algn="l">
              <a:defRPr sz="2400">
                <a:latin typeface="Franklin Gothic Medium Cond" panose="020B0606030402020204" pitchFamily="34" charset="0"/>
              </a:defRPr>
            </a:lvl3pPr>
            <a:lvl4pPr algn="l">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
        <p:nvSpPr>
          <p:cNvPr id="9"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a:t>2 Column</a:t>
            </a:r>
          </a:p>
        </p:txBody>
      </p:sp>
    </p:spTree>
    <p:extLst>
      <p:ext uri="{BB962C8B-B14F-4D97-AF65-F5344CB8AC3E}">
        <p14:creationId xmlns:p14="http://schemas.microsoft.com/office/powerpoint/2010/main" val="2004405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7"/>
        <p:cNvGrpSpPr/>
        <p:nvPr/>
      </p:nvGrpSpPr>
      <p:grpSpPr>
        <a:xfrm>
          <a:off x="0" y="0"/>
          <a:ext cx="0" cy="0"/>
          <a:chOff x="0" y="0"/>
          <a:chExt cx="0" cy="0"/>
        </a:xfrm>
      </p:grpSpPr>
      <p:sp>
        <p:nvSpPr>
          <p:cNvPr id="18" name="Google Shape;18;p19"/>
          <p:cNvSpPr txBox="1">
            <a:spLocks noGrp="1"/>
          </p:cNvSpPr>
          <p:nvPr>
            <p:ph type="sldNum" idx="12"/>
          </p:nvPr>
        </p:nvSpPr>
        <p:spPr>
          <a:xfrm>
            <a:off x="6553200" y="4819020"/>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lt1"/>
                </a:solidFill>
                <a:latin typeface="Palatino Linotype"/>
                <a:ea typeface="Palatino Linotype"/>
                <a:cs typeface="Palatino Linotype"/>
                <a:sym typeface="Palatino Linotype"/>
              </a:defRPr>
            </a:lvl1pPr>
            <a:lvl2pPr marL="0" lvl="1" indent="0" algn="r">
              <a:spcBef>
                <a:spcPts val="0"/>
              </a:spcBef>
              <a:buNone/>
              <a:defRPr sz="1200" b="0" i="0" u="none" strike="noStrike" cap="none">
                <a:solidFill>
                  <a:schemeClr val="lt1"/>
                </a:solidFill>
                <a:latin typeface="Palatino Linotype"/>
                <a:ea typeface="Palatino Linotype"/>
                <a:cs typeface="Palatino Linotype"/>
                <a:sym typeface="Palatino Linotype"/>
              </a:defRPr>
            </a:lvl2pPr>
            <a:lvl3pPr marL="0" lvl="2" indent="0" algn="r">
              <a:spcBef>
                <a:spcPts val="0"/>
              </a:spcBef>
              <a:buNone/>
              <a:defRPr sz="1200" b="0" i="0" u="none" strike="noStrike" cap="none">
                <a:solidFill>
                  <a:schemeClr val="lt1"/>
                </a:solidFill>
                <a:latin typeface="Palatino Linotype"/>
                <a:ea typeface="Palatino Linotype"/>
                <a:cs typeface="Palatino Linotype"/>
                <a:sym typeface="Palatino Linotype"/>
              </a:defRPr>
            </a:lvl3pPr>
            <a:lvl4pPr marL="0" lvl="3" indent="0" algn="r">
              <a:spcBef>
                <a:spcPts val="0"/>
              </a:spcBef>
              <a:buNone/>
              <a:defRPr sz="1200" b="0" i="0" u="none" strike="noStrike" cap="none">
                <a:solidFill>
                  <a:schemeClr val="lt1"/>
                </a:solidFill>
                <a:latin typeface="Palatino Linotype"/>
                <a:ea typeface="Palatino Linotype"/>
                <a:cs typeface="Palatino Linotype"/>
                <a:sym typeface="Palatino Linotype"/>
              </a:defRPr>
            </a:lvl4pPr>
            <a:lvl5pPr marL="0" lvl="4" indent="0" algn="r">
              <a:spcBef>
                <a:spcPts val="0"/>
              </a:spcBef>
              <a:buNone/>
              <a:defRPr sz="1200" b="0" i="0" u="none" strike="noStrike" cap="none">
                <a:solidFill>
                  <a:schemeClr val="lt1"/>
                </a:solidFill>
                <a:latin typeface="Palatino Linotype"/>
                <a:ea typeface="Palatino Linotype"/>
                <a:cs typeface="Palatino Linotype"/>
                <a:sym typeface="Palatino Linotype"/>
              </a:defRPr>
            </a:lvl5pPr>
            <a:lvl6pPr marL="0" lvl="5" indent="0" algn="r">
              <a:spcBef>
                <a:spcPts val="0"/>
              </a:spcBef>
              <a:buNone/>
              <a:defRPr sz="1200" b="0" i="0" u="none" strike="noStrike" cap="none">
                <a:solidFill>
                  <a:schemeClr val="lt1"/>
                </a:solidFill>
                <a:latin typeface="Palatino Linotype"/>
                <a:ea typeface="Palatino Linotype"/>
                <a:cs typeface="Palatino Linotype"/>
                <a:sym typeface="Palatino Linotype"/>
              </a:defRPr>
            </a:lvl6pPr>
            <a:lvl7pPr marL="0" lvl="6" indent="0" algn="r">
              <a:spcBef>
                <a:spcPts val="0"/>
              </a:spcBef>
              <a:buNone/>
              <a:defRPr sz="1200" b="0" i="0" u="none" strike="noStrike" cap="none">
                <a:solidFill>
                  <a:schemeClr val="lt1"/>
                </a:solidFill>
                <a:latin typeface="Palatino Linotype"/>
                <a:ea typeface="Palatino Linotype"/>
                <a:cs typeface="Palatino Linotype"/>
                <a:sym typeface="Palatino Linotype"/>
              </a:defRPr>
            </a:lvl7pPr>
            <a:lvl8pPr marL="0" lvl="7" indent="0" algn="r">
              <a:spcBef>
                <a:spcPts val="0"/>
              </a:spcBef>
              <a:buNone/>
              <a:defRPr sz="1200" b="0" i="0" u="none" strike="noStrike" cap="none">
                <a:solidFill>
                  <a:schemeClr val="lt1"/>
                </a:solidFill>
                <a:latin typeface="Palatino Linotype"/>
                <a:ea typeface="Palatino Linotype"/>
                <a:cs typeface="Palatino Linotype"/>
                <a:sym typeface="Palatino Linotype"/>
              </a:defRPr>
            </a:lvl8pPr>
            <a:lvl9pPr marL="0" lvl="8" indent="0" algn="r">
              <a:spcBef>
                <a:spcPts val="0"/>
              </a:spcBef>
              <a:buNone/>
              <a:defRPr sz="1200" b="0" i="0" u="none" strike="noStrike" cap="none">
                <a:solidFill>
                  <a:schemeClr val="lt1"/>
                </a:solidFill>
                <a:latin typeface="Palatino Linotype"/>
                <a:ea typeface="Palatino Linotype"/>
                <a:cs typeface="Palatino Linotype"/>
                <a:sym typeface="Palatino Linotype"/>
              </a:defRPr>
            </a:lvl9pPr>
          </a:lstStyle>
          <a:p>
            <a:fld id="{00000000-1234-1234-1234-123412341234}" type="slidenum">
              <a:rPr lang="en-US" smtClean="0"/>
              <a:pPr/>
              <a:t>‹#›</a:t>
            </a:fld>
            <a:endParaRPr lang="en-US"/>
          </a:p>
        </p:txBody>
      </p:sp>
      <p:sp>
        <p:nvSpPr>
          <p:cNvPr id="19" name="Google Shape;19;p19"/>
          <p:cNvSpPr txBox="1">
            <a:spLocks noGrp="1"/>
          </p:cNvSpPr>
          <p:nvPr>
            <p:ph type="body" idx="1"/>
          </p:nvPr>
        </p:nvSpPr>
        <p:spPr>
          <a:xfrm>
            <a:off x="481433" y="1035704"/>
            <a:ext cx="7543800" cy="3459179"/>
          </a:xfrm>
          <a:prstGeom prst="rect">
            <a:avLst/>
          </a:prstGeom>
          <a:noFill/>
          <a:ln>
            <a:noFill/>
          </a:ln>
        </p:spPr>
        <p:txBody>
          <a:bodyPr spcFirstLastPara="1" wrap="square" lIns="91425" tIns="45700" rIns="91425" bIns="45700" anchor="t" anchorCtr="0">
            <a:noAutofit/>
          </a:bodyPr>
          <a:lstStyle>
            <a:lvl1pPr marL="342900" marR="0" lvl="0" indent="-374666" algn="l" rtl="0">
              <a:lnSpc>
                <a:spcPct val="100000"/>
              </a:lnSpc>
              <a:spcBef>
                <a:spcPts val="0"/>
              </a:spcBef>
              <a:spcAft>
                <a:spcPts val="0"/>
              </a:spcAft>
              <a:buClr>
                <a:srgbClr val="000000"/>
              </a:buClr>
              <a:buSzPts val="4267"/>
              <a:buFont typeface="Arial"/>
              <a:buChar char="•"/>
              <a:defRPr sz="3200" b="0" i="0" u="none" strike="noStrike" cap="none">
                <a:solidFill>
                  <a:srgbClr val="000000"/>
                </a:solidFill>
                <a:latin typeface="Libre Franklin Medium"/>
                <a:ea typeface="Libre Franklin Medium"/>
                <a:cs typeface="Libre Franklin Medium"/>
                <a:sym typeface="Libre Franklin Medium"/>
              </a:defRPr>
            </a:lvl1pPr>
            <a:lvl2pPr marL="685800" marR="0" lvl="1" indent="-323850" algn="l" rtl="0">
              <a:spcBef>
                <a:spcPts val="480"/>
              </a:spcBef>
              <a:spcAft>
                <a:spcPts val="0"/>
              </a:spcAft>
              <a:buClr>
                <a:srgbClr val="20558A"/>
              </a:buClr>
              <a:buSzPts val="3200"/>
              <a:buFont typeface="Arial"/>
              <a:buChar char="•"/>
              <a:defRPr sz="2400" b="0" i="0" u="none" strike="noStrike" cap="none">
                <a:solidFill>
                  <a:srgbClr val="20558A"/>
                </a:solidFill>
                <a:latin typeface="Libre Franklin Medium"/>
                <a:ea typeface="Libre Franklin Medium"/>
                <a:cs typeface="Libre Franklin Medium"/>
                <a:sym typeface="Libre Franklin Medium"/>
              </a:defRPr>
            </a:lvl2pPr>
            <a:lvl3pPr marL="1028700" marR="0" lvl="2" indent="-323850" algn="l" rtl="0">
              <a:spcBef>
                <a:spcPts val="480"/>
              </a:spcBef>
              <a:spcAft>
                <a:spcPts val="0"/>
              </a:spcAft>
              <a:buClr>
                <a:srgbClr val="747679"/>
              </a:buClr>
              <a:buSzPts val="3200"/>
              <a:buFont typeface="Arial"/>
              <a:buChar char="•"/>
              <a:defRPr sz="2400" b="0" i="0" u="none" strike="noStrike" cap="none">
                <a:solidFill>
                  <a:srgbClr val="747679"/>
                </a:solidFill>
                <a:latin typeface="Libre Franklin"/>
                <a:ea typeface="Libre Franklin"/>
                <a:cs typeface="Libre Franklin"/>
                <a:sym typeface="Libre Franklin"/>
              </a:defRPr>
            </a:lvl3pPr>
            <a:lvl4pPr marL="1371600" marR="0" lvl="3" indent="-171450" algn="l" rtl="0">
              <a:spcBef>
                <a:spcPts val="400"/>
              </a:spcBef>
              <a:spcAft>
                <a:spcPts val="0"/>
              </a:spcAft>
              <a:buClr>
                <a:schemeClr val="dk1"/>
              </a:buClr>
              <a:buSzPts val="2667"/>
              <a:buFont typeface="Arial"/>
              <a:buNone/>
              <a:defRPr sz="2000" b="0" i="0" u="none" strike="noStrike" cap="none">
                <a:solidFill>
                  <a:schemeClr val="dk1"/>
                </a:solidFill>
                <a:latin typeface="Libre Franklin Medium"/>
                <a:ea typeface="Libre Franklin Medium"/>
                <a:cs typeface="Libre Franklin Medium"/>
                <a:sym typeface="Libre Franklin Medium"/>
              </a:defRPr>
            </a:lvl4pPr>
            <a:lvl5pPr marL="1714500" marR="0" lvl="4" indent="-171450" algn="l" rtl="0">
              <a:spcBef>
                <a:spcPts val="400"/>
              </a:spcBef>
              <a:spcAft>
                <a:spcPts val="0"/>
              </a:spcAft>
              <a:buClr>
                <a:schemeClr val="dk1"/>
              </a:buClr>
              <a:buSzPts val="2667"/>
              <a:buFont typeface="Arial"/>
              <a:buNone/>
              <a:defRPr sz="2000" b="0" i="0" u="none" strike="noStrike" cap="none">
                <a:solidFill>
                  <a:schemeClr val="dk1"/>
                </a:solidFill>
                <a:latin typeface="Libre Franklin Medium"/>
                <a:ea typeface="Libre Franklin Medium"/>
                <a:cs typeface="Libre Franklin Medium"/>
                <a:sym typeface="Libre Franklin Medium"/>
              </a:defRPr>
            </a:lvl5pPr>
            <a:lvl6pPr marL="2057400" marR="0" lvl="5" indent="-298466" algn="l" rtl="0">
              <a:spcBef>
                <a:spcPts val="400"/>
              </a:spcBef>
              <a:spcAft>
                <a:spcPts val="0"/>
              </a:spcAft>
              <a:buClr>
                <a:schemeClr val="dk1"/>
              </a:buClr>
              <a:buSzPts val="2667"/>
              <a:buFont typeface="Arial"/>
              <a:buChar char="•"/>
              <a:defRPr sz="2000" b="0" i="0" u="none" strike="noStrike" cap="none">
                <a:solidFill>
                  <a:schemeClr val="dk1"/>
                </a:solidFill>
                <a:latin typeface="Palatino Linotype"/>
                <a:ea typeface="Palatino Linotype"/>
                <a:cs typeface="Palatino Linotype"/>
                <a:sym typeface="Palatino Linotype"/>
              </a:defRPr>
            </a:lvl6pPr>
            <a:lvl7pPr marL="2400300" marR="0" lvl="6" indent="-298466" algn="l" rtl="0">
              <a:spcBef>
                <a:spcPts val="400"/>
              </a:spcBef>
              <a:spcAft>
                <a:spcPts val="0"/>
              </a:spcAft>
              <a:buClr>
                <a:schemeClr val="dk1"/>
              </a:buClr>
              <a:buSzPts val="2667"/>
              <a:buFont typeface="Arial"/>
              <a:buChar char="•"/>
              <a:defRPr sz="2000" b="0" i="0" u="none" strike="noStrike" cap="none">
                <a:solidFill>
                  <a:schemeClr val="dk1"/>
                </a:solidFill>
                <a:latin typeface="Palatino Linotype"/>
                <a:ea typeface="Palatino Linotype"/>
                <a:cs typeface="Palatino Linotype"/>
                <a:sym typeface="Palatino Linotype"/>
              </a:defRPr>
            </a:lvl7pPr>
            <a:lvl8pPr marL="2743200" marR="0" lvl="7" indent="-298466" algn="l" rtl="0">
              <a:spcBef>
                <a:spcPts val="400"/>
              </a:spcBef>
              <a:spcAft>
                <a:spcPts val="0"/>
              </a:spcAft>
              <a:buClr>
                <a:schemeClr val="dk1"/>
              </a:buClr>
              <a:buSzPts val="2667"/>
              <a:buFont typeface="Arial"/>
              <a:buChar char="•"/>
              <a:defRPr sz="2000" b="0" i="0" u="none" strike="noStrike" cap="none">
                <a:solidFill>
                  <a:schemeClr val="dk1"/>
                </a:solidFill>
                <a:latin typeface="Palatino Linotype"/>
                <a:ea typeface="Palatino Linotype"/>
                <a:cs typeface="Palatino Linotype"/>
                <a:sym typeface="Palatino Linotype"/>
              </a:defRPr>
            </a:lvl8pPr>
            <a:lvl9pPr marL="3086100" marR="0" lvl="8" indent="-298466" algn="l" rtl="0">
              <a:spcBef>
                <a:spcPts val="400"/>
              </a:spcBef>
              <a:spcAft>
                <a:spcPts val="0"/>
              </a:spcAft>
              <a:buClr>
                <a:schemeClr val="dk1"/>
              </a:buClr>
              <a:buSzPts val="2667"/>
              <a:buFont typeface="Arial"/>
              <a:buChar char="•"/>
              <a:defRPr sz="2000" b="0" i="0" u="none" strike="noStrike" cap="none">
                <a:solidFill>
                  <a:schemeClr val="dk1"/>
                </a:solidFill>
                <a:latin typeface="Palatino Linotype"/>
                <a:ea typeface="Palatino Linotype"/>
                <a:cs typeface="Palatino Linotype"/>
                <a:sym typeface="Palatino Linotype"/>
              </a:defRPr>
            </a:lvl9pPr>
          </a:lstStyle>
          <a:p>
            <a:endParaRPr/>
          </a:p>
        </p:txBody>
      </p:sp>
      <p:sp>
        <p:nvSpPr>
          <p:cNvPr id="20" name="Google Shape;20;p19"/>
          <p:cNvSpPr txBox="1">
            <a:spLocks noGrp="1"/>
          </p:cNvSpPr>
          <p:nvPr>
            <p:ph type="title"/>
          </p:nvPr>
        </p:nvSpPr>
        <p:spPr>
          <a:xfrm>
            <a:off x="146304" y="215258"/>
            <a:ext cx="8292616" cy="6096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1"/>
              </a:buClr>
              <a:buSzPts val="5333"/>
              <a:buFont typeface="Libre Franklin Medium"/>
              <a:buNone/>
              <a:defRPr sz="4000" b="0" i="0" u="none" strike="noStrike" cap="none">
                <a:solidFill>
                  <a:schemeClr val="dk1"/>
                </a:solidFill>
                <a:latin typeface="Libre Franklin Medium"/>
                <a:ea typeface="Libre Franklin Medium"/>
                <a:cs typeface="Libre Franklin Medium"/>
                <a:sym typeface="Libre Franklin Medium"/>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cxnSp>
        <p:nvCxnSpPr>
          <p:cNvPr id="21" name="Google Shape;21;p19"/>
          <p:cNvCxnSpPr/>
          <p:nvPr/>
        </p:nvCxnSpPr>
        <p:spPr>
          <a:xfrm>
            <a:off x="187287" y="837283"/>
            <a:ext cx="8449937" cy="0"/>
          </a:xfrm>
          <a:prstGeom prst="straightConnector1">
            <a:avLst/>
          </a:prstGeom>
          <a:noFill/>
          <a:ln w="19050" cap="flat" cmpd="sng">
            <a:solidFill>
              <a:srgbClr val="20558A">
                <a:alpha val="49803"/>
              </a:srgbClr>
            </a:solidFill>
            <a:prstDash val="solid"/>
            <a:round/>
            <a:headEnd type="none" w="sm" len="sm"/>
            <a:tailEnd type="none" w="sm" len="sm"/>
          </a:ln>
        </p:spPr>
      </p:cxnSp>
    </p:spTree>
    <p:extLst>
      <p:ext uri="{BB962C8B-B14F-4D97-AF65-F5344CB8AC3E}">
        <p14:creationId xmlns:p14="http://schemas.microsoft.com/office/powerpoint/2010/main" val="82249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E195D4-3F35-4E05-B500-7E7FD17C6DB3}" type="slidenum">
              <a:rPr lang="en-US" smtClean="0"/>
              <a:t>‹#›</a:t>
            </a:fld>
            <a:endParaRPr lang="en-US"/>
          </a:p>
        </p:txBody>
      </p:sp>
      <p:sp>
        <p:nvSpPr>
          <p:cNvPr id="4" name="Content Placeholder 2"/>
          <p:cNvSpPr>
            <a:spLocks noGrp="1"/>
          </p:cNvSpPr>
          <p:nvPr>
            <p:ph idx="1"/>
          </p:nvPr>
        </p:nvSpPr>
        <p:spPr>
          <a:xfrm>
            <a:off x="481433" y="1035703"/>
            <a:ext cx="7543800" cy="3459179"/>
          </a:xfrm>
        </p:spPr>
        <p:txBody>
          <a:bodyPr/>
          <a:lstStyle>
            <a:lvl1pPr marL="457200" indent="-274320" algn="l">
              <a:buFont typeface="Arial" panose="020B0604020202020204" pitchFamily="34" charset="0"/>
              <a:buChar char="•"/>
              <a:defRPr/>
            </a:lvl1pPr>
            <a:lvl2pPr marL="800100" indent="-342900" algn="l">
              <a:buFont typeface="Arial" panose="020B0604020202020204" pitchFamily="34" charset="0"/>
              <a:buChar char="•"/>
              <a:defRPr baseline="0"/>
            </a:lvl2pPr>
            <a:lvl3pPr algn="l">
              <a:defRPr baseline="0"/>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p:txBody>
      </p:sp>
      <p:sp>
        <p:nvSpPr>
          <p:cNvPr id="5" name="Title 21"/>
          <p:cNvSpPr>
            <a:spLocks noGrp="1"/>
          </p:cNvSpPr>
          <p:nvPr>
            <p:ph type="title" hasCustomPrompt="1"/>
          </p:nvPr>
        </p:nvSpPr>
        <p:spPr>
          <a:xfrm>
            <a:off x="146304" y="215258"/>
            <a:ext cx="8292616" cy="609600"/>
          </a:xfrm>
        </p:spPr>
        <p:txBody>
          <a:bodyPr>
            <a:noAutofit/>
          </a:bodyPr>
          <a:lstStyle>
            <a:lvl1pPr algn="l">
              <a:defRPr sz="4000"/>
            </a:lvl1pPr>
          </a:lstStyle>
          <a:p>
            <a:r>
              <a:rPr lang="en-US" dirty="0"/>
              <a:t>New Page Section</a:t>
            </a:r>
          </a:p>
        </p:txBody>
      </p:sp>
      <p:cxnSp>
        <p:nvCxnSpPr>
          <p:cNvPr id="6" name="Straight Connector 5"/>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81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SUBTITLE if needed</a:t>
            </a:r>
          </a:p>
        </p:txBody>
      </p:sp>
      <p:sp>
        <p:nvSpPr>
          <p:cNvPr id="13" name="Slide Number Placeholder 12"/>
          <p:cNvSpPr>
            <a:spLocks noGrp="1"/>
          </p:cNvSpPr>
          <p:nvPr>
            <p:ph type="sldNum" sz="quarter" idx="12"/>
          </p:nvPr>
        </p:nvSpPr>
        <p:spPr/>
        <p:txBody>
          <a:bodyPr/>
          <a:lstStyle/>
          <a:p>
            <a:fld id="{04E195D4-3F35-4E05-B500-7E7FD17C6DB3}" type="slidenum">
              <a:rPr lang="en-US" smtClean="0"/>
              <a:t>‹#›</a:t>
            </a:fld>
            <a:endParaRPr lang="en-US"/>
          </a:p>
        </p:txBody>
      </p:sp>
      <p:sp>
        <p:nvSpPr>
          <p:cNvPr id="8" name="Title 21"/>
          <p:cNvSpPr>
            <a:spLocks noGrp="1"/>
          </p:cNvSpPr>
          <p:nvPr>
            <p:ph type="title" hasCustomPrompt="1"/>
          </p:nvPr>
        </p:nvSpPr>
        <p:spPr>
          <a:xfrm>
            <a:off x="146304" y="215258"/>
            <a:ext cx="8292616" cy="609600"/>
          </a:xfrm>
        </p:spPr>
        <p:txBody>
          <a:bodyPr>
            <a:noAutofit/>
          </a:bodyPr>
          <a:lstStyle>
            <a:lvl1pPr algn="l">
              <a:defRPr sz="4000"/>
            </a:lvl1pPr>
          </a:lstStyle>
          <a:p>
            <a:r>
              <a:rPr lang="en-US" dirty="0"/>
              <a:t>New Page Section</a:t>
            </a:r>
          </a:p>
        </p:txBody>
      </p:sp>
      <p:cxnSp>
        <p:nvCxnSpPr>
          <p:cNvPr id="4" name="Straight Connector 3"/>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5" y="1544370"/>
            <a:ext cx="8450263" cy="2941638"/>
          </a:xfr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7753359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318013" y="837283"/>
            <a:ext cx="3886200" cy="457200"/>
          </a:xfrm>
        </p:spPr>
        <p:txBody>
          <a:bodyPr anchor="b">
            <a:normAutofit/>
          </a:bodyPr>
          <a:lstStyle>
            <a:lvl1pPr marL="0" indent="0">
              <a:buNone/>
              <a:defRPr sz="2400" b="0" cap="small" baseline="0">
                <a:solidFill>
                  <a:srgbClr val="20558A"/>
                </a:solidFill>
                <a:latin typeface="Franklin Gothic Medium Cond" panose="020B06060304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Chart Title</a:t>
            </a:r>
          </a:p>
        </p:txBody>
      </p:sp>
      <p:sp>
        <p:nvSpPr>
          <p:cNvPr id="21" name="Slide Number Placeholder 20"/>
          <p:cNvSpPr>
            <a:spLocks noGrp="1"/>
          </p:cNvSpPr>
          <p:nvPr>
            <p:ph type="sldNum" sz="quarter" idx="12"/>
          </p:nvPr>
        </p:nvSpPr>
        <p:spPr/>
        <p:txBody>
          <a:bodyPr/>
          <a:lstStyle/>
          <a:p>
            <a:fld id="{04E195D4-3F35-4E05-B500-7E7FD17C6DB3}" type="slidenum">
              <a:rPr lang="en-US" smtClean="0"/>
              <a:t>‹#›</a:t>
            </a:fld>
            <a:endParaRPr lang="en-US"/>
          </a:p>
        </p:txBody>
      </p:sp>
      <p:sp>
        <p:nvSpPr>
          <p:cNvPr id="22" name="Title 21"/>
          <p:cNvSpPr>
            <a:spLocks noGrp="1"/>
          </p:cNvSpPr>
          <p:nvPr>
            <p:ph type="title" hasCustomPrompt="1"/>
          </p:nvPr>
        </p:nvSpPr>
        <p:spPr>
          <a:xfrm>
            <a:off x="146304" y="215258"/>
            <a:ext cx="9006840" cy="609600"/>
          </a:xfrm>
        </p:spPr>
        <p:txBody>
          <a:bodyPr>
            <a:noAutofit/>
          </a:bodyPr>
          <a:lstStyle>
            <a:lvl1pPr algn="l">
              <a:defRPr sz="4000"/>
            </a:lvl1pPr>
          </a:lstStyle>
          <a:p>
            <a:r>
              <a:rPr lang="en-US" dirty="0"/>
              <a:t>Page Title</a:t>
            </a:r>
          </a:p>
        </p:txBody>
      </p:sp>
      <p:cxnSp>
        <p:nvCxnSpPr>
          <p:cNvPr id="9" name="Straight Connector 8"/>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40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2" y="204787"/>
            <a:ext cx="3008313" cy="871538"/>
          </a:xfrm>
        </p:spPr>
        <p:txBody>
          <a:bodyPr anchor="b"/>
          <a:lstStyle>
            <a:lvl1pPr algn="l">
              <a:defRPr sz="2000" b="0" baseline="0">
                <a:latin typeface="Franklin Gothic Medium Cond" panose="020B0606030402020204" pitchFamily="34" charset="0"/>
              </a:defRPr>
            </a:lvl1pPr>
          </a:lstStyle>
          <a:p>
            <a:r>
              <a:rPr lang="en-US" dirty="0"/>
              <a:t>TWO COLUMN SLIDE </a:t>
            </a:r>
          </a:p>
        </p:txBody>
      </p:sp>
      <p:sp>
        <p:nvSpPr>
          <p:cNvPr id="3" name="Content Placeholder 2"/>
          <p:cNvSpPr>
            <a:spLocks noGrp="1"/>
          </p:cNvSpPr>
          <p:nvPr>
            <p:ph idx="1"/>
          </p:nvPr>
        </p:nvSpPr>
        <p:spPr>
          <a:xfrm>
            <a:off x="3575050" y="204789"/>
            <a:ext cx="5111750" cy="4389835"/>
          </a:xfrm>
        </p:spPr>
        <p:txBody>
          <a:bodyPr/>
          <a:lstStyle>
            <a:lvl1pPr>
              <a:defRPr sz="3200">
                <a:solidFill>
                  <a:schemeClr val="tx1"/>
                </a:solidFill>
              </a:defRPr>
            </a:lvl1pPr>
            <a:lvl2pPr>
              <a:defRPr sz="2800" baseline="0"/>
            </a:lvl2pPr>
            <a:lvl3pPr>
              <a:defRPr sz="2400">
                <a:latin typeface="Franklin Gothic Medium Cond" panose="020B0606030402020204" pitchFamily="34" charset="0"/>
              </a:defRPr>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Slide Number Placeholder 9"/>
          <p:cNvSpPr>
            <a:spLocks noGrp="1"/>
          </p:cNvSpPr>
          <p:nvPr>
            <p:ph type="sldNum" sz="quarter" idx="12"/>
          </p:nvPr>
        </p:nvSpPr>
        <p:spPr/>
        <p:txBody>
          <a:bodyPr/>
          <a:lstStyle/>
          <a:p>
            <a:fld id="{04E195D4-3F35-4E05-B500-7E7FD17C6DB3}" type="slidenum">
              <a:rPr lang="en-US" smtClean="0"/>
              <a:t>‹#›</a:t>
            </a:fld>
            <a:endParaRPr lang="en-US"/>
          </a:p>
        </p:txBody>
      </p:sp>
    </p:spTree>
    <p:extLst>
      <p:ext uri="{BB962C8B-B14F-4D97-AF65-F5344CB8AC3E}">
        <p14:creationId xmlns:p14="http://schemas.microsoft.com/office/powerpoint/2010/main" val="93332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Presentation TITLE page">
    <p:spTree>
      <p:nvGrpSpPr>
        <p:cNvPr id="1" name=""/>
        <p:cNvGrpSpPr/>
        <p:nvPr/>
      </p:nvGrpSpPr>
      <p:grpSpPr>
        <a:xfrm>
          <a:off x="0" y="0"/>
          <a:ext cx="0" cy="0"/>
          <a:chOff x="0" y="0"/>
          <a:chExt cx="0" cy="0"/>
        </a:xfrm>
      </p:grpSpPr>
      <p:grpSp>
        <p:nvGrpSpPr>
          <p:cNvPr id="9" name="Group 8"/>
          <p:cNvGrpSpPr/>
          <p:nvPr userDrawn="1"/>
        </p:nvGrpSpPr>
        <p:grpSpPr>
          <a:xfrm>
            <a:off x="-28575" y="3505200"/>
            <a:ext cx="9172575" cy="1639199"/>
            <a:chOff x="-28575" y="3505200"/>
            <a:chExt cx="9172575" cy="1639199"/>
          </a:xfrm>
        </p:grpSpPr>
        <p:sp>
          <p:nvSpPr>
            <p:cNvPr id="13" name="Rectangle 12"/>
            <p:cNvSpPr/>
            <p:nvPr userDrawn="1"/>
          </p:nvSpPr>
          <p:spPr>
            <a:xfrm>
              <a:off x="-10486" y="3505200"/>
              <a:ext cx="9154486" cy="1639199"/>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206" y="3787366"/>
              <a:ext cx="5015819" cy="902847"/>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4838700"/>
              <a:ext cx="9163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 name="Text Placeholder 2"/>
          <p:cNvSpPr>
            <a:spLocks noGrp="1"/>
          </p:cNvSpPr>
          <p:nvPr>
            <p:ph type="body" sz="quarter" idx="10" hasCustomPrompt="1"/>
          </p:nvPr>
        </p:nvSpPr>
        <p:spPr>
          <a:xfrm>
            <a:off x="0" y="723900"/>
            <a:ext cx="9134475" cy="895350"/>
          </a:xfrm>
          <a:prstGeom prst="rect">
            <a:avLst/>
          </a:prstGeom>
        </p:spPr>
        <p:txBody>
          <a:bodyPr/>
          <a:lstStyle>
            <a:lvl1pPr>
              <a:defRPr sz="4800" baseline="0">
                <a:solidFill>
                  <a:srgbClr val="20558A"/>
                </a:solidFill>
              </a:defRPr>
            </a:lvl1pPr>
          </a:lstStyle>
          <a:p>
            <a:pPr lvl="0"/>
            <a:r>
              <a:rPr lang="en-US" dirty="0"/>
              <a:t>Presentation Title</a:t>
            </a:r>
          </a:p>
        </p:txBody>
      </p:sp>
      <p:sp>
        <p:nvSpPr>
          <p:cNvPr id="11" name="Text Placeholder 10"/>
          <p:cNvSpPr>
            <a:spLocks noGrp="1"/>
          </p:cNvSpPr>
          <p:nvPr>
            <p:ph type="body" sz="quarter" idx="11" hasCustomPrompt="1"/>
          </p:nvPr>
        </p:nvSpPr>
        <p:spPr>
          <a:xfrm>
            <a:off x="887752" y="2206799"/>
            <a:ext cx="7324725" cy="1028700"/>
          </a:xfrm>
          <a:prstGeom prst="rect">
            <a:avLst/>
          </a:prstGeom>
        </p:spPr>
        <p:txBody>
          <a:bodyPr/>
          <a:lstStyle>
            <a:lvl1pPr>
              <a:defRPr baseline="0"/>
            </a:lvl1pPr>
          </a:lstStyle>
          <a:p>
            <a:pPr lvl="0"/>
            <a:r>
              <a:rPr lang="en-US" dirty="0"/>
              <a:t>Presenter Name</a:t>
            </a:r>
          </a:p>
          <a:p>
            <a:pPr lvl="0"/>
            <a:r>
              <a:rPr lang="en-US" dirty="0"/>
              <a:t>Date</a:t>
            </a:r>
          </a:p>
        </p:txBody>
      </p:sp>
    </p:spTree>
    <p:extLst>
      <p:ext uri="{BB962C8B-B14F-4D97-AF65-F5344CB8AC3E}">
        <p14:creationId xmlns:p14="http://schemas.microsoft.com/office/powerpoint/2010/main" val="417333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3"/>
            <a:ext cx="7543800" cy="3459179"/>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baseline="0"/>
            </a:lvl3pPr>
            <a:lvl4pPr algn="l">
              <a:defRPr/>
            </a:lvl4pPr>
            <a:lvl5pPr algn="l">
              <a:defRPr/>
            </a:lvl5pPr>
          </a:lstStyle>
          <a:p>
            <a:pPr lvl="0"/>
            <a:r>
              <a:rPr lang="en-US"/>
              <a:t>Edit Master text styles</a:t>
            </a:r>
          </a:p>
          <a:p>
            <a:pPr lvl="1"/>
            <a:r>
              <a:rPr lang="en-US"/>
              <a:t>Second level</a:t>
            </a:r>
          </a:p>
          <a:p>
            <a:pPr lvl="2"/>
            <a:r>
              <a:rPr lang="en-US"/>
              <a:t>Third level</a:t>
            </a:r>
          </a:p>
        </p:txBody>
      </p:sp>
      <p:sp>
        <p:nvSpPr>
          <p:cNvPr id="5" name="Title 21"/>
          <p:cNvSpPr>
            <a:spLocks noGrp="1"/>
          </p:cNvSpPr>
          <p:nvPr>
            <p:ph type="title" hasCustomPrompt="1"/>
          </p:nvPr>
        </p:nvSpPr>
        <p:spPr>
          <a:xfrm>
            <a:off x="146304" y="215258"/>
            <a:ext cx="8292616" cy="609600"/>
          </a:xfrm>
          <a:prstGeom prst="rect">
            <a:avLst/>
          </a:prstGeom>
        </p:spPr>
        <p:txBody>
          <a:bodyPr>
            <a:noAutofit/>
          </a:bodyPr>
          <a:lstStyle>
            <a:lvl1pPr algn="l">
              <a:defRPr sz="4000"/>
            </a:lvl1pPr>
          </a:lstStyle>
          <a:p>
            <a:r>
              <a:rPr lang="en-US" dirty="0"/>
              <a:t>Page Title</a:t>
            </a:r>
          </a:p>
        </p:txBody>
      </p:sp>
      <p:cxnSp>
        <p:nvCxnSpPr>
          <p:cNvPr id="6" name="Straight Connector 5" descr="underlin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045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esentation TITLE page">
    <p:spTree>
      <p:nvGrpSpPr>
        <p:cNvPr id="1" name=""/>
        <p:cNvGrpSpPr/>
        <p:nvPr/>
      </p:nvGrpSpPr>
      <p:grpSpPr>
        <a:xfrm>
          <a:off x="0" y="0"/>
          <a:ext cx="0" cy="0"/>
          <a:chOff x="0" y="0"/>
          <a:chExt cx="0" cy="0"/>
        </a:xfrm>
      </p:grpSpPr>
      <p:sp>
        <p:nvSpPr>
          <p:cNvPr id="6" name="Rectangle 5"/>
          <p:cNvSpPr/>
          <p:nvPr userDrawn="1"/>
        </p:nvSpPr>
        <p:spPr>
          <a:xfrm>
            <a:off x="457200" y="361950"/>
            <a:ext cx="8229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28575" y="3505200"/>
            <a:ext cx="9172575" cy="1639199"/>
            <a:chOff x="-28575" y="3505200"/>
            <a:chExt cx="9172575" cy="1639199"/>
          </a:xfrm>
        </p:grpSpPr>
        <p:sp>
          <p:nvSpPr>
            <p:cNvPr id="13" name="Rectangle 12" descr="blue background"/>
            <p:cNvSpPr/>
            <p:nvPr userDrawn="1"/>
          </p:nvSpPr>
          <p:spPr>
            <a:xfrm>
              <a:off x="-10486" y="3505200"/>
              <a:ext cx="9154486" cy="1639199"/>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SCHEV"/>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206" y="3787366"/>
              <a:ext cx="5015819" cy="902847"/>
            </a:xfrm>
            <a:prstGeom prst="rect">
              <a:avLst/>
            </a:prstGeom>
          </p:spPr>
        </p:pic>
        <p:pic>
          <p:nvPicPr>
            <p:cNvPr id="1026" name="Picture 2" descr="graphic elemen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4838700"/>
              <a:ext cx="9163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Placeholder 10"/>
          <p:cNvSpPr>
            <a:spLocks noGrp="1"/>
          </p:cNvSpPr>
          <p:nvPr>
            <p:ph type="body" sz="quarter" idx="11" hasCustomPrompt="1"/>
          </p:nvPr>
        </p:nvSpPr>
        <p:spPr>
          <a:xfrm>
            <a:off x="914399" y="2219325"/>
            <a:ext cx="7324725" cy="1028700"/>
          </a:xfrm>
          <a:prstGeom prst="rect">
            <a:avLst/>
          </a:prstGeom>
        </p:spPr>
        <p:txBody>
          <a:bodyPr/>
          <a:lstStyle>
            <a:lvl1pPr>
              <a:defRPr baseline="0"/>
            </a:lvl1pPr>
          </a:lstStyle>
          <a:p>
            <a:pPr lvl="0"/>
            <a:r>
              <a:rPr lang="en-US" dirty="0"/>
              <a:t>Presenter Name</a:t>
            </a:r>
          </a:p>
          <a:p>
            <a:pPr lvl="0"/>
            <a:r>
              <a:rPr lang="en-US" dirty="0"/>
              <a:t>Date</a:t>
            </a:r>
          </a:p>
        </p:txBody>
      </p:sp>
      <p:sp>
        <p:nvSpPr>
          <p:cNvPr id="2" name="Title 1"/>
          <p:cNvSpPr>
            <a:spLocks noGrp="1"/>
          </p:cNvSpPr>
          <p:nvPr>
            <p:ph type="title"/>
          </p:nvPr>
        </p:nvSpPr>
        <p:spPr>
          <a:xfrm>
            <a:off x="628650" y="773400"/>
            <a:ext cx="7886700" cy="993775"/>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53042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1"/>
            <a:ext cx="9144000" cy="1102519"/>
          </a:xfrm>
          <a:prstGeom prst="rect">
            <a:avLst/>
          </a:prstGeom>
        </p:spPr>
        <p:txBody>
          <a:bodyPr/>
          <a:lstStyle>
            <a:lvl1pPr algn="ctr">
              <a:defRPr baseline="0"/>
            </a:lvl1pPr>
          </a:lstStyle>
          <a:p>
            <a:r>
              <a:rPr lang="en-US" dirty="0"/>
              <a:t>Section Title </a:t>
            </a:r>
          </a:p>
        </p:txBody>
      </p:sp>
      <p:sp>
        <p:nvSpPr>
          <p:cNvPr id="3" name="Subtitle 2"/>
          <p:cNvSpPr>
            <a:spLocks noGrp="1"/>
          </p:cNvSpPr>
          <p:nvPr>
            <p:ph type="subTitle" idx="1" hasCustomPrompt="1"/>
          </p:nvPr>
        </p:nvSpPr>
        <p:spPr>
          <a:xfrm>
            <a:off x="1393634" y="1989233"/>
            <a:ext cx="6400800" cy="1314450"/>
          </a:xfrm>
          <a:prstGeom prst="rect">
            <a:avLst/>
          </a:prstGeom>
        </p:spPr>
        <p:txBody>
          <a:bodyPr>
            <a:normAutofit/>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SUBTITLE </a:t>
            </a:r>
          </a:p>
        </p:txBody>
      </p:sp>
      <p:sp>
        <p:nvSpPr>
          <p:cNvPr id="12" name="Slide Number Placeholder 11"/>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Tree>
    <p:extLst>
      <p:ext uri="{BB962C8B-B14F-4D97-AF65-F5344CB8AC3E}">
        <p14:creationId xmlns:p14="http://schemas.microsoft.com/office/powerpoint/2010/main" val="301499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10" name="Rectangle 9"/>
          <p:cNvSpPr/>
          <p:nvPr/>
        </p:nvSpPr>
        <p:spPr>
          <a:xfrm>
            <a:off x="-10486" y="4827185"/>
            <a:ext cx="9154486" cy="317214"/>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3045125"/>
            <a:ext cx="8229600" cy="1549497"/>
          </a:xfrm>
          <a:prstGeom prst="rect">
            <a:avLst/>
          </a:prstGeom>
        </p:spPr>
        <p:txBody>
          <a:bodyPr vert="horz" lIns="91440" tIns="45720" rIns="91440" bIns="45720" rtlCol="0">
            <a:normAutofit/>
          </a:bodyPr>
          <a:lstStyle/>
          <a:p>
            <a:pPr lvl="0"/>
            <a:r>
              <a:rPr lang="en-US" dirty="0"/>
              <a:t>Subtitle</a:t>
            </a:r>
          </a:p>
          <a:p>
            <a:pPr lvl="0"/>
            <a:r>
              <a:rPr lang="en-US" dirty="0"/>
              <a:t>Presenter Name</a:t>
            </a:r>
          </a:p>
          <a:p>
            <a:pPr lvl="0"/>
            <a:r>
              <a:rPr lang="en-US" dirty="0"/>
              <a:t>Date</a:t>
            </a:r>
          </a:p>
        </p:txBody>
      </p:sp>
      <p:sp>
        <p:nvSpPr>
          <p:cNvPr id="2" name="Title Placeholder 1"/>
          <p:cNvSpPr>
            <a:spLocks noGrp="1"/>
          </p:cNvSpPr>
          <p:nvPr>
            <p:ph type="title"/>
          </p:nvPr>
        </p:nvSpPr>
        <p:spPr>
          <a:xfrm>
            <a:off x="400832" y="286795"/>
            <a:ext cx="8229600" cy="1066800"/>
          </a:xfrm>
          <a:prstGeom prst="rect">
            <a:avLst/>
          </a:prstGeom>
        </p:spPr>
        <p:txBody>
          <a:bodyPr vert="horz" lIns="91440" tIns="45720" rIns="91440" bIns="45720" rtlCol="0" anchor="ctr">
            <a:normAutofit/>
          </a:bodyPr>
          <a:lstStyle/>
          <a:p>
            <a:r>
              <a:rPr lang="en-US" dirty="0"/>
              <a:t>FORMAL MAIN TITLE </a:t>
            </a:r>
          </a:p>
        </p:txBody>
      </p:sp>
      <p:sp>
        <p:nvSpPr>
          <p:cNvPr id="6" name="Slide Number Placeholder 5"/>
          <p:cNvSpPr>
            <a:spLocks noGrp="1"/>
          </p:cNvSpPr>
          <p:nvPr>
            <p:ph type="sldNum" sz="quarter" idx="4"/>
          </p:nvPr>
        </p:nvSpPr>
        <p:spPr>
          <a:xfrm>
            <a:off x="6553200" y="4819020"/>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4E195D4-3F35-4E05-B500-7E7FD17C6DB3}" type="slidenum">
              <a:rPr lang="en-US" smtClean="0"/>
              <a:t>‹#›</a:t>
            </a:fld>
            <a:endParaRPr lang="en-US"/>
          </a:p>
        </p:txBody>
      </p:sp>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190" y="4818871"/>
            <a:ext cx="1757548" cy="316359"/>
          </a:xfrm>
          <a:prstGeom prst="rect">
            <a:avLst/>
          </a:prstGeom>
        </p:spPr>
      </p:pic>
    </p:spTree>
    <p:extLst>
      <p:ext uri="{BB962C8B-B14F-4D97-AF65-F5344CB8AC3E}">
        <p14:creationId xmlns:p14="http://schemas.microsoft.com/office/powerpoint/2010/main" val="2108065159"/>
      </p:ext>
    </p:extLst>
  </p:cSld>
  <p:clrMap bg1="lt1" tx1="dk1" bg2="lt2" tx2="dk2" accent1="accent1" accent2="accent2" accent3="accent3" accent4="accent4" accent5="accent5" accent6="accent6" hlink="hlink" folHlink="folHlink"/>
  <p:sldLayoutIdLst>
    <p:sldLayoutId id="2147483687" r:id="rId1"/>
    <p:sldLayoutId id="2147483695" r:id="rId2"/>
    <p:sldLayoutId id="2147483688" r:id="rId3"/>
    <p:sldLayoutId id="2147483689" r:id="rId4"/>
    <p:sldLayoutId id="2147483693" r:id="rId5"/>
    <p:sldLayoutId id="2147483696" r:id="rId6"/>
    <p:sldLayoutId id="2147483710" r:id="rId7"/>
  </p:sldLayoutIdLst>
  <p:hf hdr="0" ftr="0" dt="0"/>
  <p:txStyles>
    <p:titleStyle>
      <a:lvl1pPr algn="ctr" defTabSz="914400" rtl="0" eaLnBrk="1" latinLnBrk="0" hangingPunct="1">
        <a:spcBef>
          <a:spcPct val="0"/>
        </a:spcBef>
        <a:buNone/>
        <a:defRPr sz="4800" i="0" kern="1200" baseline="0">
          <a:solidFill>
            <a:schemeClr val="tx1"/>
          </a:solidFill>
          <a:latin typeface="Franklin Gothic Medium" panose="020B0603020102020204"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descr="bottom blue background bar"/>
          <p:cNvSpPr/>
          <p:nvPr/>
        </p:nvSpPr>
        <p:spPr>
          <a:xfrm>
            <a:off x="-10486" y="4827185"/>
            <a:ext cx="9154486" cy="317214"/>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553200" y="4819020"/>
            <a:ext cx="2133600" cy="273844"/>
          </a:xfrm>
          <a:prstGeom prst="rect">
            <a:avLst/>
          </a:prstGeom>
        </p:spPr>
        <p:txBody>
          <a:bodyPr vert="horz" lIns="91440" tIns="45720" rIns="91440" bIns="45720" rtlCol="0" anchor="ctr"/>
          <a:lstStyle>
            <a:lvl1pPr algn="r">
              <a:defRPr sz="1200">
                <a:solidFill>
                  <a:schemeClr val="bg1"/>
                </a:solidFill>
              </a:defRPr>
            </a:lvl1pPr>
          </a:lstStyle>
          <a:p>
            <a:fld id="{04E195D4-3F35-4E05-B500-7E7FD17C6DB3}" type="slidenum">
              <a:rPr lang="en-US" smtClean="0"/>
              <a:pPr/>
              <a:t>‹#›</a:t>
            </a:fld>
            <a:endParaRPr lang="en-US" dirty="0"/>
          </a:p>
        </p:txBody>
      </p:sp>
      <p:pic>
        <p:nvPicPr>
          <p:cNvPr id="8" name="Picture 7" descr="SCHEV"/>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190" y="4818871"/>
            <a:ext cx="1757548" cy="316359"/>
          </a:xfrm>
          <a:prstGeom prst="rect">
            <a:avLst/>
          </a:prstGeom>
        </p:spPr>
      </p:pic>
    </p:spTree>
    <p:extLst>
      <p:ext uri="{BB962C8B-B14F-4D97-AF65-F5344CB8AC3E}">
        <p14:creationId xmlns:p14="http://schemas.microsoft.com/office/powerpoint/2010/main" val="173858235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Lst>
  <p:hf hdr="0" ftr="0" dt="0"/>
  <p:txStyles>
    <p:titleStyle>
      <a:lvl1pPr algn="ctr" defTabSz="914400" rtl="0" eaLnBrk="1" latinLnBrk="0" hangingPunct="1">
        <a:spcBef>
          <a:spcPct val="0"/>
        </a:spcBef>
        <a:buNone/>
        <a:defRPr sz="4800" i="0" kern="1200" baseline="0">
          <a:solidFill>
            <a:schemeClr val="tx1"/>
          </a:solidFill>
          <a:latin typeface="Franklin Gothic Medium" panose="020B0603020102020204"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descr="bottom blue background bar" title="bottom blue bar graphic element"/>
          <p:cNvSpPr/>
          <p:nvPr/>
        </p:nvSpPr>
        <p:spPr>
          <a:xfrm>
            <a:off x="-10486" y="4827185"/>
            <a:ext cx="9154486" cy="317214"/>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553200" y="4819020"/>
            <a:ext cx="2133600" cy="273844"/>
          </a:xfrm>
          <a:prstGeom prst="rect">
            <a:avLst/>
          </a:prstGeom>
        </p:spPr>
        <p:txBody>
          <a:bodyPr vert="horz" lIns="91440" tIns="45720" rIns="91440" bIns="45720" rtlCol="0" anchor="ctr"/>
          <a:lstStyle>
            <a:lvl1pPr algn="r">
              <a:defRPr sz="1200">
                <a:solidFill>
                  <a:schemeClr val="bg1"/>
                </a:solidFill>
              </a:defRPr>
            </a:lvl1pPr>
          </a:lstStyle>
          <a:p>
            <a:fld id="{04E195D4-3F35-4E05-B500-7E7FD17C6DB3}" type="slidenum">
              <a:rPr lang="en-US" smtClean="0"/>
              <a:pPr/>
              <a:t>‹#›</a:t>
            </a:fld>
            <a:endParaRPr lang="en-US"/>
          </a:p>
        </p:txBody>
      </p:sp>
      <p:pic>
        <p:nvPicPr>
          <p:cNvPr id="8" name="Picture 7" descr="SCHEV" title="State Council of Higher Education for Virginia"/>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190" y="4818871"/>
            <a:ext cx="1757548" cy="316359"/>
          </a:xfrm>
          <a:prstGeom prst="rect">
            <a:avLst/>
          </a:prstGeom>
        </p:spPr>
      </p:pic>
    </p:spTree>
    <p:extLst>
      <p:ext uri="{BB962C8B-B14F-4D97-AF65-F5344CB8AC3E}">
        <p14:creationId xmlns:p14="http://schemas.microsoft.com/office/powerpoint/2010/main" val="21745451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Lst>
  <p:hf hdr="0" dt="0"/>
  <p:txStyles>
    <p:titleStyle>
      <a:lvl1pPr algn="ctr" defTabSz="914400" rtl="0" eaLnBrk="1" latinLnBrk="0" hangingPunct="1">
        <a:spcBef>
          <a:spcPct val="0"/>
        </a:spcBef>
        <a:buNone/>
        <a:defRPr sz="4800" i="0" kern="1200" baseline="0">
          <a:solidFill>
            <a:schemeClr val="tx1"/>
          </a:solidFill>
          <a:latin typeface="Franklin Gothic Medium" panose="020B0603020102020204"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42975" y="464024"/>
            <a:ext cx="7296150" cy="2039835"/>
          </a:xfrm>
        </p:spPr>
        <p:txBody>
          <a:bodyPr>
            <a:normAutofit fontScale="77500" lnSpcReduction="20000"/>
          </a:bodyPr>
          <a:lstStyle/>
          <a:p>
            <a:r>
              <a:rPr lang="en-US" sz="6300" dirty="0">
                <a:solidFill>
                  <a:schemeClr val="tx1"/>
                </a:solidFill>
              </a:rPr>
              <a:t>Overview of</a:t>
            </a:r>
          </a:p>
          <a:p>
            <a:r>
              <a:rPr lang="en-US" sz="6300" dirty="0">
                <a:solidFill>
                  <a:schemeClr val="tx1"/>
                </a:solidFill>
              </a:rPr>
              <a:t>Virginia Higher Education</a:t>
            </a:r>
          </a:p>
          <a:p>
            <a:endParaRPr lang="en-US" sz="1700" dirty="0">
              <a:solidFill>
                <a:schemeClr val="tx1"/>
              </a:solidFill>
            </a:endParaRPr>
          </a:p>
          <a:p>
            <a:r>
              <a:rPr lang="en-US" sz="3100" b="1" dirty="0">
                <a:solidFill>
                  <a:schemeClr val="tx1"/>
                </a:solidFill>
              </a:rPr>
              <a:t>Boards of Visitors Orientation</a:t>
            </a:r>
          </a:p>
          <a:p>
            <a:r>
              <a:rPr lang="en-US" sz="3100" b="1" dirty="0">
                <a:solidFill>
                  <a:schemeClr val="tx1"/>
                </a:solidFill>
              </a:rPr>
              <a:t>November 12, 2024</a:t>
            </a:r>
          </a:p>
        </p:txBody>
      </p:sp>
      <p:sp>
        <p:nvSpPr>
          <p:cNvPr id="6" name="Text Placeholder 5"/>
          <p:cNvSpPr>
            <a:spLocks noGrp="1"/>
          </p:cNvSpPr>
          <p:nvPr>
            <p:ph type="body" sz="quarter" idx="11"/>
          </p:nvPr>
        </p:nvSpPr>
        <p:spPr>
          <a:xfrm>
            <a:off x="914399" y="2448628"/>
            <a:ext cx="7324725" cy="951221"/>
          </a:xfrm>
        </p:spPr>
        <p:txBody>
          <a:bodyPr>
            <a:normAutofit lnSpcReduction="10000"/>
          </a:bodyPr>
          <a:lstStyle/>
          <a:p>
            <a:r>
              <a:rPr lang="en-US" sz="2000" dirty="0"/>
              <a:t>Scott Fleming, SCHEV Director</a:t>
            </a:r>
          </a:p>
          <a:p>
            <a:r>
              <a:rPr lang="en-US" sz="2000" dirty="0"/>
              <a:t>Alan Edwards, SCHEV Strategic Planning &amp; Policy Studies Director</a:t>
            </a:r>
          </a:p>
          <a:p>
            <a:r>
              <a:rPr lang="en-US" sz="2000" dirty="0"/>
              <a:t>Lee Andes, SCHEV Finance Policy &amp; Innovation Interim Director</a:t>
            </a:r>
          </a:p>
        </p:txBody>
      </p:sp>
    </p:spTree>
    <p:extLst>
      <p:ext uri="{BB962C8B-B14F-4D97-AF65-F5344CB8AC3E}">
        <p14:creationId xmlns:p14="http://schemas.microsoft.com/office/powerpoint/2010/main" val="280063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FB8891-6486-4A40-6A23-3178CD0939CC}"/>
              </a:ext>
            </a:extLst>
          </p:cNvPr>
          <p:cNvSpPr>
            <a:spLocks noGrp="1"/>
          </p:cNvSpPr>
          <p:nvPr>
            <p:ph type="sldNum" sz="quarter" idx="10"/>
          </p:nvPr>
        </p:nvSpPr>
        <p:spPr/>
        <p:txBody>
          <a:bodyPr/>
          <a:lstStyle/>
          <a:p>
            <a:fld id="{04E195D4-3F35-4E05-B500-7E7FD17C6DB3}" type="slidenum">
              <a:rPr lang="en-US" smtClean="0"/>
              <a:t>10</a:t>
            </a:fld>
            <a:endParaRPr lang="en-US"/>
          </a:p>
        </p:txBody>
      </p:sp>
      <p:sp>
        <p:nvSpPr>
          <p:cNvPr id="3" name="Content Placeholder 2">
            <a:extLst>
              <a:ext uri="{FF2B5EF4-FFF2-40B4-BE49-F238E27FC236}">
                <a16:creationId xmlns:a16="http://schemas.microsoft.com/office/drawing/2014/main" id="{769E26E4-81F9-DB59-1BAF-D2DD9710D6BF}"/>
              </a:ext>
            </a:extLst>
          </p:cNvPr>
          <p:cNvSpPr>
            <a:spLocks noGrp="1"/>
          </p:cNvSpPr>
          <p:nvPr>
            <p:ph idx="1"/>
          </p:nvPr>
        </p:nvSpPr>
        <p:spPr>
          <a:xfrm>
            <a:off x="146304" y="2381080"/>
            <a:ext cx="2753032" cy="1954945"/>
          </a:xfrm>
        </p:spPr>
        <p:txBody>
          <a:bodyPr>
            <a:normAutofit/>
          </a:bodyPr>
          <a:lstStyle/>
          <a:p>
            <a:pPr marL="182880" indent="0">
              <a:buNone/>
            </a:pPr>
            <a:r>
              <a:rPr lang="en-US" dirty="0"/>
              <a:t>Number of jobs that will require some college by 2031</a:t>
            </a:r>
            <a:endParaRPr lang="en-US" sz="5400" dirty="0"/>
          </a:p>
        </p:txBody>
      </p:sp>
      <p:sp>
        <p:nvSpPr>
          <p:cNvPr id="4" name="Title 3">
            <a:extLst>
              <a:ext uri="{FF2B5EF4-FFF2-40B4-BE49-F238E27FC236}">
                <a16:creationId xmlns:a16="http://schemas.microsoft.com/office/drawing/2014/main" id="{BA8522A7-097F-22A1-2198-D9D9515489EC}"/>
              </a:ext>
            </a:extLst>
          </p:cNvPr>
          <p:cNvSpPr>
            <a:spLocks noGrp="1"/>
          </p:cNvSpPr>
          <p:nvPr>
            <p:ph type="title"/>
          </p:nvPr>
        </p:nvSpPr>
        <p:spPr/>
        <p:txBody>
          <a:bodyPr/>
          <a:lstStyle/>
          <a:p>
            <a:r>
              <a:rPr lang="en-US" dirty="0"/>
              <a:t>But – the Workforce is Changing</a:t>
            </a:r>
          </a:p>
        </p:txBody>
      </p:sp>
      <p:sp>
        <p:nvSpPr>
          <p:cNvPr id="6" name="TextBox 5">
            <a:extLst>
              <a:ext uri="{FF2B5EF4-FFF2-40B4-BE49-F238E27FC236}">
                <a16:creationId xmlns:a16="http://schemas.microsoft.com/office/drawing/2014/main" id="{BC16AC46-EBC2-613F-9510-97B5132DF6CB}"/>
              </a:ext>
            </a:extLst>
          </p:cNvPr>
          <p:cNvSpPr txBox="1"/>
          <p:nvPr/>
        </p:nvSpPr>
        <p:spPr>
          <a:xfrm>
            <a:off x="720460" y="1550083"/>
            <a:ext cx="1462548" cy="830997"/>
          </a:xfrm>
          <a:prstGeom prst="rect">
            <a:avLst/>
          </a:prstGeom>
          <a:noFill/>
        </p:spPr>
        <p:txBody>
          <a:bodyPr wrap="square">
            <a:spAutoFit/>
          </a:bodyPr>
          <a:lstStyle/>
          <a:p>
            <a:r>
              <a:rPr lang="en-US" sz="4800" dirty="0">
                <a:latin typeface="+mj-lt"/>
              </a:rPr>
              <a:t>72% </a:t>
            </a:r>
          </a:p>
        </p:txBody>
      </p:sp>
      <p:pic>
        <p:nvPicPr>
          <p:cNvPr id="8" name="Picture 7" descr="A graph with different colored squares&#10;&#10;Description automatically generated">
            <a:extLst>
              <a:ext uri="{FF2B5EF4-FFF2-40B4-BE49-F238E27FC236}">
                <a16:creationId xmlns:a16="http://schemas.microsoft.com/office/drawing/2014/main" id="{F3DF6056-E871-E841-EF24-D910B6198A2E}"/>
              </a:ext>
            </a:extLst>
          </p:cNvPr>
          <p:cNvPicPr>
            <a:picLocks noChangeAspect="1"/>
          </p:cNvPicPr>
          <p:nvPr/>
        </p:nvPicPr>
        <p:blipFill>
          <a:blip r:embed="rId2" cstate="print">
            <a:extLst>
              <a:ext uri="{28A0092B-C50C-407E-A947-70E740481C1C}">
                <a14:useLocalDpi xmlns:a14="http://schemas.microsoft.com/office/drawing/2010/main" val="0"/>
              </a:ext>
            </a:extLst>
          </a:blip>
          <a:srcRect t="12032"/>
          <a:stretch/>
        </p:blipFill>
        <p:spPr>
          <a:xfrm>
            <a:off x="2684980" y="1267097"/>
            <a:ext cx="6312716" cy="3236078"/>
          </a:xfrm>
          <a:prstGeom prst="rect">
            <a:avLst/>
          </a:prstGeom>
        </p:spPr>
      </p:pic>
    </p:spTree>
    <p:extLst>
      <p:ext uri="{BB962C8B-B14F-4D97-AF65-F5344CB8AC3E}">
        <p14:creationId xmlns:p14="http://schemas.microsoft.com/office/powerpoint/2010/main" val="2272033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550057-0545-982D-40F6-CBDF2A689049}"/>
              </a:ext>
            </a:extLst>
          </p:cNvPr>
          <p:cNvSpPr>
            <a:spLocks noGrp="1"/>
          </p:cNvSpPr>
          <p:nvPr>
            <p:ph type="sldNum" sz="quarter" idx="10"/>
          </p:nvPr>
        </p:nvSpPr>
        <p:spPr/>
        <p:txBody>
          <a:bodyPr/>
          <a:lstStyle/>
          <a:p>
            <a:fld id="{04E195D4-3F35-4E05-B500-7E7FD17C6DB3}" type="slidenum">
              <a:rPr lang="en-US" smtClean="0"/>
              <a:t>11</a:t>
            </a:fld>
            <a:endParaRPr lang="en-US"/>
          </a:p>
        </p:txBody>
      </p:sp>
      <p:pic>
        <p:nvPicPr>
          <p:cNvPr id="6" name="Content Placeholder 5" descr="A graph of blue rectangular shapes&#10;&#10;Description automatically generated with medium confidence">
            <a:extLst>
              <a:ext uri="{FF2B5EF4-FFF2-40B4-BE49-F238E27FC236}">
                <a16:creationId xmlns:a16="http://schemas.microsoft.com/office/drawing/2014/main" id="{A1097583-F227-ACE4-4A7A-CFFF2A3BD2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968" y="1035050"/>
            <a:ext cx="7503890" cy="3459163"/>
          </a:xfrm>
        </p:spPr>
      </p:pic>
      <p:sp>
        <p:nvSpPr>
          <p:cNvPr id="4" name="Title 3">
            <a:extLst>
              <a:ext uri="{FF2B5EF4-FFF2-40B4-BE49-F238E27FC236}">
                <a16:creationId xmlns:a16="http://schemas.microsoft.com/office/drawing/2014/main" id="{3CCC4A0F-8444-52AC-8F42-BBF6D34BA97F}"/>
              </a:ext>
            </a:extLst>
          </p:cNvPr>
          <p:cNvSpPr>
            <a:spLocks noGrp="1"/>
          </p:cNvSpPr>
          <p:nvPr>
            <p:ph type="title"/>
          </p:nvPr>
        </p:nvSpPr>
        <p:spPr/>
        <p:txBody>
          <a:bodyPr/>
          <a:lstStyle/>
          <a:p>
            <a:r>
              <a:rPr lang="en-US" dirty="0"/>
              <a:t>Cost of Attendance Increases</a:t>
            </a:r>
          </a:p>
        </p:txBody>
      </p:sp>
    </p:spTree>
    <p:extLst>
      <p:ext uri="{BB962C8B-B14F-4D97-AF65-F5344CB8AC3E}">
        <p14:creationId xmlns:p14="http://schemas.microsoft.com/office/powerpoint/2010/main" val="46798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t>12</a:t>
            </a:fld>
            <a:endParaRPr lang="en-US"/>
          </a:p>
        </p:txBody>
      </p:sp>
      <p:sp>
        <p:nvSpPr>
          <p:cNvPr id="8" name="Content Placeholder 7">
            <a:extLst>
              <a:ext uri="{FF2B5EF4-FFF2-40B4-BE49-F238E27FC236}">
                <a16:creationId xmlns:a16="http://schemas.microsoft.com/office/drawing/2014/main" id="{BDAB8B52-461F-7ADC-F3DB-724663D56F49}"/>
              </a:ext>
            </a:extLst>
          </p:cNvPr>
          <p:cNvSpPr>
            <a:spLocks noGrp="1"/>
          </p:cNvSpPr>
          <p:nvPr>
            <p:ph idx="1"/>
          </p:nvPr>
        </p:nvSpPr>
        <p:spPr>
          <a:xfrm>
            <a:off x="481433" y="958543"/>
            <a:ext cx="8158070" cy="3808949"/>
          </a:xfrm>
        </p:spPr>
        <p:txBody>
          <a:bodyPr/>
          <a:lstStyle/>
          <a:p>
            <a:pPr marL="182880" indent="0">
              <a:buNone/>
            </a:pPr>
            <a:r>
              <a:rPr lang="en-US" dirty="0"/>
              <a:t>Governor</a:t>
            </a:r>
          </a:p>
          <a:p>
            <a:pPr lvl="1"/>
            <a:r>
              <a:rPr lang="en-US" dirty="0"/>
              <a:t>Appoints members to the BOVs, the SBCC, &amp; SCHEV Council</a:t>
            </a:r>
          </a:p>
          <a:p>
            <a:pPr lvl="1"/>
            <a:r>
              <a:rPr lang="en-US" dirty="0"/>
              <a:t>Issues executive orders</a:t>
            </a:r>
          </a:p>
          <a:p>
            <a:pPr lvl="1"/>
            <a:r>
              <a:rPr lang="en-US" dirty="0"/>
              <a:t>Prepares and submits a biennial budget</a:t>
            </a:r>
          </a:p>
          <a:p>
            <a:pPr marL="182880" indent="0">
              <a:buNone/>
            </a:pPr>
            <a:endParaRPr lang="en-US" sz="800" dirty="0"/>
          </a:p>
          <a:p>
            <a:pPr marL="182880" indent="0">
              <a:buNone/>
            </a:pPr>
            <a:r>
              <a:rPr lang="en-US" dirty="0"/>
              <a:t>General Assembly</a:t>
            </a:r>
          </a:p>
          <a:p>
            <a:pPr lvl="1"/>
            <a:r>
              <a:rPr lang="en-US" dirty="0"/>
              <a:t>Confirms Governor’s board nominees</a:t>
            </a:r>
          </a:p>
          <a:p>
            <a:pPr lvl="1"/>
            <a:r>
              <a:rPr lang="en-US" dirty="0"/>
              <a:t>Adopts a biennial budget</a:t>
            </a:r>
          </a:p>
          <a:p>
            <a:pPr lvl="1"/>
            <a:r>
              <a:rPr lang="en-US" dirty="0"/>
              <a:t>Enacts legislation pertaining to higher education</a:t>
            </a:r>
          </a:p>
          <a:p>
            <a:pPr lvl="1"/>
            <a:endParaRPr lang="en-US" dirty="0"/>
          </a:p>
        </p:txBody>
      </p:sp>
      <p:sp>
        <p:nvSpPr>
          <p:cNvPr id="4" name="Title 3"/>
          <p:cNvSpPr>
            <a:spLocks noGrp="1"/>
          </p:cNvSpPr>
          <p:nvPr>
            <p:ph type="title"/>
          </p:nvPr>
        </p:nvSpPr>
        <p:spPr/>
        <p:txBody>
          <a:bodyPr/>
          <a:lstStyle/>
          <a:p>
            <a:r>
              <a:rPr lang="en-US" sz="3600" dirty="0"/>
              <a:t>Governance Roles in Higher Education</a:t>
            </a:r>
          </a:p>
        </p:txBody>
      </p:sp>
    </p:spTree>
    <p:extLst>
      <p:ext uri="{BB962C8B-B14F-4D97-AF65-F5344CB8AC3E}">
        <p14:creationId xmlns:p14="http://schemas.microsoft.com/office/powerpoint/2010/main" val="4029682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13</a:t>
            </a:fld>
            <a:endParaRPr lang="en-US"/>
          </a:p>
        </p:txBody>
      </p:sp>
      <p:sp>
        <p:nvSpPr>
          <p:cNvPr id="14" name="Content Placeholder 2">
            <a:extLst>
              <a:ext uri="{FF2B5EF4-FFF2-40B4-BE49-F238E27FC236}">
                <a16:creationId xmlns:a16="http://schemas.microsoft.com/office/drawing/2014/main" id="{5900827F-47FB-0E3B-8A2E-7DFBB207688E}"/>
              </a:ext>
            </a:extLst>
          </p:cNvPr>
          <p:cNvSpPr>
            <a:spLocks noGrp="1"/>
          </p:cNvSpPr>
          <p:nvPr>
            <p:ph idx="1"/>
          </p:nvPr>
        </p:nvSpPr>
        <p:spPr>
          <a:xfrm>
            <a:off x="481433" y="1035703"/>
            <a:ext cx="8115312" cy="3459179"/>
          </a:xfrm>
        </p:spPr>
        <p:txBody>
          <a:bodyPr/>
          <a:lstStyle/>
          <a:p>
            <a:pPr marL="182880" indent="0">
              <a:buNone/>
            </a:pPr>
            <a:r>
              <a:rPr lang="en-US" dirty="0"/>
              <a:t>Institutions’ Governing Boards (BOVs &amp; SBCC)</a:t>
            </a:r>
          </a:p>
          <a:p>
            <a:pPr lvl="1"/>
            <a:r>
              <a:rPr lang="en-US" dirty="0"/>
              <a:t>Sets institutional policy goals &amp; priorities</a:t>
            </a:r>
          </a:p>
          <a:p>
            <a:pPr lvl="1"/>
            <a:r>
              <a:rPr lang="en-US" dirty="0"/>
              <a:t>Selects, reviews, &amp; when necessary, dismisses the institution’s chief executive officer</a:t>
            </a:r>
          </a:p>
          <a:p>
            <a:pPr lvl="1"/>
            <a:r>
              <a:rPr lang="en-US" dirty="0"/>
              <a:t>Sets tuition &amp; fees</a:t>
            </a:r>
          </a:p>
          <a:p>
            <a:pPr lvl="1"/>
            <a:r>
              <a:rPr lang="en-US" dirty="0"/>
              <a:t>Approves budget requests to the Governor &amp; General Assembly</a:t>
            </a:r>
          </a:p>
          <a:p>
            <a:pPr lvl="1"/>
            <a:r>
              <a:rPr lang="en-US" dirty="0"/>
              <a:t>Ensures the institution’s efficient &amp; effective use of state funds</a:t>
            </a:r>
          </a:p>
        </p:txBody>
      </p:sp>
      <p:sp>
        <p:nvSpPr>
          <p:cNvPr id="4" name="Title 3"/>
          <p:cNvSpPr>
            <a:spLocks noGrp="1"/>
          </p:cNvSpPr>
          <p:nvPr>
            <p:ph type="title"/>
          </p:nvPr>
        </p:nvSpPr>
        <p:spPr>
          <a:xfrm>
            <a:off x="146304" y="215258"/>
            <a:ext cx="8292616" cy="609600"/>
          </a:xfrm>
        </p:spPr>
        <p:txBody>
          <a:bodyPr>
            <a:normAutofit/>
          </a:bodyPr>
          <a:lstStyle/>
          <a:p>
            <a:pPr>
              <a:lnSpc>
                <a:spcPct val="90000"/>
              </a:lnSpc>
            </a:pPr>
            <a:r>
              <a:rPr lang="en-US" sz="3700"/>
              <a:t>Governance Roles in Higher Education</a:t>
            </a:r>
          </a:p>
        </p:txBody>
      </p:sp>
    </p:spTree>
    <p:extLst>
      <p:ext uri="{BB962C8B-B14F-4D97-AF65-F5344CB8AC3E}">
        <p14:creationId xmlns:p14="http://schemas.microsoft.com/office/powerpoint/2010/main" val="3871195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14</a:t>
            </a:fld>
            <a:endParaRPr lang="en-US"/>
          </a:p>
        </p:txBody>
      </p:sp>
      <p:sp>
        <p:nvSpPr>
          <p:cNvPr id="14" name="Content Placeholder 2">
            <a:extLst>
              <a:ext uri="{FF2B5EF4-FFF2-40B4-BE49-F238E27FC236}">
                <a16:creationId xmlns:a16="http://schemas.microsoft.com/office/drawing/2014/main" id="{5900827F-47FB-0E3B-8A2E-7DFBB207688E}"/>
              </a:ext>
            </a:extLst>
          </p:cNvPr>
          <p:cNvSpPr>
            <a:spLocks noGrp="1"/>
          </p:cNvSpPr>
          <p:nvPr>
            <p:ph idx="1"/>
          </p:nvPr>
        </p:nvSpPr>
        <p:spPr>
          <a:xfrm>
            <a:off x="481433" y="1035703"/>
            <a:ext cx="8364694" cy="3459179"/>
          </a:xfrm>
        </p:spPr>
        <p:txBody>
          <a:bodyPr/>
          <a:lstStyle/>
          <a:p>
            <a:pPr marL="182880" indent="0">
              <a:buNone/>
            </a:pPr>
            <a:r>
              <a:rPr lang="en-US" dirty="0"/>
              <a:t>State Council of Higher Education for Virginia (SCHEV)</a:t>
            </a:r>
          </a:p>
          <a:p>
            <a:pPr lvl="1"/>
            <a:r>
              <a:rPr lang="en-US" dirty="0"/>
              <a:t>Develops a statewide strategic plan</a:t>
            </a:r>
          </a:p>
          <a:p>
            <a:pPr lvl="1"/>
            <a:r>
              <a:rPr lang="en-US" dirty="0"/>
              <a:t>Provides policy &amp; budget recommendations</a:t>
            </a:r>
          </a:p>
          <a:p>
            <a:pPr lvl="1"/>
            <a:r>
              <a:rPr lang="en-US" dirty="0"/>
              <a:t>Reviews &amp; approves/disapproves changes to public institutions’ missions &amp; proposals of new degree programs</a:t>
            </a:r>
          </a:p>
          <a:p>
            <a:pPr lvl="1"/>
            <a:r>
              <a:rPr lang="en-US" dirty="0"/>
              <a:t>Administers state student-aid programs</a:t>
            </a:r>
          </a:p>
        </p:txBody>
      </p:sp>
      <p:sp>
        <p:nvSpPr>
          <p:cNvPr id="4" name="Title 3"/>
          <p:cNvSpPr>
            <a:spLocks noGrp="1"/>
          </p:cNvSpPr>
          <p:nvPr>
            <p:ph type="title"/>
          </p:nvPr>
        </p:nvSpPr>
        <p:spPr>
          <a:xfrm>
            <a:off x="146304" y="215258"/>
            <a:ext cx="8292616" cy="609600"/>
          </a:xfrm>
        </p:spPr>
        <p:txBody>
          <a:bodyPr>
            <a:normAutofit/>
          </a:bodyPr>
          <a:lstStyle/>
          <a:p>
            <a:pPr>
              <a:lnSpc>
                <a:spcPct val="90000"/>
              </a:lnSpc>
            </a:pPr>
            <a:r>
              <a:rPr lang="en-US" sz="3700"/>
              <a:t>Governance Roles in Higher Education</a:t>
            </a:r>
          </a:p>
        </p:txBody>
      </p:sp>
    </p:spTree>
    <p:extLst>
      <p:ext uri="{BB962C8B-B14F-4D97-AF65-F5344CB8AC3E}">
        <p14:creationId xmlns:p14="http://schemas.microsoft.com/office/powerpoint/2010/main" val="2807417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15</a:t>
            </a:fld>
            <a:endParaRPr lang="en-US"/>
          </a:p>
        </p:txBody>
      </p:sp>
      <p:sp>
        <p:nvSpPr>
          <p:cNvPr id="14" name="Content Placeholder 2">
            <a:extLst>
              <a:ext uri="{FF2B5EF4-FFF2-40B4-BE49-F238E27FC236}">
                <a16:creationId xmlns:a16="http://schemas.microsoft.com/office/drawing/2014/main" id="{5900827F-47FB-0E3B-8A2E-7DFBB207688E}"/>
              </a:ext>
            </a:extLst>
          </p:cNvPr>
          <p:cNvSpPr>
            <a:spLocks noGrp="1"/>
          </p:cNvSpPr>
          <p:nvPr>
            <p:ph idx="1"/>
          </p:nvPr>
        </p:nvSpPr>
        <p:spPr>
          <a:xfrm>
            <a:off x="481433" y="1035703"/>
            <a:ext cx="8364694" cy="3459179"/>
          </a:xfrm>
        </p:spPr>
        <p:txBody>
          <a:bodyPr/>
          <a:lstStyle/>
          <a:p>
            <a:pPr marL="182880" indent="0">
              <a:buNone/>
            </a:pPr>
            <a:r>
              <a:rPr lang="en-US" dirty="0"/>
              <a:t>Key State Committees</a:t>
            </a:r>
          </a:p>
          <a:p>
            <a:pPr lvl="1"/>
            <a:r>
              <a:rPr lang="en-US" dirty="0"/>
              <a:t>[Six Person] Operating Advisory Committee (Op-Six) – reviews and provides feedback on institutions’ six-year operating plans</a:t>
            </a:r>
          </a:p>
          <a:p>
            <a:pPr lvl="1"/>
            <a:r>
              <a:rPr lang="en-US" dirty="0"/>
              <a:t> [Six Year] Capital Outlay Plan Advisory Committee (6-PAC) – reviews institutions’ six-year capital outlay plans and makes recommendations to the General Assembly</a:t>
            </a:r>
          </a:p>
        </p:txBody>
      </p:sp>
      <p:sp>
        <p:nvSpPr>
          <p:cNvPr id="4" name="Title 3"/>
          <p:cNvSpPr>
            <a:spLocks noGrp="1"/>
          </p:cNvSpPr>
          <p:nvPr>
            <p:ph type="title"/>
          </p:nvPr>
        </p:nvSpPr>
        <p:spPr>
          <a:xfrm>
            <a:off x="146304" y="215258"/>
            <a:ext cx="8292616" cy="609600"/>
          </a:xfrm>
        </p:spPr>
        <p:txBody>
          <a:bodyPr>
            <a:normAutofit/>
          </a:bodyPr>
          <a:lstStyle/>
          <a:p>
            <a:pPr>
              <a:lnSpc>
                <a:spcPct val="90000"/>
              </a:lnSpc>
            </a:pPr>
            <a:r>
              <a:rPr lang="en-US" sz="3700"/>
              <a:t>Governance Roles in Higher Education</a:t>
            </a:r>
          </a:p>
        </p:txBody>
      </p:sp>
    </p:spTree>
    <p:extLst>
      <p:ext uri="{BB962C8B-B14F-4D97-AF65-F5344CB8AC3E}">
        <p14:creationId xmlns:p14="http://schemas.microsoft.com/office/powerpoint/2010/main" val="1773054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4E195D4-3F35-4E05-B500-7E7FD17C6DB3}" type="slidenum">
              <a:rPr lang="en-US" smtClean="0"/>
              <a:t>16</a:t>
            </a:fld>
            <a:endParaRPr lang="en-US"/>
          </a:p>
        </p:txBody>
      </p:sp>
      <p:sp>
        <p:nvSpPr>
          <p:cNvPr id="4" name="Title 3"/>
          <p:cNvSpPr>
            <a:spLocks noGrp="1"/>
          </p:cNvSpPr>
          <p:nvPr>
            <p:ph type="title"/>
          </p:nvPr>
        </p:nvSpPr>
        <p:spPr>
          <a:xfrm>
            <a:off x="146304" y="215258"/>
            <a:ext cx="8488332" cy="609600"/>
          </a:xfrm>
        </p:spPr>
        <p:txBody>
          <a:bodyPr/>
          <a:lstStyle/>
          <a:p>
            <a:r>
              <a:rPr lang="en-US" dirty="0"/>
              <a:t>State Council of Higher Education</a:t>
            </a:r>
          </a:p>
        </p:txBody>
      </p:sp>
      <p:sp>
        <p:nvSpPr>
          <p:cNvPr id="5" name="Text Placeholder 4"/>
          <p:cNvSpPr>
            <a:spLocks noGrp="1"/>
          </p:cNvSpPr>
          <p:nvPr>
            <p:ph type="body" sz="quarter" idx="13"/>
          </p:nvPr>
        </p:nvSpPr>
        <p:spPr>
          <a:xfrm>
            <a:off x="236537" y="1108650"/>
            <a:ext cx="8450263" cy="3539024"/>
          </a:xfrm>
        </p:spPr>
        <p:txBody>
          <a:bodyPr>
            <a:normAutofit lnSpcReduction="10000"/>
          </a:bodyPr>
          <a:lstStyle/>
          <a:p>
            <a:r>
              <a:rPr lang="en-US" sz="2800" dirty="0"/>
              <a:t>Coordinating body for Virginia higher education</a:t>
            </a:r>
          </a:p>
          <a:p>
            <a:pPr lvl="1"/>
            <a:r>
              <a:rPr lang="en-US" sz="2000" dirty="0"/>
              <a:t>Approval authority for certain academic matters at public institutions</a:t>
            </a:r>
          </a:p>
          <a:p>
            <a:pPr lvl="1"/>
            <a:r>
              <a:rPr lang="en-US" sz="2000" dirty="0"/>
              <a:t>Advisory services to certain private, nonprofit institutions</a:t>
            </a:r>
          </a:p>
          <a:p>
            <a:pPr lvl="1"/>
            <a:r>
              <a:rPr lang="en-US" sz="2000" dirty="0"/>
              <a:t>Regulatory authority for certain private, for-profit and out-of-state institutions</a:t>
            </a:r>
          </a:p>
          <a:p>
            <a:pPr marL="457200" lvl="1" indent="0">
              <a:buNone/>
            </a:pPr>
            <a:endParaRPr lang="en-US" sz="1000" dirty="0"/>
          </a:p>
          <a:p>
            <a:r>
              <a:rPr lang="en-US" sz="2800" dirty="0"/>
              <a:t>Various specific statutory duties, including</a:t>
            </a:r>
          </a:p>
          <a:p>
            <a:pPr lvl="1"/>
            <a:r>
              <a:rPr lang="en-US" sz="2000" dirty="0"/>
              <a:t>Statewide strategic plan, at least every six years</a:t>
            </a:r>
          </a:p>
          <a:p>
            <a:pPr lvl="1"/>
            <a:r>
              <a:rPr lang="en-US" sz="2000" dirty="0"/>
              <a:t>Review &amp; approve/disapprove public institutions’ enrollment projections</a:t>
            </a:r>
          </a:p>
          <a:p>
            <a:pPr lvl="1"/>
            <a:r>
              <a:rPr lang="en-US" sz="2000" dirty="0"/>
              <a:t>Develop a uniform, comprehensive data information system</a:t>
            </a:r>
          </a:p>
          <a:p>
            <a:pPr lvl="1"/>
            <a:r>
              <a:rPr lang="en-US" sz="2000" dirty="0"/>
              <a:t>“Educational programs” for appointees to public institutions’ governing boards</a:t>
            </a:r>
          </a:p>
        </p:txBody>
      </p:sp>
    </p:spTree>
    <p:extLst>
      <p:ext uri="{BB962C8B-B14F-4D97-AF65-F5344CB8AC3E}">
        <p14:creationId xmlns:p14="http://schemas.microsoft.com/office/powerpoint/2010/main" val="1816737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EBCB42-7A81-369F-F786-8A75BBC01780}"/>
              </a:ext>
            </a:extLst>
          </p:cNvPr>
          <p:cNvSpPr>
            <a:spLocks noGrp="1"/>
          </p:cNvSpPr>
          <p:nvPr>
            <p:ph type="sldNum" sz="quarter" idx="10"/>
          </p:nvPr>
        </p:nvSpPr>
        <p:spPr/>
        <p:txBody>
          <a:bodyPr/>
          <a:lstStyle/>
          <a:p>
            <a:fld id="{04E195D4-3F35-4E05-B500-7E7FD17C6DB3}" type="slidenum">
              <a:rPr lang="en-US" smtClean="0"/>
              <a:pPr/>
              <a:t>17</a:t>
            </a:fld>
            <a:endParaRPr lang="en-US" dirty="0"/>
          </a:p>
        </p:txBody>
      </p:sp>
      <p:sp>
        <p:nvSpPr>
          <p:cNvPr id="3" name="Content Placeholder 2">
            <a:extLst>
              <a:ext uri="{FF2B5EF4-FFF2-40B4-BE49-F238E27FC236}">
                <a16:creationId xmlns:a16="http://schemas.microsoft.com/office/drawing/2014/main" id="{24009DEA-F416-90A2-9D74-8AA8F5389694}"/>
              </a:ext>
            </a:extLst>
          </p:cNvPr>
          <p:cNvSpPr>
            <a:spLocks noGrp="1"/>
          </p:cNvSpPr>
          <p:nvPr>
            <p:ph idx="1"/>
          </p:nvPr>
        </p:nvSpPr>
        <p:spPr>
          <a:xfrm>
            <a:off x="481433" y="1035703"/>
            <a:ext cx="8077030" cy="3459179"/>
          </a:xfrm>
        </p:spPr>
        <p:txBody>
          <a:bodyPr/>
          <a:lstStyle/>
          <a:p>
            <a:r>
              <a:rPr lang="en-US" dirty="0"/>
              <a:t>Types of Accreditation</a:t>
            </a:r>
          </a:p>
          <a:p>
            <a:pPr lvl="1"/>
            <a:r>
              <a:rPr lang="en-US" sz="2000" dirty="0"/>
              <a:t>Institutional Accreditation – broad accreditation for institutions</a:t>
            </a:r>
          </a:p>
          <a:p>
            <a:pPr lvl="1"/>
            <a:r>
              <a:rPr lang="en-US" sz="2000" dirty="0"/>
              <a:t>Programmatic Accreditation  - narrow, program-specific (</a:t>
            </a:r>
            <a:r>
              <a:rPr lang="en-US" sz="2000" dirty="0" err="1"/>
              <a:t>eg</a:t>
            </a:r>
            <a:r>
              <a:rPr lang="en-US" sz="2000" dirty="0"/>
              <a:t>, certain health programs, law schools, business schools, engineering, etc.)</a:t>
            </a:r>
          </a:p>
          <a:p>
            <a:r>
              <a:rPr lang="en-US" dirty="0"/>
              <a:t>Implications</a:t>
            </a:r>
          </a:p>
          <a:p>
            <a:pPr lvl="1"/>
            <a:r>
              <a:rPr lang="en-US" sz="2000" dirty="0"/>
              <a:t>Accreditation by a nationally recognized (</a:t>
            </a:r>
            <a:r>
              <a:rPr lang="en-US" sz="2000" dirty="0" err="1"/>
              <a:t>ie</a:t>
            </a:r>
            <a:r>
              <a:rPr lang="en-US" sz="2000" dirty="0"/>
              <a:t>, US Department of Education’s National Advisory Committee on Institutional Quality and Integrity) required for federal financial aid program participation</a:t>
            </a:r>
          </a:p>
          <a:p>
            <a:pPr lvl="1"/>
            <a:endParaRPr lang="en-US" sz="2000" dirty="0"/>
          </a:p>
        </p:txBody>
      </p:sp>
      <p:sp>
        <p:nvSpPr>
          <p:cNvPr id="4" name="Title 3">
            <a:extLst>
              <a:ext uri="{FF2B5EF4-FFF2-40B4-BE49-F238E27FC236}">
                <a16:creationId xmlns:a16="http://schemas.microsoft.com/office/drawing/2014/main" id="{0CB59A79-B8B8-FF57-3EA2-7A5E89CB123E}"/>
              </a:ext>
            </a:extLst>
          </p:cNvPr>
          <p:cNvSpPr>
            <a:spLocks noGrp="1"/>
          </p:cNvSpPr>
          <p:nvPr>
            <p:ph type="title"/>
          </p:nvPr>
        </p:nvSpPr>
        <p:spPr/>
        <p:txBody>
          <a:bodyPr/>
          <a:lstStyle/>
          <a:p>
            <a:r>
              <a:rPr lang="en-US" dirty="0"/>
              <a:t>Accrediting Bodies</a:t>
            </a:r>
          </a:p>
        </p:txBody>
      </p:sp>
    </p:spTree>
    <p:extLst>
      <p:ext uri="{BB962C8B-B14F-4D97-AF65-F5344CB8AC3E}">
        <p14:creationId xmlns:p14="http://schemas.microsoft.com/office/powerpoint/2010/main" val="2098873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4E195D4-3F35-4E05-B500-7E7FD17C6DB3}" type="slidenum">
              <a:rPr lang="en-US" smtClean="0"/>
              <a:t>18</a:t>
            </a:fld>
            <a:endParaRPr lang="en-US"/>
          </a:p>
        </p:txBody>
      </p:sp>
      <p:sp>
        <p:nvSpPr>
          <p:cNvPr id="4" name="Title 3"/>
          <p:cNvSpPr>
            <a:spLocks noGrp="1"/>
          </p:cNvSpPr>
          <p:nvPr>
            <p:ph type="title"/>
          </p:nvPr>
        </p:nvSpPr>
        <p:spPr>
          <a:xfrm>
            <a:off x="146304" y="268320"/>
            <a:ext cx="8450263" cy="609600"/>
          </a:xfrm>
        </p:spPr>
        <p:txBody>
          <a:bodyPr/>
          <a:lstStyle/>
          <a:p>
            <a:r>
              <a:rPr lang="en-US" sz="3200" dirty="0"/>
              <a:t>Educational Programs for New Board Members</a:t>
            </a:r>
          </a:p>
        </p:txBody>
      </p:sp>
      <p:sp>
        <p:nvSpPr>
          <p:cNvPr id="5" name="Text Placeholder 4"/>
          <p:cNvSpPr>
            <a:spLocks noGrp="1"/>
          </p:cNvSpPr>
          <p:nvPr>
            <p:ph type="body" sz="quarter" idx="13"/>
          </p:nvPr>
        </p:nvSpPr>
        <p:spPr>
          <a:xfrm>
            <a:off x="146304" y="1092370"/>
            <a:ext cx="8450263" cy="3356892"/>
          </a:xfrm>
        </p:spPr>
        <p:txBody>
          <a:bodyPr>
            <a:normAutofit fontScale="55000" lnSpcReduction="20000"/>
          </a:bodyPr>
          <a:lstStyle/>
          <a:p>
            <a:pPr marL="182563" indent="-182563">
              <a:buNone/>
            </a:pPr>
            <a:r>
              <a:rPr lang="en-US" sz="4000" dirty="0"/>
              <a:t>§ </a:t>
            </a:r>
            <a:r>
              <a:rPr lang="en-US" sz="4000" b="1" dirty="0"/>
              <a:t>23.1-1304. Governing boards; additional duties; educational programs.</a:t>
            </a:r>
          </a:p>
          <a:p>
            <a:pPr marL="182880" indent="0">
              <a:buNone/>
            </a:pPr>
            <a:endParaRPr lang="en-US" sz="1700" b="1" dirty="0"/>
          </a:p>
          <a:p>
            <a:pPr marL="398463" indent="-215900">
              <a:buNone/>
            </a:pPr>
            <a:r>
              <a:rPr lang="en-US" sz="3400" dirty="0"/>
              <a:t>A. … [SCHEV] Council </a:t>
            </a:r>
            <a:r>
              <a:rPr lang="en-US" sz="3400" i="1" dirty="0"/>
              <a:t>shall develop</a:t>
            </a:r>
            <a:r>
              <a:rPr lang="en-US" sz="3400" dirty="0"/>
              <a:t>, in consultation with public institutions of higher education and members of their governing boards, and annually deliver educational programs for the governing boards of such institutions. New members of such governing boards </a:t>
            </a:r>
            <a:r>
              <a:rPr lang="en-US" sz="3400" i="1" dirty="0"/>
              <a:t>shall participate</a:t>
            </a:r>
            <a:r>
              <a:rPr lang="en-US" sz="3400" dirty="0"/>
              <a:t>, at least once during their first two years of membership, in the programs, which </a:t>
            </a:r>
            <a:r>
              <a:rPr lang="en-US" sz="3400" i="1" dirty="0"/>
              <a:t>shall be designed </a:t>
            </a:r>
            <a:r>
              <a:rPr lang="en-US" sz="3400" dirty="0"/>
              <a:t>to address the role, duties, and responsibilities of the governing boards and may include in-service programs on current issues in higher education. …</a:t>
            </a:r>
          </a:p>
          <a:p>
            <a:pPr marL="182880" indent="0">
              <a:buNone/>
            </a:pPr>
            <a:endParaRPr lang="en-US" sz="3400" dirty="0"/>
          </a:p>
          <a:p>
            <a:pPr marL="398463" indent="-227013">
              <a:buNone/>
            </a:pPr>
            <a:r>
              <a:rPr lang="en-US" sz="3400" dirty="0"/>
              <a:t>B. Educational programs for the governing boards of public institutions of higher education </a:t>
            </a:r>
            <a:r>
              <a:rPr lang="en-US" sz="3400" i="1" dirty="0"/>
              <a:t>shall include </a:t>
            </a:r>
            <a:r>
              <a:rPr lang="en-US" sz="3400" dirty="0"/>
              <a:t>presentations relating to: [19 topics are enumerated, the final of which is “any other topics” deemed “necessary or appropriate.”]</a:t>
            </a:r>
          </a:p>
        </p:txBody>
      </p:sp>
    </p:spTree>
    <p:extLst>
      <p:ext uri="{BB962C8B-B14F-4D97-AF65-F5344CB8AC3E}">
        <p14:creationId xmlns:p14="http://schemas.microsoft.com/office/powerpoint/2010/main" val="84091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E195D4-3F35-4E05-B500-7E7FD17C6DB3}" type="slidenum">
              <a:rPr lang="en-US" smtClean="0"/>
              <a:t>19</a:t>
            </a:fld>
            <a:endParaRPr lang="en-US"/>
          </a:p>
        </p:txBody>
      </p:sp>
      <p:sp>
        <p:nvSpPr>
          <p:cNvPr id="15" name="Content Placeholder 14"/>
          <p:cNvSpPr>
            <a:spLocks noGrp="1"/>
          </p:cNvSpPr>
          <p:nvPr>
            <p:ph idx="1"/>
          </p:nvPr>
        </p:nvSpPr>
        <p:spPr>
          <a:xfrm>
            <a:off x="481433" y="1172151"/>
            <a:ext cx="7543800" cy="3322732"/>
          </a:xfrm>
        </p:spPr>
        <p:txBody>
          <a:bodyPr>
            <a:normAutofit fontScale="92500" lnSpcReduction="20000"/>
          </a:bodyPr>
          <a:lstStyle/>
          <a:p>
            <a:pPr marL="0" indent="0" algn="ctr">
              <a:buNone/>
            </a:pPr>
            <a:r>
              <a:rPr lang="en-US" sz="3200" b="1" dirty="0"/>
              <a:t>“Pathways to Opportunity:</a:t>
            </a:r>
            <a:br>
              <a:rPr lang="en-US" sz="3200" b="1" dirty="0"/>
            </a:br>
            <a:r>
              <a:rPr lang="en-US" sz="3200" b="1" dirty="0"/>
              <a:t>The Virginia Plan for Higher Education” (2021)</a:t>
            </a:r>
          </a:p>
          <a:p>
            <a:pPr marL="0" indent="0" algn="ctr">
              <a:buNone/>
            </a:pPr>
            <a:endParaRPr lang="en-US" sz="3200" dirty="0"/>
          </a:p>
          <a:p>
            <a:pPr marL="182880" indent="0">
              <a:buNone/>
            </a:pPr>
            <a:r>
              <a:rPr lang="en-US" b="1" dirty="0">
                <a:solidFill>
                  <a:srgbClr val="002060"/>
                </a:solidFill>
              </a:rPr>
              <a:t>   Mission:</a:t>
            </a:r>
            <a:r>
              <a:rPr lang="en-US" dirty="0">
                <a:solidFill>
                  <a:srgbClr val="002060"/>
                </a:solidFill>
              </a:rPr>
              <a:t>  Virginia will advance equitable, affordable and </a:t>
            </a:r>
          </a:p>
          <a:p>
            <a:pPr marL="182880" indent="0">
              <a:buNone/>
            </a:pPr>
            <a:r>
              <a:rPr lang="en-US" dirty="0">
                <a:solidFill>
                  <a:srgbClr val="002060"/>
                </a:solidFill>
              </a:rPr>
              <a:t>                      transformative higher education.</a:t>
            </a:r>
          </a:p>
          <a:p>
            <a:pPr marL="182880" indent="0">
              <a:buNone/>
            </a:pPr>
            <a:endParaRPr lang="en-US" dirty="0">
              <a:solidFill>
                <a:srgbClr val="002060"/>
              </a:solidFill>
            </a:endParaRPr>
          </a:p>
          <a:p>
            <a:pPr marL="182880" indent="0">
              <a:buNone/>
            </a:pPr>
            <a:r>
              <a:rPr lang="en-US" b="1" dirty="0">
                <a:solidFill>
                  <a:srgbClr val="002060"/>
                </a:solidFill>
              </a:rPr>
              <a:t>      Vision:</a:t>
            </a:r>
            <a:r>
              <a:rPr lang="en-US" dirty="0">
                <a:solidFill>
                  <a:srgbClr val="002060"/>
                </a:solidFill>
              </a:rPr>
              <a:t>  Best State for Education</a:t>
            </a:r>
          </a:p>
          <a:p>
            <a:pPr marL="182880" indent="0">
              <a:buNone/>
            </a:pPr>
            <a:endParaRPr lang="en-US" dirty="0">
              <a:solidFill>
                <a:srgbClr val="002060"/>
              </a:solidFill>
            </a:endParaRPr>
          </a:p>
          <a:p>
            <a:pPr marL="182880" indent="0">
              <a:buNone/>
            </a:pPr>
            <a:r>
              <a:rPr lang="en-US" b="1" dirty="0">
                <a:solidFill>
                  <a:srgbClr val="002060"/>
                </a:solidFill>
              </a:rPr>
              <a:t>      Target:</a:t>
            </a:r>
            <a:r>
              <a:rPr lang="en-US" dirty="0">
                <a:solidFill>
                  <a:srgbClr val="002060"/>
                </a:solidFill>
              </a:rPr>
              <a:t>  70% educational attainment by 2030</a:t>
            </a:r>
          </a:p>
          <a:p>
            <a:pPr marL="0" indent="0">
              <a:buNone/>
            </a:pPr>
            <a:endParaRPr lang="en-US" sz="3200" dirty="0"/>
          </a:p>
          <a:p>
            <a:pPr marL="0" indent="0">
              <a:buNone/>
            </a:pPr>
            <a:endParaRPr lang="en-US" sz="3200" dirty="0"/>
          </a:p>
          <a:p>
            <a:pPr marL="0" indent="0">
              <a:buNone/>
            </a:pPr>
            <a:endParaRPr lang="en-US" sz="3200" dirty="0"/>
          </a:p>
          <a:p>
            <a:pPr marL="182880" indent="0">
              <a:buNone/>
            </a:pPr>
            <a:endParaRPr lang="en-US" dirty="0"/>
          </a:p>
        </p:txBody>
      </p:sp>
      <p:sp>
        <p:nvSpPr>
          <p:cNvPr id="14" name="Title 13"/>
          <p:cNvSpPr>
            <a:spLocks noGrp="1"/>
          </p:cNvSpPr>
          <p:nvPr>
            <p:ph type="title"/>
          </p:nvPr>
        </p:nvSpPr>
        <p:spPr/>
        <p:txBody>
          <a:bodyPr/>
          <a:lstStyle/>
          <a:p>
            <a:r>
              <a:rPr lang="en-US" sz="3600" dirty="0"/>
              <a:t>Statewide Strategic Plan</a:t>
            </a:r>
          </a:p>
        </p:txBody>
      </p:sp>
      <p:sp>
        <p:nvSpPr>
          <p:cNvPr id="7" name="TextBox 6"/>
          <p:cNvSpPr txBox="1"/>
          <p:nvPr/>
        </p:nvSpPr>
        <p:spPr>
          <a:xfrm>
            <a:off x="5394346" y="4436988"/>
            <a:ext cx="3583957" cy="323165"/>
          </a:xfrm>
          <a:prstGeom prst="rect">
            <a:avLst/>
          </a:prstGeom>
          <a:noFill/>
        </p:spPr>
        <p:txBody>
          <a:bodyPr wrap="square" rtlCol="0">
            <a:spAutoFit/>
          </a:bodyPr>
          <a:lstStyle/>
          <a:p>
            <a:r>
              <a:rPr lang="en-US" sz="400" dirty="0">
                <a:latin typeface="Franklin Gothic Medium Cond" panose="020B0606030402020204" pitchFamily="34" charset="0"/>
              </a:rPr>
              <a:t>         </a:t>
            </a:r>
          </a:p>
          <a:p>
            <a:r>
              <a:rPr lang="en-US" sz="1100" dirty="0">
                <a:latin typeface="Franklin Gothic Medium Cond" panose="020B0606030402020204" pitchFamily="34" charset="0"/>
              </a:rPr>
              <a:t>https://www.schev.edu/research-publications/strategic-plan</a:t>
            </a:r>
          </a:p>
        </p:txBody>
      </p:sp>
    </p:spTree>
    <p:extLst>
      <p:ext uri="{BB962C8B-B14F-4D97-AF65-F5344CB8AC3E}">
        <p14:creationId xmlns:p14="http://schemas.microsoft.com/office/powerpoint/2010/main" val="66804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Virginia Higher Education Landscape</a:t>
            </a:r>
          </a:p>
        </p:txBody>
      </p:sp>
      <p:sp>
        <p:nvSpPr>
          <p:cNvPr id="7" name="TextBox 6"/>
          <p:cNvSpPr txBox="1"/>
          <p:nvPr/>
        </p:nvSpPr>
        <p:spPr>
          <a:xfrm>
            <a:off x="408709" y="1274618"/>
            <a:ext cx="1163782" cy="923330"/>
          </a:xfrm>
          <a:prstGeom prst="rect">
            <a:avLst/>
          </a:prstGeom>
          <a:noFill/>
        </p:spPr>
        <p:txBody>
          <a:bodyPr wrap="square" rtlCol="0">
            <a:spAutoFit/>
          </a:bodyPr>
          <a:lstStyle/>
          <a:p>
            <a:pPr algn="r"/>
            <a:r>
              <a:rPr lang="en-US" sz="5400" dirty="0">
                <a:latin typeface="+mj-lt"/>
              </a:rPr>
              <a:t>15</a:t>
            </a:r>
          </a:p>
        </p:txBody>
      </p:sp>
      <p:sp>
        <p:nvSpPr>
          <p:cNvPr id="8" name="TextBox 7"/>
          <p:cNvSpPr txBox="1"/>
          <p:nvPr/>
        </p:nvSpPr>
        <p:spPr>
          <a:xfrm>
            <a:off x="1447800" y="1565564"/>
            <a:ext cx="1749532" cy="523220"/>
          </a:xfrm>
          <a:prstGeom prst="rect">
            <a:avLst/>
          </a:prstGeom>
          <a:noFill/>
        </p:spPr>
        <p:txBody>
          <a:bodyPr wrap="square" rtlCol="0">
            <a:spAutoFit/>
          </a:bodyPr>
          <a:lstStyle/>
          <a:p>
            <a:r>
              <a:rPr lang="en-US" sz="1400" dirty="0">
                <a:solidFill>
                  <a:schemeClr val="accent5"/>
                </a:solidFill>
                <a:latin typeface="+mj-lt"/>
              </a:rPr>
              <a:t>PUBLIC FOUR-YEAR INSTITUTIONS</a:t>
            </a:r>
          </a:p>
        </p:txBody>
      </p:sp>
      <p:sp>
        <p:nvSpPr>
          <p:cNvPr id="9" name="TextBox 8"/>
          <p:cNvSpPr txBox="1"/>
          <p:nvPr/>
        </p:nvSpPr>
        <p:spPr>
          <a:xfrm>
            <a:off x="408709" y="2331569"/>
            <a:ext cx="1163782" cy="923330"/>
          </a:xfrm>
          <a:prstGeom prst="rect">
            <a:avLst/>
          </a:prstGeom>
          <a:noFill/>
        </p:spPr>
        <p:txBody>
          <a:bodyPr wrap="square" rtlCol="0">
            <a:spAutoFit/>
          </a:bodyPr>
          <a:lstStyle/>
          <a:p>
            <a:pPr algn="r"/>
            <a:r>
              <a:rPr lang="en-US" sz="5400" dirty="0">
                <a:solidFill>
                  <a:schemeClr val="bg2"/>
                </a:solidFill>
                <a:latin typeface="+mj-lt"/>
              </a:rPr>
              <a:t>24</a:t>
            </a:r>
          </a:p>
        </p:txBody>
      </p:sp>
      <p:sp>
        <p:nvSpPr>
          <p:cNvPr id="10" name="TextBox 9"/>
          <p:cNvSpPr txBox="1"/>
          <p:nvPr/>
        </p:nvSpPr>
        <p:spPr>
          <a:xfrm>
            <a:off x="1447800" y="2546315"/>
            <a:ext cx="2780533" cy="615553"/>
          </a:xfrm>
          <a:prstGeom prst="rect">
            <a:avLst/>
          </a:prstGeom>
          <a:noFill/>
        </p:spPr>
        <p:txBody>
          <a:bodyPr wrap="square" rtlCol="0">
            <a:spAutoFit/>
          </a:bodyPr>
          <a:lstStyle/>
          <a:p>
            <a:r>
              <a:rPr lang="en-US" sz="1400" dirty="0">
                <a:solidFill>
                  <a:schemeClr val="accent5"/>
                </a:solidFill>
                <a:latin typeface="+mj-lt"/>
              </a:rPr>
              <a:t>PUBLIC TWO-YEAR INSTITUTIONS </a:t>
            </a:r>
          </a:p>
          <a:p>
            <a:r>
              <a:rPr lang="en-US" sz="1000" dirty="0">
                <a:solidFill>
                  <a:schemeClr val="accent5"/>
                </a:solidFill>
                <a:latin typeface="+mj-lt"/>
              </a:rPr>
              <a:t>(23 COMMUNITY COLLEGES + 1 TRANSFER COLLEGE)</a:t>
            </a:r>
          </a:p>
        </p:txBody>
      </p:sp>
      <p:sp>
        <p:nvSpPr>
          <p:cNvPr id="11" name="TextBox 10"/>
          <p:cNvSpPr txBox="1"/>
          <p:nvPr/>
        </p:nvSpPr>
        <p:spPr>
          <a:xfrm>
            <a:off x="408709" y="3495380"/>
            <a:ext cx="1163782" cy="923330"/>
          </a:xfrm>
          <a:prstGeom prst="rect">
            <a:avLst/>
          </a:prstGeom>
          <a:noFill/>
        </p:spPr>
        <p:txBody>
          <a:bodyPr wrap="square" rtlCol="0">
            <a:spAutoFit/>
          </a:bodyPr>
          <a:lstStyle/>
          <a:p>
            <a:pPr algn="r"/>
            <a:r>
              <a:rPr lang="en-US" sz="5400" dirty="0">
                <a:latin typeface="+mj-lt"/>
              </a:rPr>
              <a:t>5</a:t>
            </a:r>
          </a:p>
        </p:txBody>
      </p:sp>
      <p:sp>
        <p:nvSpPr>
          <p:cNvPr id="12" name="TextBox 11"/>
          <p:cNvSpPr txBox="1"/>
          <p:nvPr/>
        </p:nvSpPr>
        <p:spPr>
          <a:xfrm>
            <a:off x="1485900" y="3864014"/>
            <a:ext cx="2660073" cy="307777"/>
          </a:xfrm>
          <a:prstGeom prst="rect">
            <a:avLst/>
          </a:prstGeom>
          <a:noFill/>
        </p:spPr>
        <p:txBody>
          <a:bodyPr wrap="square" rtlCol="0">
            <a:spAutoFit/>
          </a:bodyPr>
          <a:lstStyle/>
          <a:p>
            <a:r>
              <a:rPr lang="en-US" sz="1400" dirty="0">
                <a:solidFill>
                  <a:schemeClr val="accent5"/>
                </a:solidFill>
                <a:latin typeface="+mj-lt"/>
              </a:rPr>
              <a:t>HIGHER EDUCATION CENTERS</a:t>
            </a:r>
          </a:p>
        </p:txBody>
      </p:sp>
      <p:sp>
        <p:nvSpPr>
          <p:cNvPr id="13" name="TextBox 12"/>
          <p:cNvSpPr txBox="1"/>
          <p:nvPr/>
        </p:nvSpPr>
        <p:spPr>
          <a:xfrm>
            <a:off x="5136573" y="1274618"/>
            <a:ext cx="1163782" cy="923330"/>
          </a:xfrm>
          <a:prstGeom prst="rect">
            <a:avLst/>
          </a:prstGeom>
          <a:noFill/>
        </p:spPr>
        <p:txBody>
          <a:bodyPr wrap="square" rtlCol="0">
            <a:spAutoFit/>
          </a:bodyPr>
          <a:lstStyle/>
          <a:p>
            <a:pPr algn="r"/>
            <a:r>
              <a:rPr lang="en-US" sz="5400" dirty="0">
                <a:latin typeface="+mj-lt"/>
              </a:rPr>
              <a:t>30</a:t>
            </a:r>
          </a:p>
        </p:txBody>
      </p:sp>
      <p:sp>
        <p:nvSpPr>
          <p:cNvPr id="14" name="TextBox 13"/>
          <p:cNvSpPr txBox="1"/>
          <p:nvPr/>
        </p:nvSpPr>
        <p:spPr>
          <a:xfrm>
            <a:off x="6248400" y="1457842"/>
            <a:ext cx="2154382" cy="738664"/>
          </a:xfrm>
          <a:prstGeom prst="rect">
            <a:avLst/>
          </a:prstGeom>
          <a:noFill/>
        </p:spPr>
        <p:txBody>
          <a:bodyPr wrap="square" rtlCol="0">
            <a:spAutoFit/>
          </a:bodyPr>
          <a:lstStyle/>
          <a:p>
            <a:r>
              <a:rPr lang="en-US" sz="1400" dirty="0">
                <a:solidFill>
                  <a:schemeClr val="accent5"/>
                </a:solidFill>
                <a:latin typeface="+mj-lt"/>
              </a:rPr>
              <a:t>PRIVATE NONPROFIT COLLEGES AND UNIVERSITIES</a:t>
            </a:r>
          </a:p>
        </p:txBody>
      </p:sp>
      <p:sp>
        <p:nvSpPr>
          <p:cNvPr id="15" name="TextBox 14"/>
          <p:cNvSpPr txBox="1"/>
          <p:nvPr/>
        </p:nvSpPr>
        <p:spPr>
          <a:xfrm>
            <a:off x="4145973" y="2331569"/>
            <a:ext cx="2154382" cy="923330"/>
          </a:xfrm>
          <a:prstGeom prst="rect">
            <a:avLst/>
          </a:prstGeom>
          <a:noFill/>
        </p:spPr>
        <p:txBody>
          <a:bodyPr wrap="square" rtlCol="0">
            <a:spAutoFit/>
          </a:bodyPr>
          <a:lstStyle/>
          <a:p>
            <a:pPr algn="r"/>
            <a:r>
              <a:rPr lang="en-US" sz="5400" dirty="0">
                <a:solidFill>
                  <a:schemeClr val="bg2"/>
                </a:solidFill>
                <a:latin typeface="+mj-lt"/>
              </a:rPr>
              <a:t>300+</a:t>
            </a:r>
          </a:p>
        </p:txBody>
      </p:sp>
      <p:sp>
        <p:nvSpPr>
          <p:cNvPr id="16" name="TextBox 15"/>
          <p:cNvSpPr txBox="1"/>
          <p:nvPr/>
        </p:nvSpPr>
        <p:spPr>
          <a:xfrm>
            <a:off x="6248400" y="2560970"/>
            <a:ext cx="2743200" cy="523220"/>
          </a:xfrm>
          <a:prstGeom prst="rect">
            <a:avLst/>
          </a:prstGeom>
          <a:noFill/>
        </p:spPr>
        <p:txBody>
          <a:bodyPr wrap="square" rtlCol="0">
            <a:spAutoFit/>
          </a:bodyPr>
          <a:lstStyle/>
          <a:p>
            <a:r>
              <a:rPr lang="en-US" sz="1400" dirty="0">
                <a:solidFill>
                  <a:schemeClr val="accent5"/>
                </a:solidFill>
                <a:latin typeface="+mj-lt"/>
              </a:rPr>
              <a:t>FOR-PROFIT, OUT-OF-STATE OR VOCATIONAL INSTITUTIONS</a:t>
            </a:r>
          </a:p>
        </p:txBody>
      </p:sp>
    </p:spTree>
    <p:extLst>
      <p:ext uri="{BB962C8B-B14F-4D97-AF65-F5344CB8AC3E}">
        <p14:creationId xmlns:p14="http://schemas.microsoft.com/office/powerpoint/2010/main" val="3335068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E195D4-3F35-4E05-B500-7E7FD17C6DB3}" type="slidenum">
              <a:rPr lang="en-US" smtClean="0"/>
              <a:t>20</a:t>
            </a:fld>
            <a:endParaRPr lang="en-US"/>
          </a:p>
        </p:txBody>
      </p:sp>
      <p:sp>
        <p:nvSpPr>
          <p:cNvPr id="15" name="Content Placeholder 14"/>
          <p:cNvSpPr>
            <a:spLocks noGrp="1"/>
          </p:cNvSpPr>
          <p:nvPr>
            <p:ph idx="1"/>
          </p:nvPr>
        </p:nvSpPr>
        <p:spPr>
          <a:xfrm>
            <a:off x="481433" y="1035703"/>
            <a:ext cx="7981370" cy="3459179"/>
          </a:xfrm>
        </p:spPr>
        <p:txBody>
          <a:bodyPr>
            <a:normAutofit fontScale="92500" lnSpcReduction="10000"/>
          </a:bodyPr>
          <a:lstStyle/>
          <a:p>
            <a:pPr marL="0" indent="0">
              <a:buNone/>
            </a:pPr>
            <a:r>
              <a:rPr lang="en-US" dirty="0"/>
              <a:t>Why a Statewide Strategic Plan for Higher Education? </a:t>
            </a:r>
          </a:p>
          <a:p>
            <a:pPr marL="688975" lvl="1" indent="-347663"/>
            <a:r>
              <a:rPr lang="en-US" sz="2800" dirty="0"/>
              <a:t>Shifting demographics</a:t>
            </a:r>
          </a:p>
          <a:p>
            <a:pPr marL="688975" lvl="1" indent="-347663"/>
            <a:r>
              <a:rPr lang="en-US" sz="2800" dirty="0"/>
              <a:t>Gaps in participation and completion by gender, region, race/ethnicity and socioeconomic status</a:t>
            </a:r>
          </a:p>
          <a:p>
            <a:pPr marL="688975" lvl="1" indent="-347663"/>
            <a:r>
              <a:rPr lang="en-US" sz="2800" dirty="0"/>
              <a:t>Increasing demands for education and training by employers</a:t>
            </a:r>
          </a:p>
          <a:p>
            <a:pPr marL="688975" lvl="1" indent="-347663"/>
            <a:r>
              <a:rPr lang="en-US" sz="2800" dirty="0"/>
              <a:t>Resource constraints – public funds and tuition and fees</a:t>
            </a:r>
          </a:p>
          <a:p>
            <a:pPr marL="688975" lvl="1" indent="-347663"/>
            <a:r>
              <a:rPr lang="en-US" sz="2800" dirty="0"/>
              <a:t>De-centralized (and robust) system</a:t>
            </a:r>
          </a:p>
        </p:txBody>
      </p:sp>
      <p:sp>
        <p:nvSpPr>
          <p:cNvPr id="14" name="Title 13"/>
          <p:cNvSpPr>
            <a:spLocks noGrp="1"/>
          </p:cNvSpPr>
          <p:nvPr>
            <p:ph type="title"/>
          </p:nvPr>
        </p:nvSpPr>
        <p:spPr>
          <a:xfrm>
            <a:off x="146303" y="215258"/>
            <a:ext cx="8733809" cy="609600"/>
          </a:xfrm>
        </p:spPr>
        <p:txBody>
          <a:bodyPr/>
          <a:lstStyle/>
          <a:p>
            <a:r>
              <a:rPr lang="en-US" sz="3600" dirty="0"/>
              <a:t>“Pathways</a:t>
            </a:r>
            <a:r>
              <a:rPr lang="en-US" sz="3200" dirty="0"/>
              <a:t> </a:t>
            </a:r>
            <a:r>
              <a:rPr lang="en-US" sz="3600" dirty="0"/>
              <a:t>to</a:t>
            </a:r>
            <a:r>
              <a:rPr lang="en-US" sz="3200" dirty="0"/>
              <a:t> </a:t>
            </a:r>
            <a:r>
              <a:rPr lang="en-US" sz="3600" dirty="0"/>
              <a:t>Opportunity</a:t>
            </a:r>
            <a:r>
              <a:rPr lang="en-US" sz="3200" dirty="0"/>
              <a:t>: </a:t>
            </a:r>
            <a:r>
              <a:rPr lang="en-US" sz="3600" dirty="0"/>
              <a:t>The</a:t>
            </a:r>
            <a:r>
              <a:rPr lang="en-US" sz="3200" dirty="0"/>
              <a:t> </a:t>
            </a:r>
            <a:r>
              <a:rPr lang="en-US" sz="3600" dirty="0"/>
              <a:t>Virginia</a:t>
            </a:r>
            <a:r>
              <a:rPr lang="en-US" sz="3200" dirty="0"/>
              <a:t> </a:t>
            </a:r>
            <a:r>
              <a:rPr lang="en-US" sz="3600" dirty="0"/>
              <a:t>Plan”</a:t>
            </a:r>
          </a:p>
        </p:txBody>
      </p:sp>
    </p:spTree>
    <p:extLst>
      <p:ext uri="{BB962C8B-B14F-4D97-AF65-F5344CB8AC3E}">
        <p14:creationId xmlns:p14="http://schemas.microsoft.com/office/powerpoint/2010/main" val="1477224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t>21</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02039336"/>
              </p:ext>
            </p:extLst>
          </p:nvPr>
        </p:nvGraphicFramePr>
        <p:xfrm>
          <a:off x="876300" y="1018728"/>
          <a:ext cx="7181466" cy="3844323"/>
        </p:xfrm>
        <a:graphic>
          <a:graphicData uri="http://schemas.openxmlformats.org/drawingml/2006/table">
            <a:tbl>
              <a:tblPr firstRow="1" firstCol="1" bandRow="1">
                <a:tableStyleId>{5C22544A-7EE6-4342-B048-85BDC9FD1C3A}</a:tableStyleId>
              </a:tblPr>
              <a:tblGrid>
                <a:gridCol w="3479845">
                  <a:extLst>
                    <a:ext uri="{9D8B030D-6E8A-4147-A177-3AD203B41FA5}">
                      <a16:colId xmlns:a16="http://schemas.microsoft.com/office/drawing/2014/main" val="2347561403"/>
                    </a:ext>
                  </a:extLst>
                </a:gridCol>
                <a:gridCol w="3701621">
                  <a:extLst>
                    <a:ext uri="{9D8B030D-6E8A-4147-A177-3AD203B41FA5}">
                      <a16:colId xmlns:a16="http://schemas.microsoft.com/office/drawing/2014/main" val="4069680526"/>
                    </a:ext>
                  </a:extLst>
                </a:gridCol>
              </a:tblGrid>
              <a:tr h="369603">
                <a:tc gridSpan="2">
                  <a:txBody>
                    <a:bodyPr/>
                    <a:lstStyle/>
                    <a:p>
                      <a:pPr marL="0" marR="0" algn="ctr">
                        <a:spcBef>
                          <a:spcPts val="0"/>
                        </a:spcBef>
                        <a:spcAft>
                          <a:spcPts val="0"/>
                        </a:spcAft>
                      </a:pPr>
                      <a:r>
                        <a:rPr lang="en-US" sz="2000" b="1" dirty="0">
                          <a:solidFill>
                            <a:schemeClr val="bg1"/>
                          </a:solidFill>
                          <a:effectLst/>
                          <a:latin typeface="Franklin Gothic Demi Cond" panose="020B0706030402020204" pitchFamily="34" charset="0"/>
                          <a:ea typeface="Times New Roman" panose="02020603050405020304" pitchFamily="18" charset="0"/>
                          <a:cs typeface="Arial" panose="020B0604020202020204" pitchFamily="34" charset="0"/>
                        </a:rPr>
                        <a:t>ACCESS and COMPLETION</a:t>
                      </a:r>
                      <a:endParaRPr lang="en-US" sz="2000" dirty="0">
                        <a:solidFill>
                          <a:schemeClr val="bg1"/>
                        </a:solidFill>
                        <a:effectLst/>
                        <a:latin typeface="Franklin Gothic Demi Cond" panose="020B07060304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026794979"/>
                  </a:ext>
                </a:extLst>
              </a:tr>
              <a:tr h="3155094">
                <a:tc>
                  <a:txBody>
                    <a:bodyPr/>
                    <a:lstStyle/>
                    <a:p>
                      <a:pPr marL="0" marR="0" algn="l">
                        <a:spcBef>
                          <a:spcPts val="0"/>
                        </a:spcBef>
                        <a:spcAft>
                          <a:spcPts val="0"/>
                        </a:spcAft>
                      </a:pPr>
                      <a:endParaRPr lang="en-US" sz="8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20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Strengths/Opportunities</a:t>
                      </a:r>
                    </a:p>
                    <a:p>
                      <a:pPr marL="0" marR="0" algn="l">
                        <a:spcBef>
                          <a:spcPts val="0"/>
                        </a:spcBef>
                        <a:spcAft>
                          <a:spcPts val="0"/>
                        </a:spcAft>
                      </a:pPr>
                      <a:endParaRPr lang="en-US" sz="8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Graduation rates high at     baccalaureate</a:t>
                      </a:r>
                      <a:r>
                        <a:rPr lang="en-US" sz="1600" b="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institutions</a:t>
                      </a:r>
                    </a:p>
                    <a:p>
                      <a:pPr marL="0" marR="0" lvl="0" indent="0" algn="l">
                        <a:spcBef>
                          <a:spcPts val="0"/>
                        </a:spcBef>
                        <a:spcAft>
                          <a:spcPts val="0"/>
                        </a:spcAft>
                        <a:buFont typeface="Symbol" panose="05050102010706020507" pitchFamily="18" charset="2"/>
                        <a:buNone/>
                      </a:pPr>
                      <a:endParaRPr lang="en-US" sz="800" b="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Institution and community-based  efforts to support access and completion </a:t>
                      </a:r>
                    </a:p>
                    <a:p>
                      <a:pPr marL="0" marR="0" lvl="0" indent="0" algn="l">
                        <a:spcBef>
                          <a:spcPts val="0"/>
                        </a:spcBef>
                        <a:spcAft>
                          <a:spcPts val="0"/>
                        </a:spcAft>
                        <a:buFont typeface="Symbol" panose="05050102010706020507" pitchFamily="18" charset="2"/>
                        <a:buNone/>
                      </a:pPr>
                      <a:endParaRPr lang="en-US" sz="8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Robust outreach to</a:t>
                      </a:r>
                      <a:r>
                        <a:rPr lang="en-US" sz="1600" b="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PK-12</a:t>
                      </a:r>
                    </a:p>
                    <a:p>
                      <a:pPr marL="342900" marR="0" lvl="0" indent="-342900" algn="l">
                        <a:spcBef>
                          <a:spcPts val="0"/>
                        </a:spcBef>
                        <a:spcAft>
                          <a:spcPts val="0"/>
                        </a:spcAft>
                        <a:buFont typeface="Symbol" panose="05050102010706020507" pitchFamily="18" charset="2"/>
                        <a:buChar char=""/>
                      </a:pPr>
                      <a:endParaRPr lang="en-US" sz="1600" b="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Student transfer between         community colleges and universities</a:t>
                      </a:r>
                    </a:p>
                    <a:p>
                      <a:pPr marL="0" marR="0" lvl="0" indent="0" algn="l">
                        <a:spcBef>
                          <a:spcPts val="0"/>
                        </a:spcBef>
                        <a:spcAft>
                          <a:spcPts val="0"/>
                        </a:spcAft>
                        <a:buFont typeface="Symbol" panose="05050102010706020507" pitchFamily="18" charset="2"/>
                        <a:buNone/>
                      </a:pPr>
                      <a:endPar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0" marR="0" lvl="0" indent="0" algn="l">
                        <a:spcBef>
                          <a:spcPts val="0"/>
                        </a:spcBef>
                        <a:spcAft>
                          <a:spcPts val="0"/>
                        </a:spcAft>
                        <a:buFont typeface="Symbol" panose="05050102010706020507" pitchFamily="18" charset="2"/>
                        <a:buNone/>
                      </a:pPr>
                      <a:endParaRPr lang="en-US" sz="1600" b="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gn="l">
                        <a:spcBef>
                          <a:spcPts val="0"/>
                        </a:spcBef>
                        <a:spcAft>
                          <a:spcPts val="0"/>
                        </a:spcAft>
                      </a:pPr>
                      <a:r>
                        <a:rPr lang="en-US" sz="8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a:t>
                      </a:r>
                    </a:p>
                    <a:p>
                      <a:pPr marL="0" marR="0" algn="l">
                        <a:spcBef>
                          <a:spcPts val="0"/>
                        </a:spcBef>
                        <a:spcAft>
                          <a:spcPts val="0"/>
                        </a:spcAft>
                      </a:pPr>
                      <a:r>
                        <a:rPr lang="en-US" sz="16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Challenges/Threats</a:t>
                      </a:r>
                    </a:p>
                    <a:p>
                      <a:pPr marL="0" marR="0" algn="l">
                        <a:spcBef>
                          <a:spcPts val="0"/>
                        </a:spcBef>
                        <a:spcAft>
                          <a:spcPts val="0"/>
                        </a:spcAft>
                      </a:pPr>
                      <a:endParaRPr lang="en-US" sz="8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Lower enrollment and completion by Hispanic, African-American, low-income and</a:t>
                      </a:r>
                      <a:r>
                        <a:rPr lang="en-US" sz="160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male </a:t>
                      </a: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students </a:t>
                      </a:r>
                    </a:p>
                    <a:p>
                      <a:pPr marL="227012" marR="0" lvl="0" indent="0" algn="l">
                        <a:spcBef>
                          <a:spcPts val="0"/>
                        </a:spcBef>
                        <a:spcAft>
                          <a:spcPts val="0"/>
                        </a:spcAft>
                        <a:buFont typeface="Symbol" panose="05050102010706020507" pitchFamily="18" charset="2"/>
                        <a:buNone/>
                      </a:pPr>
                      <a:endParaRPr lang="en-US" sz="8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Lower graduation</a:t>
                      </a:r>
                      <a:r>
                        <a:rPr lang="en-US" sz="160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rates at community colleges</a:t>
                      </a:r>
                    </a:p>
                    <a:p>
                      <a:pPr marL="227012" marR="0" lvl="0" indent="0" algn="l">
                        <a:spcBef>
                          <a:spcPts val="0"/>
                        </a:spcBef>
                        <a:spcAft>
                          <a:spcPts val="0"/>
                        </a:spcAft>
                        <a:buFont typeface="Symbol" panose="05050102010706020507" pitchFamily="18" charset="2"/>
                        <a:buNone/>
                      </a:pPr>
                      <a:endParaRPr lang="en-US" sz="8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Lack of awareness of the value of higher education</a:t>
                      </a:r>
                      <a:r>
                        <a:rPr lang="en-US" sz="160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and of </a:t>
                      </a: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postsecondary</a:t>
                      </a:r>
                      <a:r>
                        <a:rPr lang="en-US" sz="160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a:t>
                      </a: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opportunities among too</a:t>
                      </a:r>
                      <a:r>
                        <a:rPr lang="en-US" sz="160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many middle- and high-school students</a:t>
                      </a:r>
                      <a:endParaRPr lang="en-US" sz="16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087653454"/>
                  </a:ext>
                </a:extLst>
              </a:tr>
            </a:tbl>
          </a:graphicData>
        </a:graphic>
      </p:graphicFrame>
      <p:sp>
        <p:nvSpPr>
          <p:cNvPr id="4" name="Title 3"/>
          <p:cNvSpPr>
            <a:spLocks noGrp="1"/>
          </p:cNvSpPr>
          <p:nvPr>
            <p:ph type="title"/>
          </p:nvPr>
        </p:nvSpPr>
        <p:spPr/>
        <p:txBody>
          <a:bodyPr/>
          <a:lstStyle/>
          <a:p>
            <a:r>
              <a:rPr lang="en-US" sz="3600" dirty="0"/>
              <a:t>What are our Strengths and Challenges?</a:t>
            </a:r>
          </a:p>
        </p:txBody>
      </p:sp>
    </p:spTree>
    <p:extLst>
      <p:ext uri="{BB962C8B-B14F-4D97-AF65-F5344CB8AC3E}">
        <p14:creationId xmlns:p14="http://schemas.microsoft.com/office/powerpoint/2010/main" val="3899037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t>22</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92337879"/>
              </p:ext>
            </p:extLst>
          </p:nvPr>
        </p:nvGraphicFramePr>
        <p:xfrm>
          <a:off x="816209" y="1018728"/>
          <a:ext cx="7204736" cy="3211836"/>
        </p:xfrm>
        <a:graphic>
          <a:graphicData uri="http://schemas.openxmlformats.org/drawingml/2006/table">
            <a:tbl>
              <a:tblPr firstRow="1" firstCol="1" bandRow="1">
                <a:tableStyleId>{5C22544A-7EE6-4342-B048-85BDC9FD1C3A}</a:tableStyleId>
              </a:tblPr>
              <a:tblGrid>
                <a:gridCol w="3491121">
                  <a:extLst>
                    <a:ext uri="{9D8B030D-6E8A-4147-A177-3AD203B41FA5}">
                      <a16:colId xmlns:a16="http://schemas.microsoft.com/office/drawing/2014/main" val="2347561403"/>
                    </a:ext>
                  </a:extLst>
                </a:gridCol>
                <a:gridCol w="3713615">
                  <a:extLst>
                    <a:ext uri="{9D8B030D-6E8A-4147-A177-3AD203B41FA5}">
                      <a16:colId xmlns:a16="http://schemas.microsoft.com/office/drawing/2014/main" val="4069680526"/>
                    </a:ext>
                  </a:extLst>
                </a:gridCol>
              </a:tblGrid>
              <a:tr h="411173">
                <a:tc gridSpan="2">
                  <a:txBody>
                    <a:bodyPr/>
                    <a:lstStyle/>
                    <a:p>
                      <a:pPr marL="0" marR="0" algn="ctr">
                        <a:spcBef>
                          <a:spcPts val="0"/>
                        </a:spcBef>
                        <a:spcAft>
                          <a:spcPts val="0"/>
                        </a:spcAft>
                      </a:pPr>
                      <a:r>
                        <a:rPr lang="en-US" sz="2000" dirty="0">
                          <a:effectLst/>
                          <a:latin typeface="Franklin Gothic Demi Cond" panose="020B0706030402020204" pitchFamily="34" charset="0"/>
                        </a:rPr>
                        <a:t>AFFORDABILITY</a:t>
                      </a:r>
                      <a:r>
                        <a:rPr lang="en-US" sz="2000" dirty="0">
                          <a:effectLst/>
                          <a:latin typeface="+mj-lt"/>
                        </a:rPr>
                        <a:t> and</a:t>
                      </a:r>
                      <a:r>
                        <a:rPr lang="en-US" sz="2000" baseline="0" dirty="0">
                          <a:effectLst/>
                          <a:latin typeface="+mj-lt"/>
                        </a:rPr>
                        <a:t> EXCELLENCE</a:t>
                      </a:r>
                      <a:endParaRPr lang="en-US" sz="2000" dirty="0">
                        <a:effectLst/>
                        <a:latin typeface="+mj-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026794979"/>
                  </a:ext>
                </a:extLst>
              </a:tr>
              <a:tr h="2800663">
                <a:tc>
                  <a:txBody>
                    <a:bodyPr/>
                    <a:lstStyle/>
                    <a:p>
                      <a:pPr marL="0" marR="0" algn="l">
                        <a:spcBef>
                          <a:spcPts val="0"/>
                        </a:spcBef>
                        <a:spcAft>
                          <a:spcPts val="0"/>
                        </a:spcAft>
                      </a:pPr>
                      <a:endParaRPr lang="en-US" sz="800" dirty="0">
                        <a:solidFill>
                          <a:srgbClr val="000000"/>
                        </a:solidFill>
                        <a:effectLst/>
                        <a:latin typeface="Franklin Gothic Medium Cond" panose="020B0606030402020204" pitchFamily="34" charset="0"/>
                      </a:endParaRPr>
                    </a:p>
                    <a:p>
                      <a:pPr marL="0" marR="0" algn="l">
                        <a:spcBef>
                          <a:spcPts val="0"/>
                        </a:spcBef>
                        <a:spcAft>
                          <a:spcPts val="0"/>
                        </a:spcAft>
                      </a:pPr>
                      <a:r>
                        <a:rPr lang="en-US" sz="2000" dirty="0">
                          <a:solidFill>
                            <a:srgbClr val="000000"/>
                          </a:solidFill>
                          <a:effectLst/>
                          <a:latin typeface="Franklin Gothic Medium Cond" panose="020B0606030402020204" pitchFamily="34" charset="0"/>
                        </a:rPr>
                        <a:t>Strengths/Opportunities</a:t>
                      </a:r>
                    </a:p>
                    <a:p>
                      <a:pPr marL="0" marR="0" algn="l">
                        <a:spcBef>
                          <a:spcPts val="0"/>
                        </a:spcBef>
                        <a:spcAft>
                          <a:spcPts val="0"/>
                        </a:spcAft>
                      </a:pPr>
                      <a:endParaRPr lang="en-US" sz="800" b="0" dirty="0">
                        <a:solidFill>
                          <a:srgbClr val="000000"/>
                        </a:solidFill>
                        <a:effectLst/>
                        <a:latin typeface="Franklin Gothic Medium Cond" panose="020B0606030402020204" pitchFamily="34"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rPr>
                        <a:t>Low average net price (discount after aid) at several institutions </a:t>
                      </a:r>
                    </a:p>
                    <a:p>
                      <a:pPr marL="0" marR="0" lvl="0" indent="0" algn="l">
                        <a:spcBef>
                          <a:spcPts val="0"/>
                        </a:spcBef>
                        <a:spcAft>
                          <a:spcPts val="0"/>
                        </a:spcAft>
                        <a:buFont typeface="Symbol" panose="05050102010706020507" pitchFamily="18" charset="2"/>
                        <a:buNone/>
                      </a:pPr>
                      <a:endParaRPr lang="en-US" sz="800" b="0" dirty="0">
                        <a:solidFill>
                          <a:srgbClr val="000000"/>
                        </a:solidFill>
                        <a:effectLst/>
                        <a:latin typeface="Franklin Gothic Medium Cond" panose="020B0606030402020204" pitchFamily="34"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rPr>
                        <a:t>Higher average student financial aid compared to other states</a:t>
                      </a:r>
                    </a:p>
                    <a:p>
                      <a:pPr marL="0" marR="0" lvl="0" indent="0" algn="l">
                        <a:spcBef>
                          <a:spcPts val="0"/>
                        </a:spcBef>
                        <a:spcAft>
                          <a:spcPts val="0"/>
                        </a:spcAft>
                        <a:buFont typeface="Symbol" panose="05050102010706020507" pitchFamily="18" charset="2"/>
                        <a:buNone/>
                      </a:pPr>
                      <a:endParaRPr lang="en-US" sz="800" b="0" dirty="0">
                        <a:solidFill>
                          <a:srgbClr val="000000"/>
                        </a:solidFill>
                        <a:effectLst/>
                        <a:latin typeface="Franklin Gothic Medium Cond" panose="020B0606030402020204" pitchFamily="34"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rPr>
                        <a:t>Leveling off of student debt</a:t>
                      </a:r>
                    </a:p>
                    <a:p>
                      <a:pPr marL="0" marR="0" lvl="0" indent="0" algn="l">
                        <a:spcBef>
                          <a:spcPts val="0"/>
                        </a:spcBef>
                        <a:spcAft>
                          <a:spcPts val="0"/>
                        </a:spcAft>
                        <a:buFont typeface="Symbol" panose="05050102010706020507" pitchFamily="18" charset="2"/>
                        <a:buNone/>
                      </a:pPr>
                      <a:endParaRPr lang="en-US" sz="800" b="0" dirty="0">
                        <a:solidFill>
                          <a:srgbClr val="000000"/>
                        </a:solidFill>
                        <a:effectLst/>
                        <a:latin typeface="Franklin Gothic Medium Cond" panose="020B0606030402020204" pitchFamily="34"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rPr>
                        <a:t>Lower tuition and fee increases in  recent years </a:t>
                      </a:r>
                      <a:endParaRPr lang="en-US" sz="1600" b="0" dirty="0">
                        <a:solidFill>
                          <a:srgbClr val="000000"/>
                        </a:solidFill>
                        <a:effectLst/>
                        <a:latin typeface="Franklin Gothic Medium Cond" panose="020B06060304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gn="l">
                        <a:spcBef>
                          <a:spcPts val="0"/>
                        </a:spcBef>
                        <a:spcAft>
                          <a:spcPts val="0"/>
                        </a:spcAft>
                      </a:pPr>
                      <a:endParaRPr lang="en-US" sz="800" b="1" dirty="0">
                        <a:solidFill>
                          <a:srgbClr val="000000"/>
                        </a:solidFill>
                        <a:effectLst/>
                        <a:latin typeface="Franklin Gothic Medium Cond" panose="020B0606030402020204" pitchFamily="34" charset="0"/>
                      </a:endParaRPr>
                    </a:p>
                    <a:p>
                      <a:pPr marL="0" marR="0" algn="l">
                        <a:spcBef>
                          <a:spcPts val="0"/>
                        </a:spcBef>
                        <a:spcAft>
                          <a:spcPts val="0"/>
                        </a:spcAft>
                      </a:pPr>
                      <a:r>
                        <a:rPr lang="en-US" sz="2000" b="1" dirty="0">
                          <a:solidFill>
                            <a:srgbClr val="000000"/>
                          </a:solidFill>
                          <a:effectLst/>
                          <a:latin typeface="Franklin Gothic Medium Cond" panose="020B0606030402020204" pitchFamily="34" charset="0"/>
                        </a:rPr>
                        <a:t>     Challenges/Threats</a:t>
                      </a:r>
                    </a:p>
                    <a:p>
                      <a:pPr marL="0" marR="0" algn="l">
                        <a:spcBef>
                          <a:spcPts val="0"/>
                        </a:spcBef>
                        <a:spcAft>
                          <a:spcPts val="0"/>
                        </a:spcAft>
                      </a:pPr>
                      <a:endParaRPr lang="en-US" sz="800" b="1" dirty="0">
                        <a:solidFill>
                          <a:srgbClr val="000000"/>
                        </a:solidFill>
                        <a:effectLst/>
                        <a:latin typeface="Franklin Gothic Medium Cond" panose="020B0606030402020204" pitchFamily="34" charset="0"/>
                      </a:endParaRPr>
                    </a:p>
                    <a:p>
                      <a:pPr marL="460375" marR="0" lvl="0" indent="-233363"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600" dirty="0">
                          <a:solidFill>
                            <a:srgbClr val="000000"/>
                          </a:solidFill>
                          <a:effectLst/>
                          <a:latin typeface="Franklin Gothic Medium Cond" panose="020B0606030402020204" pitchFamily="34" charset="0"/>
                        </a:rPr>
                        <a:t>“Sticker shock” of college costs</a:t>
                      </a:r>
                    </a:p>
                    <a:p>
                      <a:pPr marL="460375" marR="0" lvl="0" indent="-233363"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US" sz="800" dirty="0">
                        <a:solidFill>
                          <a:srgbClr val="000000"/>
                        </a:solidFill>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rPr>
                        <a:t>Higher tuition and</a:t>
                      </a:r>
                      <a:r>
                        <a:rPr lang="en-US" sz="1600" baseline="0" dirty="0">
                          <a:solidFill>
                            <a:srgbClr val="000000"/>
                          </a:solidFill>
                          <a:effectLst/>
                          <a:latin typeface="Franklin Gothic Medium Cond" panose="020B0606030402020204" pitchFamily="34" charset="0"/>
                        </a:rPr>
                        <a:t> fees/lower state support for operations</a:t>
                      </a:r>
                    </a:p>
                    <a:p>
                      <a:pPr marL="460375" marR="0" lvl="0" indent="-233363" algn="l">
                        <a:spcBef>
                          <a:spcPts val="0"/>
                        </a:spcBef>
                        <a:spcAft>
                          <a:spcPts val="0"/>
                        </a:spcAft>
                        <a:buFont typeface="Symbol" panose="05050102010706020507" pitchFamily="18" charset="2"/>
                        <a:buNone/>
                      </a:pPr>
                      <a:endParaRPr lang="en-US" sz="800" baseline="0" dirty="0">
                        <a:solidFill>
                          <a:srgbClr val="000000"/>
                        </a:solidFill>
                        <a:effectLst/>
                        <a:latin typeface="Franklin Gothic Medium Cond" panose="020B0606030402020204" pitchFamily="34"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rPr>
                        <a:t>Variability in state support</a:t>
                      </a:r>
                    </a:p>
                    <a:p>
                      <a:pPr marL="460375" marR="0" lvl="0" indent="-233363" algn="l">
                        <a:spcBef>
                          <a:spcPts val="0"/>
                        </a:spcBef>
                        <a:spcAft>
                          <a:spcPts val="0"/>
                        </a:spcAft>
                        <a:buFont typeface="Symbol" panose="05050102010706020507" pitchFamily="18" charset="2"/>
                        <a:buNone/>
                      </a:pPr>
                      <a:endParaRPr lang="en-US" sz="800" dirty="0">
                        <a:solidFill>
                          <a:srgbClr val="000000"/>
                        </a:solidFill>
                        <a:effectLst/>
                        <a:latin typeface="Franklin Gothic Medium Cond" panose="020B0606030402020204" pitchFamily="34"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rPr>
                        <a:t>Faculty salaries low compared to peer institutions (34</a:t>
                      </a:r>
                      <a:r>
                        <a:rPr lang="en-US" sz="1600" baseline="30000" dirty="0">
                          <a:solidFill>
                            <a:srgbClr val="000000"/>
                          </a:solidFill>
                          <a:effectLst/>
                          <a:latin typeface="Franklin Gothic Medium Cond" panose="020B0606030402020204" pitchFamily="34" charset="0"/>
                        </a:rPr>
                        <a:t>th</a:t>
                      </a:r>
                      <a:r>
                        <a:rPr lang="en-US" sz="1600" dirty="0">
                          <a:solidFill>
                            <a:srgbClr val="000000"/>
                          </a:solidFill>
                          <a:effectLst/>
                          <a:latin typeface="Franklin Gothic Medium Cond" panose="020B0606030402020204" pitchFamily="34" charset="0"/>
                        </a:rPr>
                        <a:t> percentile)</a:t>
                      </a:r>
                    </a:p>
                  </a:txBody>
                  <a:tcPr marL="68580" marR="68580" marT="0" marB="0">
                    <a:solidFill>
                      <a:schemeClr val="bg1"/>
                    </a:solidFill>
                  </a:tcPr>
                </a:tc>
                <a:extLst>
                  <a:ext uri="{0D108BD9-81ED-4DB2-BD59-A6C34878D82A}">
                    <a16:rowId xmlns:a16="http://schemas.microsoft.com/office/drawing/2014/main" val="2087653454"/>
                  </a:ext>
                </a:extLst>
              </a:tr>
            </a:tbl>
          </a:graphicData>
        </a:graphic>
      </p:graphicFrame>
      <p:sp>
        <p:nvSpPr>
          <p:cNvPr id="4" name="Title 3"/>
          <p:cNvSpPr>
            <a:spLocks noGrp="1"/>
          </p:cNvSpPr>
          <p:nvPr>
            <p:ph type="title"/>
          </p:nvPr>
        </p:nvSpPr>
        <p:spPr/>
        <p:txBody>
          <a:bodyPr/>
          <a:lstStyle/>
          <a:p>
            <a:r>
              <a:rPr lang="en-US" sz="3600" dirty="0"/>
              <a:t>What are our Strengths and Challenges?</a:t>
            </a:r>
          </a:p>
        </p:txBody>
      </p:sp>
    </p:spTree>
    <p:extLst>
      <p:ext uri="{BB962C8B-B14F-4D97-AF65-F5344CB8AC3E}">
        <p14:creationId xmlns:p14="http://schemas.microsoft.com/office/powerpoint/2010/main" val="931402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t>23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35967869"/>
              </p:ext>
            </p:extLst>
          </p:nvPr>
        </p:nvGraphicFramePr>
        <p:xfrm>
          <a:off x="816209" y="1018728"/>
          <a:ext cx="7259968" cy="3683304"/>
        </p:xfrm>
        <a:graphic>
          <a:graphicData uri="http://schemas.openxmlformats.org/drawingml/2006/table">
            <a:tbl>
              <a:tblPr firstRow="1" firstCol="1" bandRow="1">
                <a:tableStyleId>{5C22544A-7EE6-4342-B048-85BDC9FD1C3A}</a:tableStyleId>
              </a:tblPr>
              <a:tblGrid>
                <a:gridCol w="3517884">
                  <a:extLst>
                    <a:ext uri="{9D8B030D-6E8A-4147-A177-3AD203B41FA5}">
                      <a16:colId xmlns:a16="http://schemas.microsoft.com/office/drawing/2014/main" val="2347561403"/>
                    </a:ext>
                  </a:extLst>
                </a:gridCol>
                <a:gridCol w="3742084">
                  <a:extLst>
                    <a:ext uri="{9D8B030D-6E8A-4147-A177-3AD203B41FA5}">
                      <a16:colId xmlns:a16="http://schemas.microsoft.com/office/drawing/2014/main" val="4069680526"/>
                    </a:ext>
                  </a:extLst>
                </a:gridCol>
              </a:tblGrid>
              <a:tr h="447994">
                <a:tc gridSpan="2">
                  <a:txBody>
                    <a:bodyPr/>
                    <a:lstStyle/>
                    <a:p>
                      <a:pPr marL="0" marR="0" algn="ctr">
                        <a:spcBef>
                          <a:spcPts val="0"/>
                        </a:spcBef>
                        <a:spcAft>
                          <a:spcPts val="0"/>
                        </a:spcAft>
                      </a:pPr>
                      <a:r>
                        <a:rPr lang="en-US" sz="2000" b="1" dirty="0">
                          <a:solidFill>
                            <a:schemeClr val="bg1"/>
                          </a:solidFill>
                          <a:effectLst/>
                          <a:latin typeface="Franklin Gothic Demi Cond" panose="020B0706030402020204" pitchFamily="34" charset="0"/>
                          <a:ea typeface="Times New Roman" panose="02020603050405020304" pitchFamily="18" charset="0"/>
                          <a:cs typeface="Arial" panose="020B0604020202020204" pitchFamily="34" charset="0"/>
                        </a:rPr>
                        <a:t>TRANSFORMATION</a:t>
                      </a:r>
                      <a:r>
                        <a:rPr lang="en-US" sz="2000" b="1" baseline="0" dirty="0">
                          <a:solidFill>
                            <a:schemeClr val="bg1"/>
                          </a:solidFill>
                          <a:effectLst/>
                          <a:latin typeface="Franklin Gothic Demi Cond" panose="020B0706030402020204" pitchFamily="34" charset="0"/>
                          <a:ea typeface="Times New Roman" panose="02020603050405020304" pitchFamily="18" charset="0"/>
                          <a:cs typeface="Arial" panose="020B0604020202020204" pitchFamily="34" charset="0"/>
                        </a:rPr>
                        <a:t> and PROSPERITY</a:t>
                      </a:r>
                      <a:endParaRPr lang="en-US" sz="2000" dirty="0">
                        <a:solidFill>
                          <a:schemeClr val="bg1"/>
                        </a:solidFill>
                        <a:effectLst/>
                        <a:latin typeface="Franklin Gothic Demi Cond" panose="020B07060304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026794979"/>
                  </a:ext>
                </a:extLst>
              </a:tr>
              <a:tr h="3235310">
                <a:tc>
                  <a:txBody>
                    <a:bodyPr/>
                    <a:lstStyle/>
                    <a:p>
                      <a:pPr marL="0" marR="0" algn="l">
                        <a:spcBef>
                          <a:spcPts val="0"/>
                        </a:spcBef>
                        <a:spcAft>
                          <a:spcPts val="0"/>
                        </a:spcAft>
                      </a:pPr>
                      <a:endParaRPr lang="en-US" sz="8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20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Strengths/Opportunities</a:t>
                      </a:r>
                    </a:p>
                    <a:p>
                      <a:pPr marL="0" marR="0" algn="l">
                        <a:spcBef>
                          <a:spcPts val="0"/>
                        </a:spcBef>
                        <a:spcAft>
                          <a:spcPts val="0"/>
                        </a:spcAft>
                      </a:pPr>
                      <a:endParaRPr lang="en-US" sz="8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$1 billion to meet tech talent       initiative</a:t>
                      </a:r>
                    </a:p>
                    <a:p>
                      <a:pPr marL="0" marR="0" lvl="0" indent="0" algn="l">
                        <a:spcBef>
                          <a:spcPts val="0"/>
                        </a:spcBef>
                        <a:spcAft>
                          <a:spcPts val="0"/>
                        </a:spcAft>
                        <a:buFont typeface="Symbol" panose="05050102010706020507" pitchFamily="18" charset="2"/>
                        <a:buNone/>
                      </a:pPr>
                      <a:r>
                        <a:rPr lang="en-US" sz="8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a:t>
                      </a: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Increased</a:t>
                      </a:r>
                      <a:r>
                        <a:rPr lang="en-US" sz="1600" b="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graduates in </a:t>
                      </a: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STEM-H     related fields</a:t>
                      </a:r>
                    </a:p>
                    <a:p>
                      <a:pPr marL="342900" marR="0" lvl="0" indent="-342900" algn="l">
                        <a:spcBef>
                          <a:spcPts val="0"/>
                        </a:spcBef>
                        <a:spcAft>
                          <a:spcPts val="0"/>
                        </a:spcAft>
                        <a:buFont typeface="Symbol" panose="05050102010706020507" pitchFamily="18" charset="2"/>
                        <a:buChar char=""/>
                      </a:pPr>
                      <a:endParaRPr lang="en-US" sz="800" b="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Alignment of degree</a:t>
                      </a:r>
                      <a:r>
                        <a:rPr lang="en-US" sz="1600" b="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a:t>
                      </a: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programs to workforce/skills</a:t>
                      </a:r>
                      <a:r>
                        <a:rPr lang="en-US" sz="1600" b="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needs </a:t>
                      </a:r>
                      <a:endPar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342900" marR="0" lvl="0" indent="-342900" algn="l">
                        <a:spcBef>
                          <a:spcPts val="0"/>
                        </a:spcBef>
                        <a:spcAft>
                          <a:spcPts val="0"/>
                        </a:spcAft>
                        <a:buFont typeface="Symbol" panose="05050102010706020507" pitchFamily="18" charset="2"/>
                        <a:buChar char=""/>
                      </a:pPr>
                      <a:endParaRPr lang="en-US" sz="800" b="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Symbol" panose="05050102010706020507" pitchFamily="18" charset="2"/>
                        <a:buChar char=""/>
                      </a:pPr>
                      <a:r>
                        <a:rPr lang="en-US" sz="1600" b="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Funding and implementation of statewide internship program and     non-degree credentials</a:t>
                      </a:r>
                      <a:endParaRPr lang="en-US" sz="1600" b="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gn="l">
                        <a:spcBef>
                          <a:spcPts val="0"/>
                        </a:spcBef>
                        <a:spcAft>
                          <a:spcPts val="0"/>
                        </a:spcAft>
                      </a:pPr>
                      <a:endParaRPr lang="en-US" sz="8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2000" b="1"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Challenges/Threats</a:t>
                      </a:r>
                    </a:p>
                    <a:p>
                      <a:pPr marL="0" marR="0" algn="l">
                        <a:spcBef>
                          <a:spcPts val="0"/>
                        </a:spcBef>
                        <a:spcAft>
                          <a:spcPts val="0"/>
                        </a:spcAft>
                      </a:pPr>
                      <a:endParaRPr lang="en-US" sz="8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Shortages in many employment sectors, such as health care, teaching, computer science and skilled trades</a:t>
                      </a:r>
                    </a:p>
                    <a:p>
                      <a:pPr marL="227012" marR="0" lvl="0" indent="0" algn="l">
                        <a:spcBef>
                          <a:spcPts val="0"/>
                        </a:spcBef>
                        <a:spcAft>
                          <a:spcPts val="0"/>
                        </a:spcAft>
                        <a:buFont typeface="Symbol" panose="05050102010706020507" pitchFamily="18" charset="2"/>
                        <a:buNone/>
                      </a:pPr>
                      <a:endParaRPr lang="en-US" sz="8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Retention</a:t>
                      </a:r>
                      <a:r>
                        <a:rPr lang="en-US" sz="160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of graduates in Virginia</a:t>
                      </a:r>
                      <a:endPar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227012" marR="0" lvl="0" indent="0" algn="l">
                        <a:spcBef>
                          <a:spcPts val="0"/>
                        </a:spcBef>
                        <a:spcAft>
                          <a:spcPts val="0"/>
                        </a:spcAft>
                        <a:buFont typeface="Symbol" panose="05050102010706020507" pitchFamily="18" charset="2"/>
                        <a:buNone/>
                      </a:pP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a:t>
                      </a:r>
                      <a:endParaRPr lang="en-US" sz="16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Expected shortages in sub-baccalaureate credentials (associate degrees, certificates and industry certifications)</a:t>
                      </a:r>
                    </a:p>
                    <a:p>
                      <a:pPr marL="227012" marR="0" lvl="0" indent="0" algn="l">
                        <a:spcBef>
                          <a:spcPts val="0"/>
                        </a:spcBef>
                        <a:spcAft>
                          <a:spcPts val="0"/>
                        </a:spcAft>
                        <a:buFont typeface="Symbol" panose="05050102010706020507" pitchFamily="18" charset="2"/>
                        <a:buNone/>
                      </a:pPr>
                      <a:endParaRPr lang="en-US" sz="8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endParaRPr>
                    </a:p>
                    <a:p>
                      <a:pPr marL="460375" marR="0" lvl="0" indent="-233363" algn="l">
                        <a:spcBef>
                          <a:spcPts val="0"/>
                        </a:spcBef>
                        <a:spcAft>
                          <a:spcPts val="0"/>
                        </a:spcAft>
                        <a:buFont typeface="Symbol" panose="05050102010706020507" pitchFamily="18" charset="2"/>
                        <a:buChar char=""/>
                      </a:pPr>
                      <a:r>
                        <a:rPr lang="en-US" sz="160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Potential</a:t>
                      </a:r>
                      <a:r>
                        <a:rPr lang="en-US" sz="1600" baseline="0" dirty="0">
                          <a:solidFill>
                            <a:srgbClr val="000000"/>
                          </a:solidFill>
                          <a:effectLst/>
                          <a:latin typeface="Franklin Gothic Medium Cond" panose="020B0606030402020204" pitchFamily="34" charset="0"/>
                          <a:ea typeface="Times New Roman" panose="02020603050405020304" pitchFamily="18" charset="0"/>
                          <a:cs typeface="Arial" panose="020B0604020202020204" pitchFamily="34" charset="0"/>
                        </a:rPr>
                        <a:t> economic downturn</a:t>
                      </a:r>
                      <a:endParaRPr lang="en-US" sz="1600" dirty="0">
                        <a:effectLst/>
                        <a:latin typeface="Franklin Gothic Medium Cond" panose="020B06060304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087653454"/>
                  </a:ext>
                </a:extLst>
              </a:tr>
            </a:tbl>
          </a:graphicData>
        </a:graphic>
      </p:graphicFrame>
      <p:sp>
        <p:nvSpPr>
          <p:cNvPr id="4" name="Title 3"/>
          <p:cNvSpPr>
            <a:spLocks noGrp="1"/>
          </p:cNvSpPr>
          <p:nvPr>
            <p:ph type="title"/>
          </p:nvPr>
        </p:nvSpPr>
        <p:spPr/>
        <p:txBody>
          <a:bodyPr/>
          <a:lstStyle/>
          <a:p>
            <a:r>
              <a:rPr lang="en-US" sz="3600" dirty="0"/>
              <a:t>What are our Strengths and Challenges?</a:t>
            </a:r>
          </a:p>
        </p:txBody>
      </p:sp>
    </p:spTree>
    <p:extLst>
      <p:ext uri="{BB962C8B-B14F-4D97-AF65-F5344CB8AC3E}">
        <p14:creationId xmlns:p14="http://schemas.microsoft.com/office/powerpoint/2010/main" val="2875727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82FE67-EB17-9C86-A73B-DFD52F3597CA}"/>
              </a:ext>
            </a:extLst>
          </p:cNvPr>
          <p:cNvSpPr>
            <a:spLocks noGrp="1"/>
          </p:cNvSpPr>
          <p:nvPr>
            <p:ph type="sldNum" sz="quarter" idx="10"/>
          </p:nvPr>
        </p:nvSpPr>
        <p:spPr/>
        <p:txBody>
          <a:bodyPr/>
          <a:lstStyle/>
          <a:p>
            <a:fld id="{04E195D4-3F35-4E05-B500-7E7FD17C6DB3}" type="slidenum">
              <a:rPr lang="en-US" smtClean="0"/>
              <a:t>24</a:t>
            </a:fld>
            <a:endParaRPr lang="en-US"/>
          </a:p>
        </p:txBody>
      </p:sp>
      <p:sp>
        <p:nvSpPr>
          <p:cNvPr id="3" name="Content Placeholder 2">
            <a:extLst>
              <a:ext uri="{FF2B5EF4-FFF2-40B4-BE49-F238E27FC236}">
                <a16:creationId xmlns:a16="http://schemas.microsoft.com/office/drawing/2014/main" id="{099AF7D8-8176-601D-FEB5-BC708A6CE01E}"/>
              </a:ext>
            </a:extLst>
          </p:cNvPr>
          <p:cNvSpPr>
            <a:spLocks noGrp="1"/>
          </p:cNvSpPr>
          <p:nvPr>
            <p:ph idx="1"/>
          </p:nvPr>
        </p:nvSpPr>
        <p:spPr>
          <a:xfrm>
            <a:off x="481432" y="919941"/>
            <a:ext cx="8273655" cy="3459179"/>
          </a:xfrm>
        </p:spPr>
        <p:txBody>
          <a:bodyPr>
            <a:normAutofit/>
          </a:bodyPr>
          <a:lstStyle/>
          <a:p>
            <a:pPr marL="182880" indent="0">
              <a:buNone/>
            </a:pPr>
            <a:r>
              <a:rPr lang="en-US" sz="2000" dirty="0"/>
              <a:t>    Four-Year Public Institutions   		           Two-Year Public Institutions</a:t>
            </a:r>
          </a:p>
        </p:txBody>
      </p:sp>
      <p:sp>
        <p:nvSpPr>
          <p:cNvPr id="4" name="Title 3">
            <a:extLst>
              <a:ext uri="{FF2B5EF4-FFF2-40B4-BE49-F238E27FC236}">
                <a16:creationId xmlns:a16="http://schemas.microsoft.com/office/drawing/2014/main" id="{170E97DD-1EB5-AC74-145E-8C41C3E64003}"/>
              </a:ext>
            </a:extLst>
          </p:cNvPr>
          <p:cNvSpPr>
            <a:spLocks noGrp="1"/>
          </p:cNvSpPr>
          <p:nvPr>
            <p:ph type="title"/>
          </p:nvPr>
        </p:nvSpPr>
        <p:spPr/>
        <p:txBody>
          <a:bodyPr/>
          <a:lstStyle/>
          <a:p>
            <a:r>
              <a:rPr lang="en-US" dirty="0"/>
              <a:t>Student Aid Resources by Sector</a:t>
            </a:r>
          </a:p>
        </p:txBody>
      </p:sp>
      <p:graphicFrame>
        <p:nvGraphicFramePr>
          <p:cNvPr id="6" name="Content Placeholder 4">
            <a:extLst>
              <a:ext uri="{FF2B5EF4-FFF2-40B4-BE49-F238E27FC236}">
                <a16:creationId xmlns:a16="http://schemas.microsoft.com/office/drawing/2014/main" id="{E466E88D-8150-DF22-B942-A208BBAC8DAF}"/>
              </a:ext>
            </a:extLst>
          </p:cNvPr>
          <p:cNvGraphicFramePr>
            <a:graphicFrameLocks/>
          </p:cNvGraphicFramePr>
          <p:nvPr/>
        </p:nvGraphicFramePr>
        <p:xfrm>
          <a:off x="388913" y="1199983"/>
          <a:ext cx="3903700" cy="308405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659666E-DD12-62D9-0AA3-8BE3B5981E59}"/>
              </a:ext>
            </a:extLst>
          </p:cNvPr>
          <p:cNvSpPr txBox="1"/>
          <p:nvPr/>
        </p:nvSpPr>
        <p:spPr>
          <a:xfrm>
            <a:off x="348011" y="4342545"/>
            <a:ext cx="8540496" cy="523220"/>
          </a:xfrm>
          <a:prstGeom prst="rect">
            <a:avLst/>
          </a:prstGeom>
          <a:noFill/>
        </p:spPr>
        <p:txBody>
          <a:bodyPr wrap="square" rtlCol="0">
            <a:spAutoFit/>
          </a:bodyPr>
          <a:lstStyle/>
          <a:p>
            <a:r>
              <a:rPr lang="en-US" sz="1400" dirty="0">
                <a:latin typeface="Franklin Gothic Medium" panose="020B0603020102020204" pitchFamily="34" charset="0"/>
                <a:cs typeface="Arial" panose="020B0604020202020204" pitchFamily="34" charset="0"/>
              </a:rPr>
              <a:t>Includes grants, scholarships, tuition waivers, work study, and loans.</a:t>
            </a:r>
          </a:p>
          <a:p>
            <a:r>
              <a:rPr lang="en-US" sz="1400" dirty="0">
                <a:latin typeface="Franklin Gothic Medium" panose="020B0603020102020204" pitchFamily="34" charset="0"/>
                <a:cs typeface="Arial" panose="020B0604020202020204" pitchFamily="34" charset="0"/>
              </a:rPr>
              <a:t>SCHEV Data: online FA17 report - 2022-23 financial aid data in millions; all students, all degree levels</a:t>
            </a:r>
          </a:p>
        </p:txBody>
      </p:sp>
      <p:graphicFrame>
        <p:nvGraphicFramePr>
          <p:cNvPr id="8" name="Chart 7">
            <a:extLst>
              <a:ext uri="{FF2B5EF4-FFF2-40B4-BE49-F238E27FC236}">
                <a16:creationId xmlns:a16="http://schemas.microsoft.com/office/drawing/2014/main" id="{0133F414-A3DF-67FE-B668-6AD900B75C5E}"/>
              </a:ext>
            </a:extLst>
          </p:cNvPr>
          <p:cNvGraphicFramePr>
            <a:graphicFrameLocks/>
          </p:cNvGraphicFramePr>
          <p:nvPr/>
        </p:nvGraphicFramePr>
        <p:xfrm>
          <a:off x="391040" y="1271302"/>
          <a:ext cx="3901574" cy="30127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0133F414-A3DF-67FE-B668-6AD900B75C5E}"/>
              </a:ext>
            </a:extLst>
          </p:cNvPr>
          <p:cNvGraphicFramePr>
            <a:graphicFrameLocks/>
          </p:cNvGraphicFramePr>
          <p:nvPr/>
        </p:nvGraphicFramePr>
        <p:xfrm>
          <a:off x="4762195" y="1301742"/>
          <a:ext cx="3990765" cy="29822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70210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82FE67-EB17-9C86-A73B-DFD52F3597CA}"/>
              </a:ext>
            </a:extLst>
          </p:cNvPr>
          <p:cNvSpPr>
            <a:spLocks noGrp="1"/>
          </p:cNvSpPr>
          <p:nvPr>
            <p:ph type="sldNum" sz="quarter" idx="10"/>
          </p:nvPr>
        </p:nvSpPr>
        <p:spPr/>
        <p:txBody>
          <a:bodyPr/>
          <a:lstStyle/>
          <a:p>
            <a:fld id="{04E195D4-3F35-4E05-B500-7E7FD17C6DB3}" type="slidenum">
              <a:rPr lang="en-US" smtClean="0"/>
              <a:t>25</a:t>
            </a:fld>
            <a:endParaRPr lang="en-US"/>
          </a:p>
        </p:txBody>
      </p:sp>
      <p:sp>
        <p:nvSpPr>
          <p:cNvPr id="3" name="Content Placeholder 2">
            <a:extLst>
              <a:ext uri="{FF2B5EF4-FFF2-40B4-BE49-F238E27FC236}">
                <a16:creationId xmlns:a16="http://schemas.microsoft.com/office/drawing/2014/main" id="{099AF7D8-8176-601D-FEB5-BC708A6CE01E}"/>
              </a:ext>
            </a:extLst>
          </p:cNvPr>
          <p:cNvSpPr>
            <a:spLocks noGrp="1"/>
          </p:cNvSpPr>
          <p:nvPr>
            <p:ph idx="1"/>
          </p:nvPr>
        </p:nvSpPr>
        <p:spPr>
          <a:xfrm>
            <a:off x="481432" y="919941"/>
            <a:ext cx="8273655" cy="3459179"/>
          </a:xfrm>
        </p:spPr>
        <p:txBody>
          <a:bodyPr>
            <a:normAutofit/>
          </a:bodyPr>
          <a:lstStyle/>
          <a:p>
            <a:pPr marL="182880" indent="0">
              <a:buNone/>
            </a:pPr>
            <a:r>
              <a:rPr lang="en-US" sz="2000" dirty="0"/>
              <a:t>    Four-Year Public Institutions   		           Two-Year Public Institutions</a:t>
            </a:r>
          </a:p>
        </p:txBody>
      </p:sp>
      <p:sp>
        <p:nvSpPr>
          <p:cNvPr id="4" name="Title 3">
            <a:extLst>
              <a:ext uri="{FF2B5EF4-FFF2-40B4-BE49-F238E27FC236}">
                <a16:creationId xmlns:a16="http://schemas.microsoft.com/office/drawing/2014/main" id="{170E97DD-1EB5-AC74-145E-8C41C3E64003}"/>
              </a:ext>
            </a:extLst>
          </p:cNvPr>
          <p:cNvSpPr>
            <a:spLocks noGrp="1"/>
          </p:cNvSpPr>
          <p:nvPr>
            <p:ph type="title"/>
          </p:nvPr>
        </p:nvSpPr>
        <p:spPr/>
        <p:txBody>
          <a:bodyPr/>
          <a:lstStyle/>
          <a:p>
            <a:r>
              <a:rPr lang="en-US" dirty="0"/>
              <a:t>Student Aid Type by Sector</a:t>
            </a:r>
          </a:p>
        </p:txBody>
      </p:sp>
      <p:graphicFrame>
        <p:nvGraphicFramePr>
          <p:cNvPr id="6" name="Content Placeholder 4">
            <a:extLst>
              <a:ext uri="{FF2B5EF4-FFF2-40B4-BE49-F238E27FC236}">
                <a16:creationId xmlns:a16="http://schemas.microsoft.com/office/drawing/2014/main" id="{E466E88D-8150-DF22-B942-A208BBAC8DAF}"/>
              </a:ext>
            </a:extLst>
          </p:cNvPr>
          <p:cNvGraphicFramePr>
            <a:graphicFrameLocks/>
          </p:cNvGraphicFramePr>
          <p:nvPr/>
        </p:nvGraphicFramePr>
        <p:xfrm>
          <a:off x="388913" y="1199983"/>
          <a:ext cx="3903700" cy="308405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659666E-DD12-62D9-0AA3-8BE3B5981E59}"/>
              </a:ext>
            </a:extLst>
          </p:cNvPr>
          <p:cNvSpPr txBox="1"/>
          <p:nvPr/>
        </p:nvSpPr>
        <p:spPr>
          <a:xfrm>
            <a:off x="348011" y="4342545"/>
            <a:ext cx="8540496" cy="523220"/>
          </a:xfrm>
          <a:prstGeom prst="rect">
            <a:avLst/>
          </a:prstGeom>
          <a:noFill/>
        </p:spPr>
        <p:txBody>
          <a:bodyPr wrap="square" rtlCol="0">
            <a:spAutoFit/>
          </a:bodyPr>
          <a:lstStyle/>
          <a:p>
            <a:r>
              <a:rPr lang="en-US" sz="1400" dirty="0">
                <a:latin typeface="Franklin Gothic Medium" panose="020B0603020102020204" pitchFamily="34" charset="0"/>
                <a:cs typeface="Arial" panose="020B0604020202020204" pitchFamily="34" charset="0"/>
              </a:rPr>
              <a:t>Includes grants, scholarships, tuition waivers, work study, and loans.</a:t>
            </a:r>
          </a:p>
          <a:p>
            <a:r>
              <a:rPr lang="en-US" sz="1400" dirty="0">
                <a:latin typeface="Franklin Gothic Medium" panose="020B0603020102020204" pitchFamily="34" charset="0"/>
                <a:cs typeface="Arial" panose="020B0604020202020204" pitchFamily="34" charset="0"/>
              </a:rPr>
              <a:t>SCHEV Data: online FA16 report - 2022-23 financial aid data in millions; all students, all degree levels</a:t>
            </a:r>
          </a:p>
        </p:txBody>
      </p:sp>
      <p:graphicFrame>
        <p:nvGraphicFramePr>
          <p:cNvPr id="8" name="Chart 7">
            <a:extLst>
              <a:ext uri="{FF2B5EF4-FFF2-40B4-BE49-F238E27FC236}">
                <a16:creationId xmlns:a16="http://schemas.microsoft.com/office/drawing/2014/main" id="{0133F414-A3DF-67FE-B668-6AD900B75C5E}"/>
              </a:ext>
            </a:extLst>
          </p:cNvPr>
          <p:cNvGraphicFramePr>
            <a:graphicFrameLocks/>
          </p:cNvGraphicFramePr>
          <p:nvPr/>
        </p:nvGraphicFramePr>
        <p:xfrm>
          <a:off x="391040" y="1271302"/>
          <a:ext cx="3901574" cy="30127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F9D19398-0459-BDDA-3CB7-8D58E2A3817E}"/>
              </a:ext>
            </a:extLst>
          </p:cNvPr>
          <p:cNvGraphicFramePr>
            <a:graphicFrameLocks/>
          </p:cNvGraphicFramePr>
          <p:nvPr/>
        </p:nvGraphicFramePr>
        <p:xfrm>
          <a:off x="181718" y="1308356"/>
          <a:ext cx="4110895" cy="29391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F9D19398-0459-BDDA-3CB7-8D58E2A3817E}"/>
              </a:ext>
            </a:extLst>
          </p:cNvPr>
          <p:cNvGraphicFramePr>
            <a:graphicFrameLocks/>
          </p:cNvGraphicFramePr>
          <p:nvPr/>
        </p:nvGraphicFramePr>
        <p:xfrm>
          <a:off x="4959553" y="1308356"/>
          <a:ext cx="4002729" cy="293910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71499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485B92-37D2-27AA-98DA-2815148CD380}"/>
              </a:ext>
            </a:extLst>
          </p:cNvPr>
          <p:cNvSpPr>
            <a:spLocks noGrp="1"/>
          </p:cNvSpPr>
          <p:nvPr>
            <p:ph type="sldNum" sz="quarter" idx="10"/>
          </p:nvPr>
        </p:nvSpPr>
        <p:spPr/>
        <p:txBody>
          <a:bodyPr/>
          <a:lstStyle/>
          <a:p>
            <a:fld id="{04E195D4-3F35-4E05-B500-7E7FD17C6DB3}" type="slidenum">
              <a:rPr lang="en-US" smtClean="0"/>
              <a:t>26</a:t>
            </a:fld>
            <a:endParaRPr lang="en-US"/>
          </a:p>
        </p:txBody>
      </p:sp>
      <p:sp>
        <p:nvSpPr>
          <p:cNvPr id="3" name="Content Placeholder 2">
            <a:extLst>
              <a:ext uri="{FF2B5EF4-FFF2-40B4-BE49-F238E27FC236}">
                <a16:creationId xmlns:a16="http://schemas.microsoft.com/office/drawing/2014/main" id="{37F9C087-16BE-DB1E-D633-EDB0FEBEE385}"/>
              </a:ext>
            </a:extLst>
          </p:cNvPr>
          <p:cNvSpPr>
            <a:spLocks noGrp="1"/>
          </p:cNvSpPr>
          <p:nvPr>
            <p:ph idx="1"/>
          </p:nvPr>
        </p:nvSpPr>
        <p:spPr>
          <a:xfrm>
            <a:off x="481433" y="1035703"/>
            <a:ext cx="7718906" cy="3459179"/>
          </a:xfrm>
        </p:spPr>
        <p:txBody>
          <a:bodyPr/>
          <a:lstStyle/>
          <a:p>
            <a:r>
              <a:rPr lang="en-US" sz="2000" dirty="0"/>
              <a:t>Primarily composed of the federal Pell grant targeting low-income students.</a:t>
            </a:r>
          </a:p>
          <a:p>
            <a:endParaRPr lang="en-US" sz="2000" dirty="0"/>
          </a:p>
          <a:p>
            <a:r>
              <a:rPr lang="en-US" sz="2000" dirty="0"/>
              <a:t>Provides student loans that can be available across income groups, but with varying interest terms.</a:t>
            </a:r>
          </a:p>
          <a:p>
            <a:endParaRPr lang="en-US" sz="2000" dirty="0"/>
          </a:p>
          <a:p>
            <a:r>
              <a:rPr lang="en-US" sz="2000" dirty="0"/>
              <a:t>The federal Free Application for Federal Student Aid (FAFSA) assigns a Student Aid Index that determines eligibility for the Pell grant but is also used by the state and institutions to allocate need-based financial aid.</a:t>
            </a:r>
          </a:p>
          <a:p>
            <a:endParaRPr lang="en-US" sz="2000" dirty="0"/>
          </a:p>
          <a:p>
            <a:endParaRPr lang="en-US" dirty="0"/>
          </a:p>
        </p:txBody>
      </p:sp>
      <p:sp>
        <p:nvSpPr>
          <p:cNvPr id="4" name="Title 3">
            <a:extLst>
              <a:ext uri="{FF2B5EF4-FFF2-40B4-BE49-F238E27FC236}">
                <a16:creationId xmlns:a16="http://schemas.microsoft.com/office/drawing/2014/main" id="{6593931C-123F-BF2C-297D-4E7DDABD968F}"/>
              </a:ext>
            </a:extLst>
          </p:cNvPr>
          <p:cNvSpPr>
            <a:spLocks noGrp="1"/>
          </p:cNvSpPr>
          <p:nvPr>
            <p:ph type="title"/>
          </p:nvPr>
        </p:nvSpPr>
        <p:spPr/>
        <p:txBody>
          <a:bodyPr/>
          <a:lstStyle/>
          <a:p>
            <a:r>
              <a:rPr lang="en-US" dirty="0"/>
              <a:t>Federal Student Aid</a:t>
            </a:r>
          </a:p>
        </p:txBody>
      </p:sp>
    </p:spTree>
    <p:extLst>
      <p:ext uri="{BB962C8B-B14F-4D97-AF65-F5344CB8AC3E}">
        <p14:creationId xmlns:p14="http://schemas.microsoft.com/office/powerpoint/2010/main" val="1848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EB7388-7C2B-781D-F5FF-3E825DB12106}"/>
              </a:ext>
            </a:extLst>
          </p:cNvPr>
          <p:cNvSpPr>
            <a:spLocks noGrp="1"/>
          </p:cNvSpPr>
          <p:nvPr>
            <p:ph type="sldNum" sz="quarter" idx="10"/>
          </p:nvPr>
        </p:nvSpPr>
        <p:spPr/>
        <p:txBody>
          <a:bodyPr/>
          <a:lstStyle/>
          <a:p>
            <a:fld id="{04E195D4-3F35-4E05-B500-7E7FD17C6DB3}" type="slidenum">
              <a:rPr lang="en-US" smtClean="0"/>
              <a:t>27</a:t>
            </a:fld>
            <a:endParaRPr lang="en-US"/>
          </a:p>
        </p:txBody>
      </p:sp>
      <p:sp>
        <p:nvSpPr>
          <p:cNvPr id="3" name="Content Placeholder 2">
            <a:extLst>
              <a:ext uri="{FF2B5EF4-FFF2-40B4-BE49-F238E27FC236}">
                <a16:creationId xmlns:a16="http://schemas.microsoft.com/office/drawing/2014/main" id="{F8FFE469-C97A-9EA2-CFC3-E84375C58957}"/>
              </a:ext>
            </a:extLst>
          </p:cNvPr>
          <p:cNvSpPr>
            <a:spLocks noGrp="1"/>
          </p:cNvSpPr>
          <p:nvPr>
            <p:ph idx="1"/>
          </p:nvPr>
        </p:nvSpPr>
        <p:spPr>
          <a:xfrm>
            <a:off x="481432" y="1035703"/>
            <a:ext cx="7843265" cy="3459179"/>
          </a:xfrm>
        </p:spPr>
        <p:txBody>
          <a:bodyPr>
            <a:normAutofit lnSpcReduction="10000"/>
          </a:bodyPr>
          <a:lstStyle/>
          <a:p>
            <a:r>
              <a:rPr lang="en-US" sz="2000" dirty="0"/>
              <a:t>Direct appropriation to each institution (VCCS as a system). </a:t>
            </a:r>
          </a:p>
          <a:p>
            <a:r>
              <a:rPr lang="en-US" sz="2000" dirty="0"/>
              <a:t>One funding source (Virginia Student Financial Assistance Program) funds two primary state need-based programs: the Commonwealth Award and the Virginia Guaranteed Assistance Grant.</a:t>
            </a:r>
          </a:p>
          <a:p>
            <a:r>
              <a:rPr lang="en-US" sz="2000" dirty="0"/>
              <a:t>State describes the eligible student but the institution has some discretion on the award amounts. </a:t>
            </a:r>
          </a:p>
          <a:p>
            <a:r>
              <a:rPr lang="en-US" sz="2000" dirty="0">
                <a:solidFill>
                  <a:srgbClr val="C00000"/>
                </a:solidFill>
              </a:rPr>
              <a:t>SCHEV makes funding recommendations that direct more state funds to those institutions having the largest average need per student.</a:t>
            </a:r>
          </a:p>
          <a:p>
            <a:endParaRPr lang="en-US" sz="2000" dirty="0"/>
          </a:p>
          <a:p>
            <a:r>
              <a:rPr lang="en-US" sz="2000" dirty="0"/>
              <a:t>Several smaller programs are designed to incent students to consider transfer programs and address workforce shortage areas.</a:t>
            </a:r>
          </a:p>
          <a:p>
            <a:r>
              <a:rPr lang="en-US" sz="2000" dirty="0"/>
              <a:t>Provides tuition waiver programs for specific populations.</a:t>
            </a:r>
          </a:p>
          <a:p>
            <a:endParaRPr lang="en-US" sz="2000" dirty="0"/>
          </a:p>
          <a:p>
            <a:pPr marL="182880" indent="0">
              <a:buNone/>
            </a:pPr>
            <a:endParaRPr lang="en-US" sz="2400" dirty="0"/>
          </a:p>
        </p:txBody>
      </p:sp>
      <p:sp>
        <p:nvSpPr>
          <p:cNvPr id="4" name="Title 3">
            <a:extLst>
              <a:ext uri="{FF2B5EF4-FFF2-40B4-BE49-F238E27FC236}">
                <a16:creationId xmlns:a16="http://schemas.microsoft.com/office/drawing/2014/main" id="{459064C7-98FE-34A8-C639-C4F035B3EF2A}"/>
              </a:ext>
            </a:extLst>
          </p:cNvPr>
          <p:cNvSpPr>
            <a:spLocks noGrp="1"/>
          </p:cNvSpPr>
          <p:nvPr>
            <p:ph type="title"/>
          </p:nvPr>
        </p:nvSpPr>
        <p:spPr/>
        <p:txBody>
          <a:bodyPr/>
          <a:lstStyle/>
          <a:p>
            <a:r>
              <a:rPr lang="en-US" dirty="0"/>
              <a:t>State Financial Aid</a:t>
            </a:r>
          </a:p>
        </p:txBody>
      </p:sp>
    </p:spTree>
    <p:extLst>
      <p:ext uri="{BB962C8B-B14F-4D97-AF65-F5344CB8AC3E}">
        <p14:creationId xmlns:p14="http://schemas.microsoft.com/office/powerpoint/2010/main" val="257273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67B19-4945-D4B7-6BA2-F2A2F4E736EB}"/>
              </a:ext>
            </a:extLst>
          </p:cNvPr>
          <p:cNvSpPr>
            <a:spLocks noGrp="1"/>
          </p:cNvSpPr>
          <p:nvPr>
            <p:ph type="sldNum" sz="quarter" idx="10"/>
          </p:nvPr>
        </p:nvSpPr>
        <p:spPr/>
        <p:txBody>
          <a:bodyPr/>
          <a:lstStyle/>
          <a:p>
            <a:fld id="{04E195D4-3F35-4E05-B500-7E7FD17C6DB3}" type="slidenum">
              <a:rPr lang="en-US" smtClean="0"/>
              <a:t>28</a:t>
            </a:fld>
            <a:endParaRPr lang="en-US"/>
          </a:p>
        </p:txBody>
      </p:sp>
      <p:sp>
        <p:nvSpPr>
          <p:cNvPr id="3" name="Content Placeholder 2">
            <a:extLst>
              <a:ext uri="{FF2B5EF4-FFF2-40B4-BE49-F238E27FC236}">
                <a16:creationId xmlns:a16="http://schemas.microsoft.com/office/drawing/2014/main" id="{910B0970-723C-58D4-D066-71D158A1EF6B}"/>
              </a:ext>
            </a:extLst>
          </p:cNvPr>
          <p:cNvSpPr>
            <a:spLocks noGrp="1"/>
          </p:cNvSpPr>
          <p:nvPr>
            <p:ph idx="1"/>
          </p:nvPr>
        </p:nvSpPr>
        <p:spPr>
          <a:xfrm>
            <a:off x="481432" y="1035703"/>
            <a:ext cx="7748167" cy="3580188"/>
          </a:xfrm>
        </p:spPr>
        <p:txBody>
          <a:bodyPr>
            <a:normAutofit/>
          </a:bodyPr>
          <a:lstStyle/>
          <a:p>
            <a:r>
              <a:rPr lang="en-US" sz="2000" dirty="0"/>
              <a:t>Programs that do not have a direct impact on the institution’s operating budget:</a:t>
            </a:r>
          </a:p>
          <a:p>
            <a:pPr lvl="1">
              <a:spcBef>
                <a:spcPts val="0"/>
              </a:spcBef>
            </a:pPr>
            <a:r>
              <a:rPr lang="en-US" sz="2000" dirty="0"/>
              <a:t>Grants and scholarships from endowments funded by outside sources.</a:t>
            </a:r>
          </a:p>
          <a:p>
            <a:pPr lvl="1">
              <a:spcBef>
                <a:spcPts val="0"/>
              </a:spcBef>
            </a:pPr>
            <a:r>
              <a:rPr lang="en-US" sz="2000" dirty="0"/>
              <a:t>Grants and scholarships from institutional non-tuition revenues.</a:t>
            </a:r>
          </a:p>
          <a:p>
            <a:pPr lvl="1"/>
            <a:endParaRPr lang="en-US" sz="1200" dirty="0"/>
          </a:p>
          <a:p>
            <a:r>
              <a:rPr lang="en-US" sz="2000" dirty="0"/>
              <a:t>Programs that have a direct impact the institution’s operating budget:</a:t>
            </a:r>
          </a:p>
          <a:p>
            <a:pPr lvl="1"/>
            <a:r>
              <a:rPr lang="en-US" sz="2000" dirty="0">
                <a:solidFill>
                  <a:srgbClr val="C00000"/>
                </a:solidFill>
              </a:rPr>
              <a:t>Tuition Waivers </a:t>
            </a:r>
            <a:r>
              <a:rPr lang="en-US" sz="2000" dirty="0"/>
              <a:t>– foregone revenue; most programs are state-required, some are institution optional.</a:t>
            </a:r>
          </a:p>
        </p:txBody>
      </p:sp>
      <p:sp>
        <p:nvSpPr>
          <p:cNvPr id="4" name="Title 3">
            <a:extLst>
              <a:ext uri="{FF2B5EF4-FFF2-40B4-BE49-F238E27FC236}">
                <a16:creationId xmlns:a16="http://schemas.microsoft.com/office/drawing/2014/main" id="{09A2FCC8-6A51-07F2-DDEE-81F68FAA98B6}"/>
              </a:ext>
            </a:extLst>
          </p:cNvPr>
          <p:cNvSpPr>
            <a:spLocks noGrp="1"/>
          </p:cNvSpPr>
          <p:nvPr>
            <p:ph type="title"/>
          </p:nvPr>
        </p:nvSpPr>
        <p:spPr/>
        <p:txBody>
          <a:bodyPr/>
          <a:lstStyle/>
          <a:p>
            <a:r>
              <a:rPr lang="en-US" dirty="0"/>
              <a:t>Institution Aid and Endowments</a:t>
            </a:r>
          </a:p>
        </p:txBody>
      </p:sp>
      <p:sp>
        <p:nvSpPr>
          <p:cNvPr id="6" name="TextBox 5">
            <a:extLst>
              <a:ext uri="{FF2B5EF4-FFF2-40B4-BE49-F238E27FC236}">
                <a16:creationId xmlns:a16="http://schemas.microsoft.com/office/drawing/2014/main" id="{46922657-CF70-9C80-AB4A-EE42C7CE0A4D}"/>
              </a:ext>
            </a:extLst>
          </p:cNvPr>
          <p:cNvSpPr txBox="1"/>
          <p:nvPr/>
        </p:nvSpPr>
        <p:spPr>
          <a:xfrm>
            <a:off x="457200" y="3506375"/>
            <a:ext cx="8113363" cy="1320361"/>
          </a:xfrm>
          <a:prstGeom prst="rect">
            <a:avLst/>
          </a:prstGeom>
          <a:noFill/>
          <a:ln w="34925">
            <a:solidFill>
              <a:srgbClr val="C00000"/>
            </a:solidFill>
          </a:ln>
        </p:spPr>
        <p:txBody>
          <a:bodyPr wrap="square" rtlCol="0">
            <a:spAutoFit/>
          </a:bodyPr>
          <a:lstStyle/>
          <a:p>
            <a:pPr marL="80010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mn-cs"/>
              </a:rPr>
              <a:t>Unfunded Scholarships </a:t>
            </a:r>
            <a:r>
              <a:rPr kumimoji="0" lang="en-US" sz="1900" b="0" i="0" u="none" strike="noStrike" kern="1200" cap="none" spc="0" normalizeH="0" baseline="0" noProof="0" dirty="0">
                <a:ln>
                  <a:noFill/>
                </a:ln>
                <a:solidFill>
                  <a:srgbClr val="20558A"/>
                </a:solidFill>
                <a:effectLst/>
                <a:uLnTx/>
                <a:uFillTx/>
                <a:latin typeface="Franklin Gothic Medium Cond" panose="020B0606030402020204" pitchFamily="34" charset="0"/>
                <a:ea typeface="+mn-ea"/>
                <a:cs typeface="+mn-cs"/>
              </a:rPr>
              <a:t>– foregone revenue (revenue not collected) due to reducing tuition costs to the student.</a:t>
            </a:r>
          </a:p>
          <a:p>
            <a:pPr marL="80010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mn-cs"/>
              </a:rPr>
              <a:t>Tuition Revenue Used for Aid </a:t>
            </a:r>
            <a:r>
              <a:rPr kumimoji="0" lang="en-US" sz="1900" b="0" i="0" u="none" strike="noStrike" kern="1200" cap="none" spc="0" normalizeH="0" baseline="0" noProof="0" dirty="0">
                <a:ln>
                  <a:noFill/>
                </a:ln>
                <a:solidFill>
                  <a:srgbClr val="20558A"/>
                </a:solidFill>
                <a:effectLst/>
                <a:uLnTx/>
                <a:uFillTx/>
                <a:latin typeface="Franklin Gothic Medium Cond" panose="020B0606030402020204" pitchFamily="34" charset="0"/>
                <a:ea typeface="+mn-ea"/>
                <a:cs typeface="+mn-cs"/>
              </a:rPr>
              <a:t>– redirected tuition revenue, tuition collected but for purpose of funding financial aid.</a:t>
            </a:r>
          </a:p>
        </p:txBody>
      </p:sp>
    </p:spTree>
    <p:extLst>
      <p:ext uri="{BB962C8B-B14F-4D97-AF65-F5344CB8AC3E}">
        <p14:creationId xmlns:p14="http://schemas.microsoft.com/office/powerpoint/2010/main" val="1610697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932161-F202-E518-EE39-F8D8FD2DA3F8}"/>
              </a:ext>
            </a:extLst>
          </p:cNvPr>
          <p:cNvSpPr>
            <a:spLocks noGrp="1"/>
          </p:cNvSpPr>
          <p:nvPr>
            <p:ph type="sldNum" sz="quarter" idx="10"/>
          </p:nvPr>
        </p:nvSpPr>
        <p:spPr/>
        <p:txBody>
          <a:bodyPr/>
          <a:lstStyle/>
          <a:p>
            <a:fld id="{04E195D4-3F35-4E05-B500-7E7FD17C6DB3}" type="slidenum">
              <a:rPr lang="en-US" smtClean="0"/>
              <a:t>29</a:t>
            </a:fld>
            <a:endParaRPr lang="en-US"/>
          </a:p>
        </p:txBody>
      </p:sp>
      <p:sp>
        <p:nvSpPr>
          <p:cNvPr id="3" name="Content Placeholder 2">
            <a:extLst>
              <a:ext uri="{FF2B5EF4-FFF2-40B4-BE49-F238E27FC236}">
                <a16:creationId xmlns:a16="http://schemas.microsoft.com/office/drawing/2014/main" id="{BFA47C31-8C2B-0D88-497F-0FF4654D752B}"/>
              </a:ext>
            </a:extLst>
          </p:cNvPr>
          <p:cNvSpPr>
            <a:spLocks noGrp="1"/>
          </p:cNvSpPr>
          <p:nvPr>
            <p:ph idx="1"/>
          </p:nvPr>
        </p:nvSpPr>
        <p:spPr>
          <a:xfrm>
            <a:off x="481432" y="1035703"/>
            <a:ext cx="8205367" cy="3459179"/>
          </a:xfrm>
        </p:spPr>
        <p:txBody>
          <a:bodyPr>
            <a:normAutofit fontScale="92500" lnSpcReduction="10000"/>
          </a:bodyPr>
          <a:lstStyle/>
          <a:p>
            <a:r>
              <a:rPr lang="en-US" sz="2400" dirty="0"/>
              <a:t>Student affordability is impacted by hundreds of decision points across federal, state, and institution policies and funding as well as individual decisions made by students. </a:t>
            </a:r>
          </a:p>
          <a:p>
            <a:r>
              <a:rPr lang="en-US" sz="2400" dirty="0"/>
              <a:t>As those closest to the student experience, consider how the results of the institution’s tuition and financial aid policies collectively impact students.</a:t>
            </a:r>
          </a:p>
          <a:p>
            <a:r>
              <a:rPr lang="en-US" sz="2400" dirty="0"/>
              <a:t>Affordability metrics to watch:</a:t>
            </a:r>
            <a:r>
              <a:rPr lang="en-US" dirty="0"/>
              <a:t>	</a:t>
            </a:r>
          </a:p>
          <a:p>
            <a:pPr lvl="1"/>
            <a:r>
              <a:rPr lang="en-US" dirty="0"/>
              <a:t>Average loan debt, percent of students borrowing, unmet need</a:t>
            </a:r>
          </a:p>
          <a:p>
            <a:pPr lvl="1"/>
            <a:r>
              <a:rPr lang="en-US" dirty="0"/>
              <a:t>Over reliance on private student loans and federal parent PLUS loans, especially for low-income families</a:t>
            </a:r>
          </a:p>
          <a:p>
            <a:pPr lvl="1"/>
            <a:r>
              <a:rPr lang="en-US" dirty="0"/>
              <a:t>Degree completion rates</a:t>
            </a:r>
          </a:p>
          <a:p>
            <a:pPr lvl="1"/>
            <a:endParaRPr lang="en-US" dirty="0"/>
          </a:p>
          <a:p>
            <a:endParaRPr lang="en-US" dirty="0"/>
          </a:p>
        </p:txBody>
      </p:sp>
      <p:sp>
        <p:nvSpPr>
          <p:cNvPr id="4" name="Title 3">
            <a:extLst>
              <a:ext uri="{FF2B5EF4-FFF2-40B4-BE49-F238E27FC236}">
                <a16:creationId xmlns:a16="http://schemas.microsoft.com/office/drawing/2014/main" id="{C1867229-5E1E-197D-9BB2-439F11672A5B}"/>
              </a:ext>
            </a:extLst>
          </p:cNvPr>
          <p:cNvSpPr>
            <a:spLocks noGrp="1"/>
          </p:cNvSpPr>
          <p:nvPr>
            <p:ph type="title"/>
          </p:nvPr>
        </p:nvSpPr>
        <p:spPr/>
        <p:txBody>
          <a:bodyPr/>
          <a:lstStyle/>
          <a:p>
            <a:r>
              <a:rPr lang="en-US" dirty="0"/>
              <a:t>Affordability</a:t>
            </a:r>
          </a:p>
        </p:txBody>
      </p:sp>
    </p:spTree>
    <p:extLst>
      <p:ext uri="{BB962C8B-B14F-4D97-AF65-F5344CB8AC3E}">
        <p14:creationId xmlns:p14="http://schemas.microsoft.com/office/powerpoint/2010/main" val="4099218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Virginia Higher Education Landscape</a:t>
            </a:r>
          </a:p>
        </p:txBody>
      </p:sp>
      <p:sp>
        <p:nvSpPr>
          <p:cNvPr id="7" name="TextBox 6"/>
          <p:cNvSpPr txBox="1"/>
          <p:nvPr/>
        </p:nvSpPr>
        <p:spPr>
          <a:xfrm>
            <a:off x="702854" y="1165454"/>
            <a:ext cx="3179926" cy="923330"/>
          </a:xfrm>
          <a:prstGeom prst="rect">
            <a:avLst/>
          </a:prstGeom>
          <a:noFill/>
        </p:spPr>
        <p:txBody>
          <a:bodyPr wrap="square" rtlCol="0">
            <a:spAutoFit/>
          </a:bodyPr>
          <a:lstStyle/>
          <a:p>
            <a:pPr algn="r"/>
            <a:r>
              <a:rPr lang="en-US" sz="5400" dirty="0">
                <a:latin typeface="+mj-lt"/>
              </a:rPr>
              <a:t>132,287 </a:t>
            </a:r>
          </a:p>
        </p:txBody>
      </p:sp>
      <p:sp>
        <p:nvSpPr>
          <p:cNvPr id="8" name="TextBox 7"/>
          <p:cNvSpPr txBox="1"/>
          <p:nvPr/>
        </p:nvSpPr>
        <p:spPr>
          <a:xfrm>
            <a:off x="354110" y="2023095"/>
            <a:ext cx="3528670" cy="276999"/>
          </a:xfrm>
          <a:prstGeom prst="rect">
            <a:avLst/>
          </a:prstGeom>
          <a:noFill/>
        </p:spPr>
        <p:txBody>
          <a:bodyPr wrap="square" rtlCol="0">
            <a:spAutoFit/>
          </a:bodyPr>
          <a:lstStyle/>
          <a:p>
            <a:pPr algn="r"/>
            <a:r>
              <a:rPr lang="en-US" sz="1200" dirty="0">
                <a:solidFill>
                  <a:schemeClr val="accent5"/>
                </a:solidFill>
                <a:latin typeface="+mj-lt"/>
              </a:rPr>
              <a:t>DEGREES &amp; CERTIFICATES AWARDED IN 2023-24</a:t>
            </a:r>
          </a:p>
        </p:txBody>
      </p:sp>
      <p:sp>
        <p:nvSpPr>
          <p:cNvPr id="9" name="TextBox 8"/>
          <p:cNvSpPr txBox="1"/>
          <p:nvPr/>
        </p:nvSpPr>
        <p:spPr>
          <a:xfrm>
            <a:off x="798385" y="2322547"/>
            <a:ext cx="3084395" cy="923330"/>
          </a:xfrm>
          <a:prstGeom prst="rect">
            <a:avLst/>
          </a:prstGeom>
          <a:noFill/>
        </p:spPr>
        <p:txBody>
          <a:bodyPr wrap="square" rtlCol="0">
            <a:spAutoFit/>
          </a:bodyPr>
          <a:lstStyle/>
          <a:p>
            <a:pPr algn="r"/>
            <a:r>
              <a:rPr lang="en-US" sz="5400" dirty="0">
                <a:solidFill>
                  <a:schemeClr val="accent1">
                    <a:lumMod val="75000"/>
                  </a:schemeClr>
                </a:solidFill>
                <a:latin typeface="+mj-lt"/>
              </a:rPr>
              <a:t>542,702</a:t>
            </a:r>
          </a:p>
        </p:txBody>
      </p:sp>
      <p:sp>
        <p:nvSpPr>
          <p:cNvPr id="10" name="TextBox 9"/>
          <p:cNvSpPr txBox="1"/>
          <p:nvPr/>
        </p:nvSpPr>
        <p:spPr>
          <a:xfrm>
            <a:off x="1222707" y="3101010"/>
            <a:ext cx="2660073" cy="276999"/>
          </a:xfrm>
          <a:prstGeom prst="rect">
            <a:avLst/>
          </a:prstGeom>
          <a:noFill/>
        </p:spPr>
        <p:txBody>
          <a:bodyPr wrap="square" rtlCol="0">
            <a:spAutoFit/>
          </a:bodyPr>
          <a:lstStyle/>
          <a:p>
            <a:pPr algn="r"/>
            <a:r>
              <a:rPr lang="en-US" sz="1200" dirty="0">
                <a:solidFill>
                  <a:schemeClr val="accent5"/>
                </a:solidFill>
                <a:latin typeface="+mj-lt"/>
              </a:rPr>
              <a:t>ENROLLED FALL 2023</a:t>
            </a:r>
            <a:endParaRPr lang="en-US" sz="900" dirty="0">
              <a:solidFill>
                <a:schemeClr val="accent5"/>
              </a:solidFill>
              <a:latin typeface="+mj-lt"/>
            </a:endParaRPr>
          </a:p>
        </p:txBody>
      </p:sp>
      <p:sp>
        <p:nvSpPr>
          <p:cNvPr id="11" name="TextBox 10"/>
          <p:cNvSpPr txBox="1"/>
          <p:nvPr/>
        </p:nvSpPr>
        <p:spPr>
          <a:xfrm>
            <a:off x="354110" y="3495380"/>
            <a:ext cx="3528670" cy="923330"/>
          </a:xfrm>
          <a:prstGeom prst="rect">
            <a:avLst/>
          </a:prstGeom>
          <a:noFill/>
        </p:spPr>
        <p:txBody>
          <a:bodyPr wrap="square" rtlCol="0">
            <a:spAutoFit/>
          </a:bodyPr>
          <a:lstStyle/>
          <a:p>
            <a:pPr algn="r"/>
            <a:r>
              <a:rPr lang="en-US" sz="5400" dirty="0">
                <a:latin typeface="+mj-lt"/>
              </a:rPr>
              <a:t>$15 billion</a:t>
            </a:r>
          </a:p>
        </p:txBody>
      </p:sp>
      <p:sp>
        <p:nvSpPr>
          <p:cNvPr id="12" name="TextBox 11"/>
          <p:cNvSpPr txBox="1"/>
          <p:nvPr/>
        </p:nvSpPr>
        <p:spPr>
          <a:xfrm>
            <a:off x="81879" y="4264821"/>
            <a:ext cx="3800901" cy="276999"/>
          </a:xfrm>
          <a:prstGeom prst="rect">
            <a:avLst/>
          </a:prstGeom>
          <a:noFill/>
        </p:spPr>
        <p:txBody>
          <a:bodyPr wrap="square" rtlCol="0">
            <a:spAutoFit/>
          </a:bodyPr>
          <a:lstStyle/>
          <a:p>
            <a:pPr algn="r"/>
            <a:r>
              <a:rPr lang="en-US" sz="1200" dirty="0">
                <a:solidFill>
                  <a:schemeClr val="accent5"/>
                </a:solidFill>
                <a:latin typeface="+mj-lt"/>
              </a:rPr>
              <a:t> ANNUAL HIGHER EDUCATION EXPENDITURES </a:t>
            </a:r>
          </a:p>
        </p:txBody>
      </p:sp>
      <p:sp>
        <p:nvSpPr>
          <p:cNvPr id="13" name="TextBox 12"/>
          <p:cNvSpPr txBox="1"/>
          <p:nvPr/>
        </p:nvSpPr>
        <p:spPr>
          <a:xfrm>
            <a:off x="4724400" y="1165454"/>
            <a:ext cx="3621205" cy="923330"/>
          </a:xfrm>
          <a:prstGeom prst="rect">
            <a:avLst/>
          </a:prstGeom>
          <a:noFill/>
        </p:spPr>
        <p:txBody>
          <a:bodyPr wrap="square" rtlCol="0">
            <a:spAutoFit/>
          </a:bodyPr>
          <a:lstStyle/>
          <a:p>
            <a:pPr algn="r"/>
            <a:r>
              <a:rPr lang="en-US" sz="5400" dirty="0">
                <a:latin typeface="+mj-lt"/>
              </a:rPr>
              <a:t>70.9%</a:t>
            </a:r>
            <a:endParaRPr lang="en-US" sz="5400" baseline="30000" dirty="0">
              <a:latin typeface="+mj-lt"/>
            </a:endParaRPr>
          </a:p>
        </p:txBody>
      </p:sp>
      <p:sp>
        <p:nvSpPr>
          <p:cNvPr id="14" name="TextBox 13"/>
          <p:cNvSpPr txBox="1"/>
          <p:nvPr/>
        </p:nvSpPr>
        <p:spPr>
          <a:xfrm>
            <a:off x="4486084" y="2023095"/>
            <a:ext cx="3859522" cy="276999"/>
          </a:xfrm>
          <a:prstGeom prst="rect">
            <a:avLst/>
          </a:prstGeom>
          <a:noFill/>
        </p:spPr>
        <p:txBody>
          <a:bodyPr wrap="square" rtlCol="0">
            <a:spAutoFit/>
          </a:bodyPr>
          <a:lstStyle/>
          <a:p>
            <a:pPr algn="r"/>
            <a:r>
              <a:rPr lang="en-US" sz="1200" dirty="0">
                <a:solidFill>
                  <a:schemeClr val="accent5"/>
                </a:solidFill>
                <a:latin typeface="+mj-lt"/>
              </a:rPr>
              <a:t>PUBLIC FOUR-YEAR GRADUATION RATE (2</a:t>
            </a:r>
            <a:r>
              <a:rPr lang="en-US" sz="1200" baseline="30000" dirty="0">
                <a:solidFill>
                  <a:schemeClr val="accent5"/>
                </a:solidFill>
                <a:latin typeface="+mj-lt"/>
              </a:rPr>
              <a:t>nd</a:t>
            </a:r>
            <a:r>
              <a:rPr lang="en-US" sz="1200" dirty="0">
                <a:solidFill>
                  <a:schemeClr val="accent5"/>
                </a:solidFill>
                <a:latin typeface="+mj-lt"/>
              </a:rPr>
              <a:t> IN NATION)</a:t>
            </a:r>
          </a:p>
        </p:txBody>
      </p:sp>
      <p:sp>
        <p:nvSpPr>
          <p:cNvPr id="15" name="TextBox 14"/>
          <p:cNvSpPr txBox="1"/>
          <p:nvPr/>
        </p:nvSpPr>
        <p:spPr>
          <a:xfrm>
            <a:off x="4145972" y="2331569"/>
            <a:ext cx="4199633" cy="923330"/>
          </a:xfrm>
          <a:prstGeom prst="rect">
            <a:avLst/>
          </a:prstGeom>
          <a:noFill/>
        </p:spPr>
        <p:txBody>
          <a:bodyPr wrap="square" rtlCol="0">
            <a:spAutoFit/>
          </a:bodyPr>
          <a:lstStyle/>
          <a:p>
            <a:pPr algn="r"/>
            <a:r>
              <a:rPr lang="en-US" sz="5400" dirty="0">
                <a:solidFill>
                  <a:schemeClr val="accent1">
                    <a:lumMod val="75000"/>
                  </a:schemeClr>
                </a:solidFill>
                <a:latin typeface="+mj-lt"/>
              </a:rPr>
              <a:t>$61,502 </a:t>
            </a:r>
          </a:p>
        </p:txBody>
      </p:sp>
      <p:sp>
        <p:nvSpPr>
          <p:cNvPr id="16" name="TextBox 15"/>
          <p:cNvSpPr txBox="1"/>
          <p:nvPr/>
        </p:nvSpPr>
        <p:spPr>
          <a:xfrm>
            <a:off x="4229100" y="3116399"/>
            <a:ext cx="4116505" cy="276999"/>
          </a:xfrm>
          <a:prstGeom prst="rect">
            <a:avLst/>
          </a:prstGeom>
          <a:noFill/>
        </p:spPr>
        <p:txBody>
          <a:bodyPr wrap="square" rtlCol="0">
            <a:spAutoFit/>
          </a:bodyPr>
          <a:lstStyle/>
          <a:p>
            <a:pPr algn="r"/>
            <a:r>
              <a:rPr lang="en-US" sz="1200" dirty="0">
                <a:solidFill>
                  <a:schemeClr val="accent5"/>
                </a:solidFill>
                <a:latin typeface="+mj-lt"/>
              </a:rPr>
              <a:t>MEDIAN WAGES, 5 YEARS AFTER BACHELOR’S DEGREE </a:t>
            </a:r>
          </a:p>
        </p:txBody>
      </p:sp>
      <p:sp>
        <p:nvSpPr>
          <p:cNvPr id="17" name="TextBox 16"/>
          <p:cNvSpPr txBox="1"/>
          <p:nvPr/>
        </p:nvSpPr>
        <p:spPr>
          <a:xfrm>
            <a:off x="4816935" y="3499208"/>
            <a:ext cx="3528670" cy="923330"/>
          </a:xfrm>
          <a:prstGeom prst="rect">
            <a:avLst/>
          </a:prstGeom>
          <a:noFill/>
        </p:spPr>
        <p:txBody>
          <a:bodyPr wrap="square" rtlCol="0">
            <a:spAutoFit/>
          </a:bodyPr>
          <a:lstStyle/>
          <a:p>
            <a:pPr algn="r"/>
            <a:r>
              <a:rPr lang="en-US" sz="5400" dirty="0">
                <a:latin typeface="+mj-lt"/>
              </a:rPr>
              <a:t>$26,000</a:t>
            </a:r>
          </a:p>
        </p:txBody>
      </p:sp>
      <p:sp>
        <p:nvSpPr>
          <p:cNvPr id="18" name="TextBox 17"/>
          <p:cNvSpPr txBox="1"/>
          <p:nvPr/>
        </p:nvSpPr>
        <p:spPr>
          <a:xfrm>
            <a:off x="3882780" y="4284038"/>
            <a:ext cx="4462826" cy="276999"/>
          </a:xfrm>
          <a:prstGeom prst="rect">
            <a:avLst/>
          </a:prstGeom>
          <a:noFill/>
        </p:spPr>
        <p:txBody>
          <a:bodyPr wrap="square" rtlCol="0">
            <a:spAutoFit/>
          </a:bodyPr>
          <a:lstStyle/>
          <a:p>
            <a:pPr algn="r"/>
            <a:r>
              <a:rPr lang="en-US" sz="1200" dirty="0">
                <a:solidFill>
                  <a:schemeClr val="accent5"/>
                </a:solidFill>
                <a:latin typeface="+mj-lt"/>
              </a:rPr>
              <a:t> MEDIAN DEBT UPON GRADUATION FOR BACHELOR’S DEGREE </a:t>
            </a:r>
          </a:p>
        </p:txBody>
      </p:sp>
    </p:spTree>
    <p:extLst>
      <p:ext uri="{BB962C8B-B14F-4D97-AF65-F5344CB8AC3E}">
        <p14:creationId xmlns:p14="http://schemas.microsoft.com/office/powerpoint/2010/main" val="4097864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4E2CAE-DFC0-3D8C-4667-05A5B7274B7B}"/>
              </a:ext>
            </a:extLst>
          </p:cNvPr>
          <p:cNvSpPr>
            <a:spLocks noGrp="1"/>
          </p:cNvSpPr>
          <p:nvPr>
            <p:ph type="sldNum" sz="quarter" idx="10"/>
          </p:nvPr>
        </p:nvSpPr>
        <p:spPr/>
        <p:txBody>
          <a:bodyPr/>
          <a:lstStyle/>
          <a:p>
            <a:fld id="{04E195D4-3F35-4E05-B500-7E7FD17C6DB3}" type="slidenum">
              <a:rPr lang="en-US" smtClean="0"/>
              <a:t>30</a:t>
            </a:fld>
            <a:endParaRPr lang="en-US"/>
          </a:p>
        </p:txBody>
      </p:sp>
      <p:sp>
        <p:nvSpPr>
          <p:cNvPr id="3" name="Content Placeholder 2">
            <a:extLst>
              <a:ext uri="{FF2B5EF4-FFF2-40B4-BE49-F238E27FC236}">
                <a16:creationId xmlns:a16="http://schemas.microsoft.com/office/drawing/2014/main" id="{6897AF60-535F-0555-C402-4720A584FDD6}"/>
              </a:ext>
            </a:extLst>
          </p:cNvPr>
          <p:cNvSpPr>
            <a:spLocks noGrp="1"/>
          </p:cNvSpPr>
          <p:nvPr>
            <p:ph idx="1"/>
          </p:nvPr>
        </p:nvSpPr>
        <p:spPr>
          <a:xfrm>
            <a:off x="481432" y="1035703"/>
            <a:ext cx="8205368" cy="3699029"/>
          </a:xfrm>
        </p:spPr>
        <p:txBody>
          <a:bodyPr>
            <a:normAutofit/>
          </a:bodyPr>
          <a:lstStyle/>
          <a:p>
            <a:r>
              <a:rPr lang="en-US" sz="2000" dirty="0"/>
              <a:t>Consider the completion rates for low-income students as compared to other income populations.</a:t>
            </a:r>
          </a:p>
          <a:p>
            <a:r>
              <a:rPr lang="en-US" sz="2000" dirty="0"/>
              <a:t>Consider how the institution can lean into its commitment to student success by addressing barriers to completion and providing robust support services.</a:t>
            </a:r>
          </a:p>
          <a:p>
            <a:pPr lvl="1"/>
            <a:r>
              <a:rPr lang="en-US" sz="1800" dirty="0"/>
              <a:t>Ex: tutoring, early warning measures, mentorship, student sense of belonging, food insecurity, safety, mental health, emergency assistance grants, etc. </a:t>
            </a:r>
          </a:p>
          <a:p>
            <a:r>
              <a:rPr lang="en-US" sz="2000" dirty="0"/>
              <a:t>The Commonwealth has made an annual $37.5 million commitment to enable institutions to increase enrollment and retention rates for low-income students.</a:t>
            </a:r>
          </a:p>
          <a:p>
            <a:pPr lvl="1"/>
            <a:r>
              <a:rPr lang="en-US" sz="1800" dirty="0"/>
              <a:t>FY2026 application process kicked off October 28</a:t>
            </a:r>
          </a:p>
          <a:p>
            <a:r>
              <a:rPr lang="en-US" sz="2000" dirty="0"/>
              <a:t>Consider proactive rather than passive programs: Don’t create programs for students that need them; create programs that look for students that need them.</a:t>
            </a:r>
          </a:p>
        </p:txBody>
      </p:sp>
      <p:sp>
        <p:nvSpPr>
          <p:cNvPr id="4" name="Title 3">
            <a:extLst>
              <a:ext uri="{FF2B5EF4-FFF2-40B4-BE49-F238E27FC236}">
                <a16:creationId xmlns:a16="http://schemas.microsoft.com/office/drawing/2014/main" id="{6525A398-313B-4F68-7D91-8F5CB0DFACB4}"/>
              </a:ext>
            </a:extLst>
          </p:cNvPr>
          <p:cNvSpPr>
            <a:spLocks noGrp="1"/>
          </p:cNvSpPr>
          <p:nvPr>
            <p:ph type="title"/>
          </p:nvPr>
        </p:nvSpPr>
        <p:spPr/>
        <p:txBody>
          <a:bodyPr/>
          <a:lstStyle/>
          <a:p>
            <a:r>
              <a:rPr lang="en-US" dirty="0"/>
              <a:t>Degree Completion</a:t>
            </a:r>
          </a:p>
        </p:txBody>
      </p:sp>
    </p:spTree>
    <p:extLst>
      <p:ext uri="{BB962C8B-B14F-4D97-AF65-F5344CB8AC3E}">
        <p14:creationId xmlns:p14="http://schemas.microsoft.com/office/powerpoint/2010/main" val="1867076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3A08FC7-3021-EA17-7340-66694B975A59}"/>
              </a:ext>
            </a:extLst>
          </p:cNvPr>
          <p:cNvSpPr/>
          <p:nvPr/>
        </p:nvSpPr>
        <p:spPr>
          <a:xfrm>
            <a:off x="2885616" y="1503431"/>
            <a:ext cx="3223489" cy="227974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2" name="Slide Number Placeholder 1">
            <a:extLst>
              <a:ext uri="{FF2B5EF4-FFF2-40B4-BE49-F238E27FC236}">
                <a16:creationId xmlns:a16="http://schemas.microsoft.com/office/drawing/2014/main" id="{FF01021A-99EE-43A5-9F79-FCD388CB145B}"/>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E195D4-3F35-4E05-B500-7E7FD17C6DB3}" type="slidenum">
              <a:rPr kumimoji="0" lang="en-US" sz="1200" b="0" i="0" u="none" strike="noStrike" kern="1200" cap="none" spc="0" normalizeH="0" baseline="0" noProof="0" smtClean="0">
                <a:ln>
                  <a:noFill/>
                </a:ln>
                <a:solidFill>
                  <a:srgbClr val="FFFFFF"/>
                </a:solidFill>
                <a:effectLst/>
                <a:uLnTx/>
                <a:uFillTx/>
                <a:latin typeface="Palatino Linotyp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4" name="Title 3">
            <a:extLst>
              <a:ext uri="{FF2B5EF4-FFF2-40B4-BE49-F238E27FC236}">
                <a16:creationId xmlns:a16="http://schemas.microsoft.com/office/drawing/2014/main" id="{73A8FA08-F110-228A-A3D3-E437C0CAF99F}"/>
              </a:ext>
            </a:extLst>
          </p:cNvPr>
          <p:cNvSpPr>
            <a:spLocks noGrp="1"/>
          </p:cNvSpPr>
          <p:nvPr>
            <p:ph type="title"/>
          </p:nvPr>
        </p:nvSpPr>
        <p:spPr/>
        <p:txBody>
          <a:bodyPr/>
          <a:lstStyle/>
          <a:p>
            <a:r>
              <a:rPr lang="en-US" dirty="0"/>
              <a:t>Direction and Priorities</a:t>
            </a:r>
          </a:p>
        </p:txBody>
      </p:sp>
      <p:sp>
        <p:nvSpPr>
          <p:cNvPr id="10" name="Rounded Rectangle 9">
            <a:extLst>
              <a:ext uri="{FF2B5EF4-FFF2-40B4-BE49-F238E27FC236}">
                <a16:creationId xmlns:a16="http://schemas.microsoft.com/office/drawing/2014/main" id="{00CD1FE4-ABB9-7FC4-3FB8-630E7046A96A}"/>
              </a:ext>
            </a:extLst>
          </p:cNvPr>
          <p:cNvSpPr/>
          <p:nvPr/>
        </p:nvSpPr>
        <p:spPr>
          <a:xfrm>
            <a:off x="3019271" y="1567133"/>
            <a:ext cx="442210" cy="214484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Flexibility &amp; Innovation</a:t>
            </a:r>
          </a:p>
        </p:txBody>
      </p:sp>
      <p:sp>
        <p:nvSpPr>
          <p:cNvPr id="11" name="Rounded Rectangle 10">
            <a:extLst>
              <a:ext uri="{FF2B5EF4-FFF2-40B4-BE49-F238E27FC236}">
                <a16:creationId xmlns:a16="http://schemas.microsoft.com/office/drawing/2014/main" id="{92B8AA95-391A-6558-BBC2-BD87223724B3}"/>
              </a:ext>
            </a:extLst>
          </p:cNvPr>
          <p:cNvSpPr/>
          <p:nvPr/>
        </p:nvSpPr>
        <p:spPr>
          <a:xfrm>
            <a:off x="5502639" y="1567131"/>
            <a:ext cx="442210" cy="214484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Supporting Vulnerable Populations</a:t>
            </a:r>
          </a:p>
        </p:txBody>
      </p:sp>
      <p:sp>
        <p:nvSpPr>
          <p:cNvPr id="12" name="Rounded Rectangle 11">
            <a:extLst>
              <a:ext uri="{FF2B5EF4-FFF2-40B4-BE49-F238E27FC236}">
                <a16:creationId xmlns:a16="http://schemas.microsoft.com/office/drawing/2014/main" id="{9BFF2B84-75CC-956F-7BBA-16B137E632B4}"/>
              </a:ext>
            </a:extLst>
          </p:cNvPr>
          <p:cNvSpPr/>
          <p:nvPr/>
        </p:nvSpPr>
        <p:spPr>
          <a:xfrm>
            <a:off x="4884706" y="1567132"/>
            <a:ext cx="442210" cy="214484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Access/Affordability &amp; Costs</a:t>
            </a:r>
          </a:p>
        </p:txBody>
      </p:sp>
      <p:sp>
        <p:nvSpPr>
          <p:cNvPr id="13" name="Rounded Rectangle 12">
            <a:extLst>
              <a:ext uri="{FF2B5EF4-FFF2-40B4-BE49-F238E27FC236}">
                <a16:creationId xmlns:a16="http://schemas.microsoft.com/office/drawing/2014/main" id="{2950CC02-C95F-F01A-1C67-7AE31CCB6424}"/>
              </a:ext>
            </a:extLst>
          </p:cNvPr>
          <p:cNvSpPr/>
          <p:nvPr/>
        </p:nvSpPr>
        <p:spPr>
          <a:xfrm>
            <a:off x="3637204" y="1567135"/>
            <a:ext cx="442210" cy="214484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Alignment to Workforce</a:t>
            </a:r>
          </a:p>
        </p:txBody>
      </p:sp>
      <p:sp>
        <p:nvSpPr>
          <p:cNvPr id="14" name="Triangle 13">
            <a:extLst>
              <a:ext uri="{FF2B5EF4-FFF2-40B4-BE49-F238E27FC236}">
                <a16:creationId xmlns:a16="http://schemas.microsoft.com/office/drawing/2014/main" id="{293F53FC-481B-364A-7151-E89A21FE9345}"/>
              </a:ext>
            </a:extLst>
          </p:cNvPr>
          <p:cNvSpPr/>
          <p:nvPr/>
        </p:nvSpPr>
        <p:spPr>
          <a:xfrm>
            <a:off x="2885616" y="886331"/>
            <a:ext cx="3223489" cy="60960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OKRs</a:t>
            </a:r>
          </a:p>
        </p:txBody>
      </p:sp>
      <p:sp>
        <p:nvSpPr>
          <p:cNvPr id="15" name="Rectangle 14">
            <a:extLst>
              <a:ext uri="{FF2B5EF4-FFF2-40B4-BE49-F238E27FC236}">
                <a16:creationId xmlns:a16="http://schemas.microsoft.com/office/drawing/2014/main" id="{A34C313E-1904-1A8B-5204-1C411F3D0ADE}"/>
              </a:ext>
            </a:extLst>
          </p:cNvPr>
          <p:cNvSpPr/>
          <p:nvPr/>
        </p:nvSpPr>
        <p:spPr>
          <a:xfrm>
            <a:off x="2885615" y="3783177"/>
            <a:ext cx="3224971" cy="1948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Data-Driven</a:t>
            </a:r>
          </a:p>
        </p:txBody>
      </p:sp>
      <p:sp>
        <p:nvSpPr>
          <p:cNvPr id="16" name="Rectangle 15">
            <a:extLst>
              <a:ext uri="{FF2B5EF4-FFF2-40B4-BE49-F238E27FC236}">
                <a16:creationId xmlns:a16="http://schemas.microsoft.com/office/drawing/2014/main" id="{E837B115-4E58-59FC-A331-7670DCBCF9ED}"/>
              </a:ext>
            </a:extLst>
          </p:cNvPr>
          <p:cNvSpPr/>
          <p:nvPr/>
        </p:nvSpPr>
        <p:spPr>
          <a:xfrm>
            <a:off x="2656524" y="3978049"/>
            <a:ext cx="3652943" cy="1948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Student Centric</a:t>
            </a:r>
          </a:p>
        </p:txBody>
      </p:sp>
      <p:sp>
        <p:nvSpPr>
          <p:cNvPr id="17" name="Rectangle 16">
            <a:extLst>
              <a:ext uri="{FF2B5EF4-FFF2-40B4-BE49-F238E27FC236}">
                <a16:creationId xmlns:a16="http://schemas.microsoft.com/office/drawing/2014/main" id="{35AA2CD3-9190-65BD-C6D0-5EE14BF43337}"/>
              </a:ext>
            </a:extLst>
          </p:cNvPr>
          <p:cNvSpPr/>
          <p:nvPr/>
        </p:nvSpPr>
        <p:spPr>
          <a:xfrm>
            <a:off x="2478662" y="4172921"/>
            <a:ext cx="4008666" cy="1948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Outcomes Focused</a:t>
            </a:r>
          </a:p>
        </p:txBody>
      </p:sp>
      <p:sp>
        <p:nvSpPr>
          <p:cNvPr id="19" name="Rectangle 18">
            <a:extLst>
              <a:ext uri="{FF2B5EF4-FFF2-40B4-BE49-F238E27FC236}">
                <a16:creationId xmlns:a16="http://schemas.microsoft.com/office/drawing/2014/main" id="{4C76E3B3-6B2A-9D5C-7FF4-AAD246668957}"/>
              </a:ext>
            </a:extLst>
          </p:cNvPr>
          <p:cNvSpPr/>
          <p:nvPr/>
        </p:nvSpPr>
        <p:spPr>
          <a:xfrm>
            <a:off x="2300896" y="4367793"/>
            <a:ext cx="4364198" cy="1948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Trusted Experts</a:t>
            </a:r>
          </a:p>
        </p:txBody>
      </p:sp>
      <p:sp>
        <p:nvSpPr>
          <p:cNvPr id="20" name="Rounded Rectangle 19">
            <a:extLst>
              <a:ext uri="{FF2B5EF4-FFF2-40B4-BE49-F238E27FC236}">
                <a16:creationId xmlns:a16="http://schemas.microsoft.com/office/drawing/2014/main" id="{D15A80B6-4507-B15E-619B-FED545372BF9}"/>
              </a:ext>
            </a:extLst>
          </p:cNvPr>
          <p:cNvSpPr/>
          <p:nvPr/>
        </p:nvSpPr>
        <p:spPr>
          <a:xfrm>
            <a:off x="4261893" y="1567131"/>
            <a:ext cx="442210" cy="214484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Quality, Efficiency and Effectiveness</a:t>
            </a:r>
          </a:p>
        </p:txBody>
      </p:sp>
      <p:sp>
        <p:nvSpPr>
          <p:cNvPr id="21" name="Rectangle 20">
            <a:extLst>
              <a:ext uri="{FF2B5EF4-FFF2-40B4-BE49-F238E27FC236}">
                <a16:creationId xmlns:a16="http://schemas.microsoft.com/office/drawing/2014/main" id="{A6277C2B-4B5D-91C8-D2BE-2896C0F85F95}"/>
              </a:ext>
            </a:extLst>
          </p:cNvPr>
          <p:cNvSpPr/>
          <p:nvPr/>
        </p:nvSpPr>
        <p:spPr>
          <a:xfrm>
            <a:off x="2150086" y="4565322"/>
            <a:ext cx="4694547" cy="1948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Palatino Linotype"/>
                <a:ea typeface="+mn-ea"/>
                <a:cs typeface="+mn-cs"/>
              </a:rPr>
              <a:t>Mission Dedicated</a:t>
            </a:r>
          </a:p>
        </p:txBody>
      </p:sp>
    </p:spTree>
    <p:extLst>
      <p:ext uri="{BB962C8B-B14F-4D97-AF65-F5344CB8AC3E}">
        <p14:creationId xmlns:p14="http://schemas.microsoft.com/office/powerpoint/2010/main" val="1836573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01021A-99EE-43A5-9F79-FCD388CB145B}"/>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E195D4-3F35-4E05-B500-7E7FD17C6DB3}" type="slidenum">
              <a:rPr kumimoji="0" lang="en-US" sz="1200" b="0" i="0" u="none" strike="noStrike" kern="1200" cap="none" spc="0" normalizeH="0" baseline="0" noProof="0" smtClean="0">
                <a:ln>
                  <a:noFill/>
                </a:ln>
                <a:solidFill>
                  <a:srgbClr val="FFFFFF"/>
                </a:solidFill>
                <a:effectLst/>
                <a:uLnTx/>
                <a:uFillTx/>
                <a:latin typeface="Palatino Linotyp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3" name="Content Placeholder 2">
            <a:extLst>
              <a:ext uri="{FF2B5EF4-FFF2-40B4-BE49-F238E27FC236}">
                <a16:creationId xmlns:a16="http://schemas.microsoft.com/office/drawing/2014/main" id="{811EFD3A-EB99-91BC-3492-E822973AB0A4}"/>
              </a:ext>
            </a:extLst>
          </p:cNvPr>
          <p:cNvSpPr>
            <a:spLocks noGrp="1"/>
          </p:cNvSpPr>
          <p:nvPr>
            <p:ph idx="1"/>
          </p:nvPr>
        </p:nvSpPr>
        <p:spPr/>
        <p:txBody>
          <a:bodyPr/>
          <a:lstStyle/>
          <a:p>
            <a:r>
              <a:rPr lang="en-US" sz="2800" dirty="0"/>
              <a:t>Access/Affordability/Costs</a:t>
            </a:r>
          </a:p>
          <a:p>
            <a:endParaRPr lang="en-US" sz="2800" dirty="0"/>
          </a:p>
          <a:p>
            <a:r>
              <a:rPr lang="en-US" sz="2800" dirty="0"/>
              <a:t>Alignment to the Workforce</a:t>
            </a:r>
          </a:p>
          <a:p>
            <a:endParaRPr lang="en-US" sz="2800" dirty="0"/>
          </a:p>
          <a:p>
            <a:r>
              <a:rPr lang="en-US" sz="2800" dirty="0"/>
              <a:t>Innovation and Flexibility</a:t>
            </a:r>
          </a:p>
          <a:p>
            <a:endParaRPr lang="en-US" sz="2800" dirty="0"/>
          </a:p>
          <a:p>
            <a:r>
              <a:rPr lang="en-US" sz="2800" dirty="0"/>
              <a:t>Vulnerable populations</a:t>
            </a:r>
          </a:p>
        </p:txBody>
      </p:sp>
      <p:sp>
        <p:nvSpPr>
          <p:cNvPr id="4" name="Title 3">
            <a:extLst>
              <a:ext uri="{FF2B5EF4-FFF2-40B4-BE49-F238E27FC236}">
                <a16:creationId xmlns:a16="http://schemas.microsoft.com/office/drawing/2014/main" id="{73A8FA08-F110-228A-A3D3-E437C0CAF99F}"/>
              </a:ext>
            </a:extLst>
          </p:cNvPr>
          <p:cNvSpPr>
            <a:spLocks noGrp="1"/>
          </p:cNvSpPr>
          <p:nvPr>
            <p:ph type="title"/>
          </p:nvPr>
        </p:nvSpPr>
        <p:spPr/>
        <p:txBody>
          <a:bodyPr/>
          <a:lstStyle/>
          <a:p>
            <a:r>
              <a:rPr lang="en-US" dirty="0"/>
              <a:t>Priority Initiatives</a:t>
            </a:r>
          </a:p>
        </p:txBody>
      </p:sp>
    </p:spTree>
    <p:extLst>
      <p:ext uri="{BB962C8B-B14F-4D97-AF65-F5344CB8AC3E}">
        <p14:creationId xmlns:p14="http://schemas.microsoft.com/office/powerpoint/2010/main" val="2138038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A95323-42F2-2998-1887-2A5EDDC18497}"/>
              </a:ext>
            </a:extLst>
          </p:cNvPr>
          <p:cNvSpPr>
            <a:spLocks noGrp="1"/>
          </p:cNvSpPr>
          <p:nvPr>
            <p:ph type="title"/>
          </p:nvPr>
        </p:nvSpPr>
        <p:spPr/>
        <p:txBody>
          <a:bodyPr/>
          <a:lstStyle/>
          <a:p>
            <a:r>
              <a:rPr lang="en-US" sz="3975" dirty="0"/>
              <a:t>Aligning for Success</a:t>
            </a:r>
            <a:endParaRPr lang="en-US" dirty="0"/>
          </a:p>
        </p:txBody>
      </p:sp>
      <p:grpSp>
        <p:nvGrpSpPr>
          <p:cNvPr id="39" name="Group 38">
            <a:extLst>
              <a:ext uri="{FF2B5EF4-FFF2-40B4-BE49-F238E27FC236}">
                <a16:creationId xmlns:a16="http://schemas.microsoft.com/office/drawing/2014/main" id="{88776C04-E9BC-FDC8-AE6E-1AF49131E138}"/>
              </a:ext>
            </a:extLst>
          </p:cNvPr>
          <p:cNvGrpSpPr/>
          <p:nvPr/>
        </p:nvGrpSpPr>
        <p:grpSpPr>
          <a:xfrm>
            <a:off x="309282" y="869339"/>
            <a:ext cx="3180230" cy="3909090"/>
            <a:chOff x="403411" y="1445098"/>
            <a:chExt cx="4240307" cy="5212120"/>
          </a:xfrm>
        </p:grpSpPr>
        <p:sp>
          <p:nvSpPr>
            <p:cNvPr id="5" name="TextBox 4">
              <a:extLst>
                <a:ext uri="{FF2B5EF4-FFF2-40B4-BE49-F238E27FC236}">
                  <a16:creationId xmlns:a16="http://schemas.microsoft.com/office/drawing/2014/main" id="{75EF43CC-D057-F68F-FCEA-115485E8D847}"/>
                </a:ext>
              </a:extLst>
            </p:cNvPr>
            <p:cNvSpPr txBox="1"/>
            <p:nvPr/>
          </p:nvSpPr>
          <p:spPr>
            <a:xfrm>
              <a:off x="403411" y="1445098"/>
              <a:ext cx="4078942" cy="492443"/>
            </a:xfrm>
            <a:prstGeom prst="rect">
              <a:avLst/>
            </a:prstGeom>
            <a:noFill/>
          </p:spPr>
          <p:txBody>
            <a:bodyPr wrap="square" rtlCol="0">
              <a:spAutoFit/>
            </a:bodyPr>
            <a:lstStyle/>
            <a:p>
              <a:pPr algn="ctr"/>
              <a:r>
                <a:rPr lang="en-US" dirty="0"/>
                <a:t>Current State</a:t>
              </a:r>
            </a:p>
          </p:txBody>
        </p:sp>
        <p:sp>
          <p:nvSpPr>
            <p:cNvPr id="6" name="Oval 5">
              <a:extLst>
                <a:ext uri="{FF2B5EF4-FFF2-40B4-BE49-F238E27FC236}">
                  <a16:creationId xmlns:a16="http://schemas.microsoft.com/office/drawing/2014/main" id="{F47E6EB3-FBCB-4B6C-7929-34D8FEABE2DD}"/>
                </a:ext>
              </a:extLst>
            </p:cNvPr>
            <p:cNvSpPr/>
            <p:nvPr/>
          </p:nvSpPr>
          <p:spPr>
            <a:xfrm>
              <a:off x="663387" y="2294188"/>
              <a:ext cx="1712259" cy="1685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State Strategic Plan</a:t>
              </a:r>
            </a:p>
          </p:txBody>
        </p:sp>
        <p:sp>
          <p:nvSpPr>
            <p:cNvPr id="7" name="Oval 6">
              <a:extLst>
                <a:ext uri="{FF2B5EF4-FFF2-40B4-BE49-F238E27FC236}">
                  <a16:creationId xmlns:a16="http://schemas.microsoft.com/office/drawing/2014/main" id="{BD745887-3FFE-99E8-21E1-C7C0DE5871CB}"/>
                </a:ext>
              </a:extLst>
            </p:cNvPr>
            <p:cNvSpPr/>
            <p:nvPr/>
          </p:nvSpPr>
          <p:spPr>
            <a:xfrm>
              <a:off x="2442882" y="3011365"/>
              <a:ext cx="1712259" cy="1685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Six-year plans (and updates)</a:t>
              </a:r>
            </a:p>
          </p:txBody>
        </p:sp>
        <p:sp>
          <p:nvSpPr>
            <p:cNvPr id="8" name="Oval 7">
              <a:extLst>
                <a:ext uri="{FF2B5EF4-FFF2-40B4-BE49-F238E27FC236}">
                  <a16:creationId xmlns:a16="http://schemas.microsoft.com/office/drawing/2014/main" id="{0CF80977-5516-A80A-5F77-206CD5A9A294}"/>
                </a:ext>
              </a:extLst>
            </p:cNvPr>
            <p:cNvSpPr/>
            <p:nvPr/>
          </p:nvSpPr>
          <p:spPr>
            <a:xfrm>
              <a:off x="564775" y="4200889"/>
              <a:ext cx="1712259" cy="1685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SCHEV Data (fact packs)</a:t>
              </a:r>
            </a:p>
          </p:txBody>
        </p:sp>
        <p:sp>
          <p:nvSpPr>
            <p:cNvPr id="9" name="Oval 8">
              <a:extLst>
                <a:ext uri="{FF2B5EF4-FFF2-40B4-BE49-F238E27FC236}">
                  <a16:creationId xmlns:a16="http://schemas.microsoft.com/office/drawing/2014/main" id="{C99985AA-25E6-8A2A-2B8E-4758C217550C}"/>
                </a:ext>
              </a:extLst>
            </p:cNvPr>
            <p:cNvSpPr/>
            <p:nvPr/>
          </p:nvSpPr>
          <p:spPr>
            <a:xfrm>
              <a:off x="2442882" y="4971854"/>
              <a:ext cx="1712259" cy="1685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BOV Planning</a:t>
              </a:r>
            </a:p>
          </p:txBody>
        </p:sp>
        <p:cxnSp>
          <p:nvCxnSpPr>
            <p:cNvPr id="11" name="Connector: Curved 10">
              <a:extLst>
                <a:ext uri="{FF2B5EF4-FFF2-40B4-BE49-F238E27FC236}">
                  <a16:creationId xmlns:a16="http://schemas.microsoft.com/office/drawing/2014/main" id="{C05269C0-E68C-337C-56FE-6168A60248FA}"/>
                </a:ext>
              </a:extLst>
            </p:cNvPr>
            <p:cNvCxnSpPr/>
            <p:nvPr/>
          </p:nvCxnSpPr>
          <p:spPr>
            <a:xfrm flipV="1">
              <a:off x="2375646" y="2256406"/>
              <a:ext cx="936812" cy="842682"/>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25E9B963-86ED-3B65-F012-96C34E0F5CAA}"/>
                </a:ext>
              </a:extLst>
            </p:cNvPr>
            <p:cNvCxnSpPr>
              <a:stCxn id="7" idx="6"/>
            </p:cNvCxnSpPr>
            <p:nvPr/>
          </p:nvCxnSpPr>
          <p:spPr>
            <a:xfrm>
              <a:off x="4155141" y="3854047"/>
              <a:ext cx="488577" cy="1408235"/>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AFA256C1-462C-AFE8-2432-A99B46C7FB6D}"/>
                </a:ext>
              </a:extLst>
            </p:cNvPr>
            <p:cNvCxnSpPr>
              <a:stCxn id="9" idx="3"/>
            </p:cNvCxnSpPr>
            <p:nvPr/>
          </p:nvCxnSpPr>
          <p:spPr>
            <a:xfrm rot="5400000" flipH="1">
              <a:off x="1931446" y="5648212"/>
              <a:ext cx="251649" cy="1272733"/>
            </a:xfrm>
            <a:prstGeom prst="curvedConnector4">
              <a:avLst>
                <a:gd name="adj1" fmla="val -90841"/>
                <a:gd name="adj2" fmla="val 59851"/>
              </a:avLst>
            </a:prstGeom>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9572822B-BD92-2A3F-DAC9-BE4016340A5A}"/>
                </a:ext>
              </a:extLst>
            </p:cNvPr>
            <p:cNvCxnSpPr>
              <a:stCxn id="8" idx="6"/>
              <a:endCxn id="7" idx="2"/>
            </p:cNvCxnSpPr>
            <p:nvPr/>
          </p:nvCxnSpPr>
          <p:spPr>
            <a:xfrm flipV="1">
              <a:off x="2277034" y="3854047"/>
              <a:ext cx="165848" cy="1189524"/>
            </a:xfrm>
            <a:prstGeom prst="curvedConnector3">
              <a:avLst/>
            </a:prstGeom>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01D6329-4AF6-E87E-923E-ED330426BDBB}"/>
              </a:ext>
            </a:extLst>
          </p:cNvPr>
          <p:cNvGrpSpPr/>
          <p:nvPr/>
        </p:nvGrpSpPr>
        <p:grpSpPr>
          <a:xfrm>
            <a:off x="4292613" y="840710"/>
            <a:ext cx="4542106" cy="3937719"/>
            <a:chOff x="5736930" y="1442379"/>
            <a:chExt cx="6282023" cy="5293001"/>
          </a:xfrm>
        </p:grpSpPr>
        <p:sp>
          <p:nvSpPr>
            <p:cNvPr id="19" name="TextBox 18">
              <a:extLst>
                <a:ext uri="{FF2B5EF4-FFF2-40B4-BE49-F238E27FC236}">
                  <a16:creationId xmlns:a16="http://schemas.microsoft.com/office/drawing/2014/main" id="{4FC56E53-5D32-7209-70CB-DA5871F91381}"/>
                </a:ext>
              </a:extLst>
            </p:cNvPr>
            <p:cNvSpPr txBox="1"/>
            <p:nvPr/>
          </p:nvSpPr>
          <p:spPr>
            <a:xfrm>
              <a:off x="6364941" y="1442379"/>
              <a:ext cx="4078942" cy="492443"/>
            </a:xfrm>
            <a:prstGeom prst="rect">
              <a:avLst/>
            </a:prstGeom>
            <a:noFill/>
          </p:spPr>
          <p:txBody>
            <a:bodyPr wrap="square" rtlCol="0">
              <a:spAutoFit/>
            </a:bodyPr>
            <a:lstStyle/>
            <a:p>
              <a:pPr algn="ctr"/>
              <a:r>
                <a:rPr lang="en-US" dirty="0"/>
                <a:t>Future State</a:t>
              </a:r>
            </a:p>
          </p:txBody>
        </p:sp>
        <p:sp>
          <p:nvSpPr>
            <p:cNvPr id="20" name="Rectangle 19">
              <a:extLst>
                <a:ext uri="{FF2B5EF4-FFF2-40B4-BE49-F238E27FC236}">
                  <a16:creationId xmlns:a16="http://schemas.microsoft.com/office/drawing/2014/main" id="{1F99B24A-9695-F36A-2535-168984535605}"/>
                </a:ext>
              </a:extLst>
            </p:cNvPr>
            <p:cNvSpPr/>
            <p:nvPr/>
          </p:nvSpPr>
          <p:spPr>
            <a:xfrm>
              <a:off x="6580094" y="2133600"/>
              <a:ext cx="2608730" cy="654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State Strategic Plan</a:t>
              </a:r>
            </a:p>
          </p:txBody>
        </p:sp>
        <p:sp>
          <p:nvSpPr>
            <p:cNvPr id="21" name="Rectangle 20">
              <a:extLst>
                <a:ext uri="{FF2B5EF4-FFF2-40B4-BE49-F238E27FC236}">
                  <a16:creationId xmlns:a16="http://schemas.microsoft.com/office/drawing/2014/main" id="{74D6A3F2-CB94-202D-243C-4CBF19676374}"/>
                </a:ext>
              </a:extLst>
            </p:cNvPr>
            <p:cNvSpPr/>
            <p:nvPr/>
          </p:nvSpPr>
          <p:spPr>
            <a:xfrm>
              <a:off x="7203142" y="2949389"/>
              <a:ext cx="2608730" cy="654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Six-year plans (and updates)</a:t>
              </a:r>
            </a:p>
          </p:txBody>
        </p:sp>
        <p:sp>
          <p:nvSpPr>
            <p:cNvPr id="22" name="Rectangle 21">
              <a:extLst>
                <a:ext uri="{FF2B5EF4-FFF2-40B4-BE49-F238E27FC236}">
                  <a16:creationId xmlns:a16="http://schemas.microsoft.com/office/drawing/2014/main" id="{14C5BA6B-07F8-A252-1B37-8F8710F551E8}"/>
                </a:ext>
              </a:extLst>
            </p:cNvPr>
            <p:cNvSpPr/>
            <p:nvPr/>
          </p:nvSpPr>
          <p:spPr>
            <a:xfrm>
              <a:off x="8014447" y="3765178"/>
              <a:ext cx="2608730" cy="654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Data (fact packs)</a:t>
              </a:r>
            </a:p>
          </p:txBody>
        </p:sp>
        <p:sp>
          <p:nvSpPr>
            <p:cNvPr id="23" name="Rectangle 22">
              <a:extLst>
                <a:ext uri="{FF2B5EF4-FFF2-40B4-BE49-F238E27FC236}">
                  <a16:creationId xmlns:a16="http://schemas.microsoft.com/office/drawing/2014/main" id="{A103EEEA-149F-F5A5-1BE7-F8A7FCB5ABA7}"/>
                </a:ext>
              </a:extLst>
            </p:cNvPr>
            <p:cNvSpPr/>
            <p:nvPr/>
          </p:nvSpPr>
          <p:spPr>
            <a:xfrm>
              <a:off x="8866094" y="4558164"/>
              <a:ext cx="2608730" cy="654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BOV Planning</a:t>
              </a:r>
            </a:p>
          </p:txBody>
        </p:sp>
        <p:cxnSp>
          <p:nvCxnSpPr>
            <p:cNvPr id="25" name="Connector: Elbow 24">
              <a:extLst>
                <a:ext uri="{FF2B5EF4-FFF2-40B4-BE49-F238E27FC236}">
                  <a16:creationId xmlns:a16="http://schemas.microsoft.com/office/drawing/2014/main" id="{FB39C21A-7A54-9B79-D867-6560EE2DF364}"/>
                </a:ext>
              </a:extLst>
            </p:cNvPr>
            <p:cNvCxnSpPr>
              <a:stCxn id="20" idx="1"/>
              <a:endCxn id="21" idx="1"/>
            </p:cNvCxnSpPr>
            <p:nvPr/>
          </p:nvCxnSpPr>
          <p:spPr>
            <a:xfrm rot="10800000" flipH="1" flipV="1">
              <a:off x="6580094" y="2460811"/>
              <a:ext cx="623048" cy="815789"/>
            </a:xfrm>
            <a:prstGeom prst="bentConnector3">
              <a:avLst>
                <a:gd name="adj1" fmla="val -3669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254A49AB-F2B1-68D9-3A67-AE13B9E1E4F0}"/>
                </a:ext>
              </a:extLst>
            </p:cNvPr>
            <p:cNvCxnSpPr>
              <a:stCxn id="21" idx="1"/>
              <a:endCxn id="22" idx="1"/>
            </p:cNvCxnSpPr>
            <p:nvPr/>
          </p:nvCxnSpPr>
          <p:spPr>
            <a:xfrm rot="10800000" flipH="1" flipV="1">
              <a:off x="7203141" y="3276600"/>
              <a:ext cx="811305" cy="815789"/>
            </a:xfrm>
            <a:prstGeom prst="bentConnector3">
              <a:avLst>
                <a:gd name="adj1" fmla="val -281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C4A6D894-BB2C-956E-DC7D-263744E3C5D5}"/>
                </a:ext>
              </a:extLst>
            </p:cNvPr>
            <p:cNvCxnSpPr>
              <a:stCxn id="22" idx="1"/>
              <a:endCxn id="23" idx="1"/>
            </p:cNvCxnSpPr>
            <p:nvPr/>
          </p:nvCxnSpPr>
          <p:spPr>
            <a:xfrm rot="10800000" flipH="1" flipV="1">
              <a:off x="8014446" y="4092390"/>
              <a:ext cx="851647" cy="792986"/>
            </a:xfrm>
            <a:prstGeom prst="bentConnector3">
              <a:avLst>
                <a:gd name="adj1" fmla="val -2684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5039608-8082-23E2-64C0-7186DA4C08B5}"/>
                </a:ext>
              </a:extLst>
            </p:cNvPr>
            <p:cNvCxnSpPr/>
            <p:nvPr/>
          </p:nvCxnSpPr>
          <p:spPr>
            <a:xfrm>
              <a:off x="6293223" y="5340409"/>
              <a:ext cx="568362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5BC0F4E-FD92-A896-9A46-B99B8C3AA041}"/>
                </a:ext>
              </a:extLst>
            </p:cNvPr>
            <p:cNvSpPr txBox="1"/>
            <p:nvPr/>
          </p:nvSpPr>
          <p:spPr>
            <a:xfrm>
              <a:off x="6293223" y="5046289"/>
              <a:ext cx="1712259" cy="400109"/>
            </a:xfrm>
            <a:prstGeom prst="rect">
              <a:avLst/>
            </a:prstGeom>
            <a:noFill/>
          </p:spPr>
          <p:txBody>
            <a:bodyPr wrap="square" rtlCol="0">
              <a:spAutoFit/>
            </a:bodyPr>
            <a:lstStyle/>
            <a:p>
              <a:r>
                <a:rPr lang="en-US" sz="1350"/>
                <a:t>Tools</a:t>
              </a:r>
            </a:p>
          </p:txBody>
        </p:sp>
        <p:sp>
          <p:nvSpPr>
            <p:cNvPr id="33" name="Rectangle 32">
              <a:extLst>
                <a:ext uri="{FF2B5EF4-FFF2-40B4-BE49-F238E27FC236}">
                  <a16:creationId xmlns:a16="http://schemas.microsoft.com/office/drawing/2014/main" id="{50B6A9FC-5660-E2C2-6819-052EF8F37BFF}"/>
                </a:ext>
              </a:extLst>
            </p:cNvPr>
            <p:cNvSpPr/>
            <p:nvPr/>
          </p:nvSpPr>
          <p:spPr>
            <a:xfrm>
              <a:off x="5736931" y="5449833"/>
              <a:ext cx="1174379" cy="609601"/>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t>Program Approval</a:t>
              </a:r>
            </a:p>
          </p:txBody>
        </p:sp>
        <p:sp>
          <p:nvSpPr>
            <p:cNvPr id="34" name="Rectangle 33">
              <a:extLst>
                <a:ext uri="{FF2B5EF4-FFF2-40B4-BE49-F238E27FC236}">
                  <a16:creationId xmlns:a16="http://schemas.microsoft.com/office/drawing/2014/main" id="{2DCD1A05-965A-1E09-81A5-41F89983F57D}"/>
                </a:ext>
              </a:extLst>
            </p:cNvPr>
            <p:cNvSpPr/>
            <p:nvPr/>
          </p:nvSpPr>
          <p:spPr>
            <a:xfrm>
              <a:off x="9562622" y="5453391"/>
              <a:ext cx="1174379" cy="609601"/>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t>Program Productivity</a:t>
              </a:r>
            </a:p>
          </p:txBody>
        </p:sp>
        <p:sp>
          <p:nvSpPr>
            <p:cNvPr id="35" name="Rectangle 34">
              <a:extLst>
                <a:ext uri="{FF2B5EF4-FFF2-40B4-BE49-F238E27FC236}">
                  <a16:creationId xmlns:a16="http://schemas.microsoft.com/office/drawing/2014/main" id="{08F71F5E-13EB-798C-D99A-4DC5711B14AB}"/>
                </a:ext>
              </a:extLst>
            </p:cNvPr>
            <p:cNvSpPr/>
            <p:nvPr/>
          </p:nvSpPr>
          <p:spPr>
            <a:xfrm>
              <a:off x="10844574" y="5443893"/>
              <a:ext cx="1174379" cy="609601"/>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t>Learning Assessment</a:t>
              </a:r>
            </a:p>
          </p:txBody>
        </p:sp>
        <p:sp>
          <p:nvSpPr>
            <p:cNvPr id="36" name="Rectangle 35">
              <a:extLst>
                <a:ext uri="{FF2B5EF4-FFF2-40B4-BE49-F238E27FC236}">
                  <a16:creationId xmlns:a16="http://schemas.microsoft.com/office/drawing/2014/main" id="{41945D21-1CAF-2E06-0B04-7875AC0F65C2}"/>
                </a:ext>
              </a:extLst>
            </p:cNvPr>
            <p:cNvSpPr/>
            <p:nvPr/>
          </p:nvSpPr>
          <p:spPr>
            <a:xfrm>
              <a:off x="8280670" y="5453391"/>
              <a:ext cx="1174379" cy="609601"/>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t>Research and Reporting</a:t>
              </a:r>
            </a:p>
          </p:txBody>
        </p:sp>
        <p:sp>
          <p:nvSpPr>
            <p:cNvPr id="37" name="Rectangle 36">
              <a:extLst>
                <a:ext uri="{FF2B5EF4-FFF2-40B4-BE49-F238E27FC236}">
                  <a16:creationId xmlns:a16="http://schemas.microsoft.com/office/drawing/2014/main" id="{8E08D5C7-1C1E-6599-B745-4A50CA788D9E}"/>
                </a:ext>
              </a:extLst>
            </p:cNvPr>
            <p:cNvSpPr/>
            <p:nvPr/>
          </p:nvSpPr>
          <p:spPr>
            <a:xfrm>
              <a:off x="7008800" y="5443893"/>
              <a:ext cx="1174379" cy="609601"/>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t>Institutional Performance Standards</a:t>
              </a:r>
            </a:p>
          </p:txBody>
        </p:sp>
        <p:sp>
          <p:nvSpPr>
            <p:cNvPr id="38" name="Rectangle 37">
              <a:extLst>
                <a:ext uri="{FF2B5EF4-FFF2-40B4-BE49-F238E27FC236}">
                  <a16:creationId xmlns:a16="http://schemas.microsoft.com/office/drawing/2014/main" id="{1B763FBA-3DFA-2C78-FDA9-9E79CEC6ACC1}"/>
                </a:ext>
              </a:extLst>
            </p:cNvPr>
            <p:cNvSpPr/>
            <p:nvPr/>
          </p:nvSpPr>
          <p:spPr>
            <a:xfrm>
              <a:off x="5736930" y="6125779"/>
              <a:ext cx="6282023" cy="609601"/>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t>Etc.</a:t>
              </a:r>
            </a:p>
          </p:txBody>
        </p:sp>
      </p:grpSp>
    </p:spTree>
    <p:extLst>
      <p:ext uri="{BB962C8B-B14F-4D97-AF65-F5344CB8AC3E}">
        <p14:creationId xmlns:p14="http://schemas.microsoft.com/office/powerpoint/2010/main" val="195339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circle(in)">
                                      <p:cBhvr>
                                        <p:cTn id="12"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t>34</a:t>
            </a:fld>
            <a:endParaRPr lang="en-US"/>
          </a:p>
        </p:txBody>
      </p:sp>
      <p:sp>
        <p:nvSpPr>
          <p:cNvPr id="3" name="Content Placeholder 2"/>
          <p:cNvSpPr>
            <a:spLocks noGrp="1"/>
          </p:cNvSpPr>
          <p:nvPr>
            <p:ph idx="1"/>
          </p:nvPr>
        </p:nvSpPr>
        <p:spPr/>
        <p:txBody>
          <a:bodyPr>
            <a:normAutofit lnSpcReduction="10000"/>
          </a:bodyPr>
          <a:lstStyle/>
          <a:p>
            <a:pPr marL="182563" indent="-182563">
              <a:buNone/>
            </a:pPr>
            <a:r>
              <a:rPr lang="en-US" dirty="0"/>
              <a:t>What are the roles of our public institutions in:</a:t>
            </a:r>
          </a:p>
          <a:p>
            <a:pPr marL="687388" indent="-273050">
              <a:buNone/>
            </a:pPr>
            <a:endParaRPr lang="en-US" sz="800" dirty="0">
              <a:solidFill>
                <a:srgbClr val="0070C0"/>
              </a:solidFill>
            </a:endParaRPr>
          </a:p>
          <a:p>
            <a:pPr marL="687388" indent="-273050"/>
            <a:r>
              <a:rPr lang="en-US" dirty="0">
                <a:solidFill>
                  <a:schemeClr val="tx1"/>
                </a:solidFill>
              </a:rPr>
              <a:t>Providing affordable access to all?</a:t>
            </a:r>
          </a:p>
          <a:p>
            <a:pPr marL="414338" indent="0">
              <a:buNone/>
            </a:pPr>
            <a:endParaRPr lang="en-US" sz="800" dirty="0">
              <a:solidFill>
                <a:schemeClr val="tx1"/>
              </a:solidFill>
            </a:endParaRPr>
          </a:p>
          <a:p>
            <a:pPr marL="687388" indent="-273050"/>
            <a:r>
              <a:rPr lang="en-US" dirty="0">
                <a:solidFill>
                  <a:schemeClr val="tx1"/>
                </a:solidFill>
              </a:rPr>
              <a:t>Improving student success for work and life?</a:t>
            </a:r>
          </a:p>
          <a:p>
            <a:pPr marL="414338" indent="0">
              <a:buNone/>
            </a:pPr>
            <a:endParaRPr lang="en-US" sz="800" dirty="0">
              <a:solidFill>
                <a:schemeClr val="tx1"/>
              </a:solidFill>
            </a:endParaRPr>
          </a:p>
          <a:p>
            <a:pPr marL="687388" indent="-273050"/>
            <a:r>
              <a:rPr lang="en-US" dirty="0">
                <a:solidFill>
                  <a:schemeClr val="tx1"/>
                </a:solidFill>
              </a:rPr>
              <a:t>Driving change and improvement in education?</a:t>
            </a:r>
          </a:p>
          <a:p>
            <a:pPr marL="414338" indent="0">
              <a:buNone/>
            </a:pPr>
            <a:endParaRPr lang="en-US" sz="900" dirty="0">
              <a:solidFill>
                <a:schemeClr val="tx1"/>
              </a:solidFill>
            </a:endParaRPr>
          </a:p>
          <a:p>
            <a:pPr marL="687388" indent="-273050"/>
            <a:r>
              <a:rPr lang="en-US" dirty="0">
                <a:solidFill>
                  <a:schemeClr val="tx1"/>
                </a:solidFill>
              </a:rPr>
              <a:t>Expanding prosperity and transforming the social, cultural and economic well-being of individuals, communities, regions and the Commonwealth?</a:t>
            </a:r>
          </a:p>
        </p:txBody>
      </p:sp>
      <p:sp>
        <p:nvSpPr>
          <p:cNvPr id="4" name="Title 3"/>
          <p:cNvSpPr>
            <a:spLocks noGrp="1"/>
          </p:cNvSpPr>
          <p:nvPr>
            <p:ph type="title"/>
          </p:nvPr>
        </p:nvSpPr>
        <p:spPr>
          <a:xfrm>
            <a:off x="146303" y="215258"/>
            <a:ext cx="8494469" cy="609600"/>
          </a:xfrm>
        </p:spPr>
        <p:txBody>
          <a:bodyPr/>
          <a:lstStyle/>
          <a:p>
            <a:r>
              <a:rPr lang="en-US" sz="3600" dirty="0"/>
              <a:t>Considerations of Public-institution Boards</a:t>
            </a:r>
          </a:p>
        </p:txBody>
      </p:sp>
    </p:spTree>
    <p:extLst>
      <p:ext uri="{BB962C8B-B14F-4D97-AF65-F5344CB8AC3E}">
        <p14:creationId xmlns:p14="http://schemas.microsoft.com/office/powerpoint/2010/main" val="278756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0590D6-314D-BD52-4397-7D4A2B3EBC83}"/>
              </a:ext>
            </a:extLst>
          </p:cNvPr>
          <p:cNvSpPr>
            <a:spLocks noGrp="1"/>
          </p:cNvSpPr>
          <p:nvPr>
            <p:ph type="sldNum" sz="quarter" idx="10"/>
          </p:nvPr>
        </p:nvSpPr>
        <p:spPr/>
        <p:txBody>
          <a:bodyPr/>
          <a:lstStyle/>
          <a:p>
            <a:fld id="{04E195D4-3F35-4E05-B500-7E7FD17C6DB3}" type="slidenum">
              <a:rPr lang="en-US" smtClean="0"/>
              <a:t>4</a:t>
            </a:fld>
            <a:endParaRPr lang="en-US"/>
          </a:p>
        </p:txBody>
      </p:sp>
      <p:pic>
        <p:nvPicPr>
          <p:cNvPr id="6" name="Content Placeholder 5" descr="A screenshot of a calendar&#10;&#10;Description automatically generated">
            <a:extLst>
              <a:ext uri="{FF2B5EF4-FFF2-40B4-BE49-F238E27FC236}">
                <a16:creationId xmlns:a16="http://schemas.microsoft.com/office/drawing/2014/main" id="{DF34CD1C-9A0B-A3A7-D5A0-A7A775D53C0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4814"/>
          <a:stretch/>
        </p:blipFill>
        <p:spPr>
          <a:xfrm>
            <a:off x="520712" y="1299411"/>
            <a:ext cx="7543800" cy="3057588"/>
          </a:xfrm>
        </p:spPr>
      </p:pic>
      <p:sp>
        <p:nvSpPr>
          <p:cNvPr id="4" name="Title 3">
            <a:extLst>
              <a:ext uri="{FF2B5EF4-FFF2-40B4-BE49-F238E27FC236}">
                <a16:creationId xmlns:a16="http://schemas.microsoft.com/office/drawing/2014/main" id="{C112F862-3F7F-C960-DA83-997579EBF9E1}"/>
              </a:ext>
            </a:extLst>
          </p:cNvPr>
          <p:cNvSpPr>
            <a:spLocks noGrp="1"/>
          </p:cNvSpPr>
          <p:nvPr>
            <p:ph type="title"/>
          </p:nvPr>
        </p:nvSpPr>
        <p:spPr/>
        <p:txBody>
          <a:bodyPr/>
          <a:lstStyle/>
          <a:p>
            <a:r>
              <a:rPr lang="en-US" dirty="0"/>
              <a:t>Number One for Business . . . </a:t>
            </a:r>
          </a:p>
        </p:txBody>
      </p:sp>
    </p:spTree>
    <p:extLst>
      <p:ext uri="{BB962C8B-B14F-4D97-AF65-F5344CB8AC3E}">
        <p14:creationId xmlns:p14="http://schemas.microsoft.com/office/powerpoint/2010/main" val="410311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4C97B1-DBC3-46F2-DB93-0310AF6CDB66}"/>
              </a:ext>
            </a:extLst>
          </p:cNvPr>
          <p:cNvSpPr>
            <a:spLocks noGrp="1"/>
          </p:cNvSpPr>
          <p:nvPr>
            <p:ph type="sldNum" sz="quarter" idx="10"/>
          </p:nvPr>
        </p:nvSpPr>
        <p:spPr/>
        <p:txBody>
          <a:bodyPr/>
          <a:lstStyle/>
          <a:p>
            <a:fld id="{04E195D4-3F35-4E05-B500-7E7FD17C6DB3}" type="slidenum">
              <a:rPr lang="en-US" smtClean="0"/>
              <a:t>5</a:t>
            </a:fld>
            <a:endParaRPr lang="en-US"/>
          </a:p>
        </p:txBody>
      </p:sp>
      <p:pic>
        <p:nvPicPr>
          <p:cNvPr id="6" name="Content Placeholder 5" descr="A screenshot of a graph&#10;&#10;Description automatically generated">
            <a:extLst>
              <a:ext uri="{FF2B5EF4-FFF2-40B4-BE49-F238E27FC236}">
                <a16:creationId xmlns:a16="http://schemas.microsoft.com/office/drawing/2014/main" id="{D639336C-01C4-AF86-5CBD-A26E8207E7D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0832" y="1035050"/>
            <a:ext cx="4384161" cy="3459163"/>
          </a:xfrm>
        </p:spPr>
      </p:pic>
      <p:sp>
        <p:nvSpPr>
          <p:cNvPr id="4" name="Title 3">
            <a:extLst>
              <a:ext uri="{FF2B5EF4-FFF2-40B4-BE49-F238E27FC236}">
                <a16:creationId xmlns:a16="http://schemas.microsoft.com/office/drawing/2014/main" id="{14A79618-3D69-4D8E-9DE0-D2BA87DF823E}"/>
              </a:ext>
            </a:extLst>
          </p:cNvPr>
          <p:cNvSpPr>
            <a:spLocks noGrp="1"/>
          </p:cNvSpPr>
          <p:nvPr>
            <p:ph type="title"/>
          </p:nvPr>
        </p:nvSpPr>
        <p:spPr/>
        <p:txBody>
          <a:bodyPr/>
          <a:lstStyle/>
          <a:p>
            <a:r>
              <a:rPr lang="en-US" dirty="0"/>
              <a:t>. . . and Education</a:t>
            </a:r>
          </a:p>
        </p:txBody>
      </p:sp>
      <p:sp>
        <p:nvSpPr>
          <p:cNvPr id="8" name="TextBox 7">
            <a:extLst>
              <a:ext uri="{FF2B5EF4-FFF2-40B4-BE49-F238E27FC236}">
                <a16:creationId xmlns:a16="http://schemas.microsoft.com/office/drawing/2014/main" id="{824CFE62-076C-7AD4-E3B4-4872ABD5BE73}"/>
              </a:ext>
            </a:extLst>
          </p:cNvPr>
          <p:cNvSpPr txBox="1"/>
          <p:nvPr/>
        </p:nvSpPr>
        <p:spPr>
          <a:xfrm>
            <a:off x="6641432" y="1436914"/>
            <a:ext cx="2045368" cy="1200329"/>
          </a:xfrm>
          <a:prstGeom prst="rect">
            <a:avLst/>
          </a:prstGeom>
          <a:noFill/>
        </p:spPr>
        <p:txBody>
          <a:bodyPr wrap="square" rtlCol="0">
            <a:spAutoFit/>
          </a:bodyPr>
          <a:lstStyle/>
          <a:p>
            <a:r>
              <a:rPr lang="en-US" dirty="0"/>
              <a:t>For two years running, Virginia is number one for education</a:t>
            </a:r>
          </a:p>
        </p:txBody>
      </p:sp>
      <p:sp>
        <p:nvSpPr>
          <p:cNvPr id="9" name="Rectangle 8">
            <a:extLst>
              <a:ext uri="{FF2B5EF4-FFF2-40B4-BE49-F238E27FC236}">
                <a16:creationId xmlns:a16="http://schemas.microsoft.com/office/drawing/2014/main" id="{3CBBCAB7-6D5D-8956-120F-E29B62414881}"/>
              </a:ext>
            </a:extLst>
          </p:cNvPr>
          <p:cNvSpPr/>
          <p:nvPr/>
        </p:nvSpPr>
        <p:spPr>
          <a:xfrm>
            <a:off x="4105257" y="3554473"/>
            <a:ext cx="214855" cy="19250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5059581-43CE-A969-9C4F-B380FF13C6F6}"/>
              </a:ext>
            </a:extLst>
          </p:cNvPr>
          <p:cNvSpPr/>
          <p:nvPr/>
        </p:nvSpPr>
        <p:spPr>
          <a:xfrm>
            <a:off x="4800796" y="3562496"/>
            <a:ext cx="214855" cy="19250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1A3A23C1-1A6F-F3DF-2CD7-E5107D0C20D6}"/>
              </a:ext>
            </a:extLst>
          </p:cNvPr>
          <p:cNvCxnSpPr>
            <a:stCxn id="9" idx="0"/>
            <a:endCxn id="8" idx="1"/>
          </p:cNvCxnSpPr>
          <p:nvPr/>
        </p:nvCxnSpPr>
        <p:spPr>
          <a:xfrm flipV="1">
            <a:off x="4212685" y="2037079"/>
            <a:ext cx="2428747" cy="15173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BB9892B-24A0-1B0D-3359-7F66A396B135}"/>
              </a:ext>
            </a:extLst>
          </p:cNvPr>
          <p:cNvCxnSpPr>
            <a:stCxn id="10" idx="0"/>
            <a:endCxn id="8" idx="1"/>
          </p:cNvCxnSpPr>
          <p:nvPr/>
        </p:nvCxnSpPr>
        <p:spPr>
          <a:xfrm flipV="1">
            <a:off x="4908224" y="2037079"/>
            <a:ext cx="1733208" cy="152541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085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t>6</a:t>
            </a:fld>
            <a:endParaRPr lang="en-US"/>
          </a:p>
        </p:txBody>
      </p:sp>
      <p:sp>
        <p:nvSpPr>
          <p:cNvPr id="3" name="Content Placeholder 2"/>
          <p:cNvSpPr>
            <a:spLocks noGrp="1"/>
          </p:cNvSpPr>
          <p:nvPr>
            <p:ph idx="1"/>
          </p:nvPr>
        </p:nvSpPr>
        <p:spPr>
          <a:xfrm>
            <a:off x="485582" y="1380805"/>
            <a:ext cx="7953338" cy="3095667"/>
          </a:xfrm>
        </p:spPr>
        <p:txBody>
          <a:bodyPr/>
          <a:lstStyle/>
          <a:p>
            <a:pPr marL="182563" indent="-127000">
              <a:buNone/>
            </a:pPr>
            <a:r>
              <a:rPr lang="en-US" dirty="0">
                <a:solidFill>
                  <a:schemeClr val="accent1">
                    <a:lumMod val="75000"/>
                  </a:schemeClr>
                </a:solidFill>
              </a:rPr>
              <a:t>“Every dollar spent on public higher education by the state is associated with an additional $1.89 in state revenue and an increment of $25.59 to Virginia’s gross domestic product.”</a:t>
            </a:r>
          </a:p>
          <a:p>
            <a:pPr marL="182880" indent="0">
              <a:buNone/>
            </a:pPr>
            <a:endParaRPr lang="en-US" sz="1400" dirty="0">
              <a:solidFill>
                <a:schemeClr val="accent1">
                  <a:lumMod val="75000"/>
                </a:schemeClr>
              </a:solidFill>
            </a:endParaRPr>
          </a:p>
          <a:p>
            <a:pPr marL="182880" indent="0">
              <a:buNone/>
            </a:pPr>
            <a:endParaRPr lang="en-US" sz="1400" dirty="0">
              <a:solidFill>
                <a:schemeClr val="accent1">
                  <a:lumMod val="75000"/>
                </a:schemeClr>
              </a:solidFill>
            </a:endParaRPr>
          </a:p>
          <a:p>
            <a:pPr marL="182880" indent="0" algn="r">
              <a:buNone/>
            </a:pPr>
            <a:r>
              <a:rPr lang="en-US" sz="1400" dirty="0">
                <a:solidFill>
                  <a:schemeClr val="accent1">
                    <a:lumMod val="75000"/>
                  </a:schemeClr>
                </a:solidFill>
              </a:rPr>
              <a:t>	“Economic Impact Study of Virginia Public Higher Education”</a:t>
            </a:r>
          </a:p>
          <a:p>
            <a:pPr marL="182880" indent="0" algn="r">
              <a:buNone/>
            </a:pPr>
            <a:r>
              <a:rPr lang="en-US" sz="1400" dirty="0">
                <a:solidFill>
                  <a:schemeClr val="accent1">
                    <a:lumMod val="75000"/>
                  </a:schemeClr>
                </a:solidFill>
              </a:rPr>
              <a:t>	Weldon Cooper Center for Public Service </a:t>
            </a:r>
          </a:p>
          <a:p>
            <a:pPr marL="182880" indent="0" algn="r">
              <a:buNone/>
            </a:pPr>
            <a:r>
              <a:rPr lang="en-US" sz="1400" dirty="0">
                <a:solidFill>
                  <a:schemeClr val="accent1">
                    <a:lumMod val="75000"/>
                  </a:schemeClr>
                </a:solidFill>
              </a:rPr>
              <a:t>	July 1, 2023</a:t>
            </a:r>
          </a:p>
        </p:txBody>
      </p:sp>
      <p:sp>
        <p:nvSpPr>
          <p:cNvPr id="4" name="Title 3"/>
          <p:cNvSpPr>
            <a:spLocks noGrp="1"/>
          </p:cNvSpPr>
          <p:nvPr>
            <p:ph type="title"/>
          </p:nvPr>
        </p:nvSpPr>
        <p:spPr/>
        <p:txBody>
          <a:bodyPr/>
          <a:lstStyle/>
          <a:p>
            <a:r>
              <a:rPr lang="en-US" dirty="0"/>
              <a:t>State Return on Investment</a:t>
            </a:r>
          </a:p>
        </p:txBody>
      </p:sp>
    </p:spTree>
    <p:extLst>
      <p:ext uri="{BB962C8B-B14F-4D97-AF65-F5344CB8AC3E}">
        <p14:creationId xmlns:p14="http://schemas.microsoft.com/office/powerpoint/2010/main" val="1563664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C40088-FF2D-AD07-6DCD-1B886DA71FB7}"/>
              </a:ext>
            </a:extLst>
          </p:cNvPr>
          <p:cNvSpPr>
            <a:spLocks noGrp="1"/>
          </p:cNvSpPr>
          <p:nvPr>
            <p:ph type="sldNum" sz="quarter" idx="10"/>
          </p:nvPr>
        </p:nvSpPr>
        <p:spPr/>
        <p:txBody>
          <a:bodyPr/>
          <a:lstStyle/>
          <a:p>
            <a:fld id="{04E195D4-3F35-4E05-B500-7E7FD17C6DB3}" type="slidenum">
              <a:rPr lang="en-US" smtClean="0"/>
              <a:t>7</a:t>
            </a:fld>
            <a:endParaRPr lang="en-US"/>
          </a:p>
        </p:txBody>
      </p:sp>
      <p:pic>
        <p:nvPicPr>
          <p:cNvPr id="6" name="Content Placeholder 5" descr="A screenshot of a graph&#10;&#10;Description automatically generated">
            <a:extLst>
              <a:ext uri="{FF2B5EF4-FFF2-40B4-BE49-F238E27FC236}">
                <a16:creationId xmlns:a16="http://schemas.microsoft.com/office/drawing/2014/main" id="{1D8D6CEC-586B-331C-E591-D3196936AF27}"/>
              </a:ext>
            </a:extLst>
          </p:cNvPr>
          <p:cNvPicPr>
            <a:picLocks noGrp="1" noChangeAspect="1"/>
          </p:cNvPicPr>
          <p:nvPr>
            <p:ph idx="1"/>
          </p:nvPr>
        </p:nvPicPr>
        <p:blipFill>
          <a:blip r:embed="rId2">
            <a:clrChange>
              <a:clrFrom>
                <a:srgbClr val="E4F2E1"/>
              </a:clrFrom>
              <a:clrTo>
                <a:srgbClr val="E4F2E1">
                  <a:alpha val="0"/>
                </a:srgbClr>
              </a:clrTo>
            </a:clrChange>
            <a:extLst>
              <a:ext uri="{28A0092B-C50C-407E-A947-70E740481C1C}">
                <a14:useLocalDpi xmlns:a14="http://schemas.microsoft.com/office/drawing/2010/main" val="0"/>
              </a:ext>
            </a:extLst>
          </a:blip>
          <a:stretch>
            <a:fillRect/>
          </a:stretch>
        </p:blipFill>
        <p:spPr>
          <a:xfrm>
            <a:off x="755030" y="1232879"/>
            <a:ext cx="6995766" cy="3063505"/>
          </a:xfrm>
        </p:spPr>
      </p:pic>
      <p:sp>
        <p:nvSpPr>
          <p:cNvPr id="4" name="Title 3">
            <a:extLst>
              <a:ext uri="{FF2B5EF4-FFF2-40B4-BE49-F238E27FC236}">
                <a16:creationId xmlns:a16="http://schemas.microsoft.com/office/drawing/2014/main" id="{A5F85EBD-4E10-410D-00F1-40A002C91B4B}"/>
              </a:ext>
            </a:extLst>
          </p:cNvPr>
          <p:cNvSpPr>
            <a:spLocks noGrp="1"/>
          </p:cNvSpPr>
          <p:nvPr>
            <p:ph type="title"/>
          </p:nvPr>
        </p:nvSpPr>
        <p:spPr>
          <a:xfrm>
            <a:off x="146304" y="215258"/>
            <a:ext cx="8894568" cy="609600"/>
          </a:xfrm>
        </p:spPr>
        <p:txBody>
          <a:bodyPr/>
          <a:lstStyle/>
          <a:p>
            <a:r>
              <a:rPr lang="en-US" sz="3600" dirty="0"/>
              <a:t>Declining Confidence in Higher Education </a:t>
            </a:r>
          </a:p>
        </p:txBody>
      </p:sp>
    </p:spTree>
    <p:extLst>
      <p:ext uri="{BB962C8B-B14F-4D97-AF65-F5344CB8AC3E}">
        <p14:creationId xmlns:p14="http://schemas.microsoft.com/office/powerpoint/2010/main" val="3882506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53E790-AD49-CB8A-23D3-F7A6524EADBD}"/>
              </a:ext>
            </a:extLst>
          </p:cNvPr>
          <p:cNvSpPr>
            <a:spLocks noGrp="1"/>
          </p:cNvSpPr>
          <p:nvPr>
            <p:ph type="sldNum" sz="quarter" idx="10"/>
          </p:nvPr>
        </p:nvSpPr>
        <p:spPr/>
        <p:txBody>
          <a:bodyPr/>
          <a:lstStyle/>
          <a:p>
            <a:fld id="{04E195D4-3F35-4E05-B500-7E7FD17C6DB3}" type="slidenum">
              <a:rPr lang="en-US" smtClean="0"/>
              <a:t>8</a:t>
            </a:fld>
            <a:endParaRPr lang="en-US"/>
          </a:p>
        </p:txBody>
      </p:sp>
      <p:pic>
        <p:nvPicPr>
          <p:cNvPr id="6" name="Content Placeholder 5" descr="A screenshot of a graph&#10;&#10;Description automatically generated">
            <a:extLst>
              <a:ext uri="{FF2B5EF4-FFF2-40B4-BE49-F238E27FC236}">
                <a16:creationId xmlns:a16="http://schemas.microsoft.com/office/drawing/2014/main" id="{55F67A31-F103-48E2-FB1F-3FCAC67023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1707" y="1035049"/>
            <a:ext cx="5481106" cy="3459163"/>
          </a:xfrm>
        </p:spPr>
      </p:pic>
      <p:sp>
        <p:nvSpPr>
          <p:cNvPr id="4" name="Title 3">
            <a:extLst>
              <a:ext uri="{FF2B5EF4-FFF2-40B4-BE49-F238E27FC236}">
                <a16:creationId xmlns:a16="http://schemas.microsoft.com/office/drawing/2014/main" id="{2BC119EF-C141-DCCB-6043-B04858554E98}"/>
              </a:ext>
            </a:extLst>
          </p:cNvPr>
          <p:cNvSpPr>
            <a:spLocks noGrp="1"/>
          </p:cNvSpPr>
          <p:nvPr>
            <p:ph type="title"/>
          </p:nvPr>
        </p:nvSpPr>
        <p:spPr/>
        <p:txBody>
          <a:bodyPr/>
          <a:lstStyle/>
          <a:p>
            <a:r>
              <a:rPr lang="en-US" dirty="0"/>
              <a:t>Virginia’s 4-Year Enrollment is Flat</a:t>
            </a:r>
          </a:p>
        </p:txBody>
      </p:sp>
      <p:sp>
        <p:nvSpPr>
          <p:cNvPr id="7" name="TextBox 6">
            <a:extLst>
              <a:ext uri="{FF2B5EF4-FFF2-40B4-BE49-F238E27FC236}">
                <a16:creationId xmlns:a16="http://schemas.microsoft.com/office/drawing/2014/main" id="{350FD97C-5B55-8B04-3D32-7F27D71D233A}"/>
              </a:ext>
            </a:extLst>
          </p:cNvPr>
          <p:cNvSpPr txBox="1"/>
          <p:nvPr/>
        </p:nvSpPr>
        <p:spPr>
          <a:xfrm>
            <a:off x="6044691" y="1464415"/>
            <a:ext cx="2642109" cy="2031325"/>
          </a:xfrm>
          <a:prstGeom prst="rect">
            <a:avLst/>
          </a:prstGeom>
          <a:noFill/>
        </p:spPr>
        <p:txBody>
          <a:bodyPr wrap="square" rtlCol="0">
            <a:spAutoFit/>
          </a:bodyPr>
          <a:lstStyle/>
          <a:p>
            <a:r>
              <a:rPr lang="en-US" dirty="0"/>
              <a:t>2023 enrollment is roughly equal to 2019 enrollment</a:t>
            </a:r>
          </a:p>
          <a:p>
            <a:endParaRPr lang="en-US" dirty="0"/>
          </a:p>
          <a:p>
            <a:r>
              <a:rPr lang="en-US" dirty="0"/>
              <a:t>2023 enrollment is only 10,000 students more than 2014</a:t>
            </a:r>
          </a:p>
        </p:txBody>
      </p:sp>
    </p:spTree>
    <p:extLst>
      <p:ext uri="{BB962C8B-B14F-4D97-AF65-F5344CB8AC3E}">
        <p14:creationId xmlns:p14="http://schemas.microsoft.com/office/powerpoint/2010/main" val="3727307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3EF17E-BC3B-5336-190E-C98AFF409C14}"/>
              </a:ext>
            </a:extLst>
          </p:cNvPr>
          <p:cNvSpPr>
            <a:spLocks noGrp="1"/>
          </p:cNvSpPr>
          <p:nvPr>
            <p:ph type="sldNum" sz="quarter" idx="10"/>
          </p:nvPr>
        </p:nvSpPr>
        <p:spPr/>
        <p:txBody>
          <a:bodyPr/>
          <a:lstStyle/>
          <a:p>
            <a:fld id="{04E195D4-3F35-4E05-B500-7E7FD17C6DB3}" type="slidenum">
              <a:rPr lang="en-US" smtClean="0"/>
              <a:t>9</a:t>
            </a:fld>
            <a:endParaRPr lang="en-US"/>
          </a:p>
        </p:txBody>
      </p:sp>
      <p:sp>
        <p:nvSpPr>
          <p:cNvPr id="4" name="Title 3">
            <a:extLst>
              <a:ext uri="{FF2B5EF4-FFF2-40B4-BE49-F238E27FC236}">
                <a16:creationId xmlns:a16="http://schemas.microsoft.com/office/drawing/2014/main" id="{20774796-187B-4D01-D7D0-26B184AB2685}"/>
              </a:ext>
            </a:extLst>
          </p:cNvPr>
          <p:cNvSpPr>
            <a:spLocks noGrp="1"/>
          </p:cNvSpPr>
          <p:nvPr>
            <p:ph type="title"/>
          </p:nvPr>
        </p:nvSpPr>
        <p:spPr/>
        <p:txBody>
          <a:bodyPr/>
          <a:lstStyle/>
          <a:p>
            <a:r>
              <a:rPr lang="en-US" dirty="0"/>
              <a:t>National Enrollment Declining</a:t>
            </a:r>
          </a:p>
        </p:txBody>
      </p:sp>
      <p:pic>
        <p:nvPicPr>
          <p:cNvPr id="5" name="Content Placeholder 4">
            <a:extLst>
              <a:ext uri="{FF2B5EF4-FFF2-40B4-BE49-F238E27FC236}">
                <a16:creationId xmlns:a16="http://schemas.microsoft.com/office/drawing/2014/main" id="{C1FE32F4-3D00-7B7C-FBC5-01BC27F058C9}"/>
              </a:ext>
            </a:extLst>
          </p:cNvPr>
          <p:cNvPicPr>
            <a:picLocks noChangeAspect="1"/>
          </p:cNvPicPr>
          <p:nvPr/>
        </p:nvPicPr>
        <p:blipFill>
          <a:blip r:embed="rId2"/>
          <a:stretch>
            <a:fillRect/>
          </a:stretch>
        </p:blipFill>
        <p:spPr>
          <a:xfrm>
            <a:off x="4904620" y="1498982"/>
            <a:ext cx="4094062" cy="2538319"/>
          </a:xfrm>
          <a:prstGeom prst="rect">
            <a:avLst/>
          </a:prstGeom>
          <a:noFill/>
        </p:spPr>
      </p:pic>
      <p:graphicFrame>
        <p:nvGraphicFramePr>
          <p:cNvPr id="6" name="Content Placeholder 9">
            <a:extLst>
              <a:ext uri="{FF2B5EF4-FFF2-40B4-BE49-F238E27FC236}">
                <a16:creationId xmlns:a16="http://schemas.microsoft.com/office/drawing/2014/main" id="{3CFF58BC-3FBC-6661-4469-A5B857503E4C}"/>
              </a:ext>
            </a:extLst>
          </p:cNvPr>
          <p:cNvGraphicFramePr>
            <a:graphicFrameLocks/>
          </p:cNvGraphicFramePr>
          <p:nvPr>
            <p:extLst>
              <p:ext uri="{D42A27DB-BD31-4B8C-83A1-F6EECF244321}">
                <p14:modId xmlns:p14="http://schemas.microsoft.com/office/powerpoint/2010/main" val="4120322143"/>
              </p:ext>
            </p:extLst>
          </p:nvPr>
        </p:nvGraphicFramePr>
        <p:xfrm>
          <a:off x="145318" y="1012723"/>
          <a:ext cx="4504354" cy="366980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0974A4F-FCD9-E2EC-F8A0-1FB94D417FF9}"/>
              </a:ext>
            </a:extLst>
          </p:cNvPr>
          <p:cNvSpPr txBox="1"/>
          <p:nvPr/>
        </p:nvSpPr>
        <p:spPr>
          <a:xfrm>
            <a:off x="5525729" y="4326194"/>
            <a:ext cx="2703871" cy="261610"/>
          </a:xfrm>
          <a:prstGeom prst="rect">
            <a:avLst/>
          </a:prstGeom>
          <a:noFill/>
        </p:spPr>
        <p:txBody>
          <a:bodyPr wrap="square" rtlCol="0">
            <a:spAutoFit/>
          </a:bodyPr>
          <a:lstStyle/>
          <a:p>
            <a:r>
              <a:rPr lang="en-US" sz="1050" dirty="0"/>
              <a:t>Source: Lumina Foundation</a:t>
            </a:r>
          </a:p>
        </p:txBody>
      </p:sp>
    </p:spTree>
    <p:extLst>
      <p:ext uri="{BB962C8B-B14F-4D97-AF65-F5344CB8AC3E}">
        <p14:creationId xmlns:p14="http://schemas.microsoft.com/office/powerpoint/2010/main" val="3459243409"/>
      </p:ext>
    </p:extLst>
  </p:cSld>
  <p:clrMapOvr>
    <a:masterClrMapping/>
  </p:clrMapOvr>
</p:sld>
</file>

<file path=ppt/theme/theme1.xml><?xml version="1.0" encoding="utf-8"?>
<a:theme xmlns:a="http://schemas.openxmlformats.org/drawingml/2006/main" name="SCHEV PPT Template">
  <a:themeElements>
    <a:clrScheme name="SCHEVTheme">
      <a:dk1>
        <a:srgbClr val="20558A"/>
      </a:dk1>
      <a:lt1>
        <a:srgbClr val="FFFFFF"/>
      </a:lt1>
      <a:dk2>
        <a:srgbClr val="293E6B"/>
      </a:dk2>
      <a:lt2>
        <a:srgbClr val="6F90B8"/>
      </a:lt2>
      <a:accent1>
        <a:srgbClr val="6F90B8"/>
      </a:accent1>
      <a:accent2>
        <a:srgbClr val="9BBBB0"/>
      </a:accent2>
      <a:accent3>
        <a:srgbClr val="E6A158"/>
      </a:accent3>
      <a:accent4>
        <a:srgbClr val="C9292D"/>
      </a:accent4>
      <a:accent5>
        <a:srgbClr val="747679"/>
      </a:accent5>
      <a:accent6>
        <a:srgbClr val="87741E"/>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9LongPPTTemplate">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HEV169TemplatePLAIN.potx" id="{BD2B39EB-24C0-428A-A65B-F9BCCB2DCD4C}" vid="{E82B1582-020D-4661-BDC6-6554E532BF84}"/>
    </a:ext>
  </a:extLst>
</a:theme>
</file>

<file path=ppt/theme/theme3.xml><?xml version="1.0" encoding="utf-8"?>
<a:theme xmlns:a="http://schemas.openxmlformats.org/drawingml/2006/main" name="1_169LongPPTTemplate">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HEV169TemplatePLAIN.potx" id="{A830B8BE-1365-40D5-870B-C434E2C77A4D}" vid="{C5000D39-7DB7-49AC-8F93-C48DE8905EF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dditional Theme">
    <a:dk1>
      <a:srgbClr val="000000"/>
    </a:dk1>
    <a:lt1>
      <a:srgbClr val="FFFFFF"/>
    </a:lt1>
    <a:dk2>
      <a:srgbClr val="54575A"/>
    </a:dk2>
    <a:lt2>
      <a:srgbClr val="E4F2E1"/>
    </a:lt2>
    <a:accent1>
      <a:srgbClr val="25282A"/>
    </a:accent1>
    <a:accent2>
      <a:srgbClr val="888B8D"/>
    </a:accent2>
    <a:accent3>
      <a:srgbClr val="CFD2D3"/>
    </a:accent3>
    <a:accent4>
      <a:srgbClr val="009D4F"/>
    </a:accent4>
    <a:accent5>
      <a:srgbClr val="00754A"/>
    </a:accent5>
    <a:accent6>
      <a:srgbClr val="16C64F"/>
    </a:accent6>
    <a:hlink>
      <a:srgbClr val="009D4F"/>
    </a:hlink>
    <a:folHlink>
      <a:srgbClr val="005745"/>
    </a:folHlink>
  </a:clrScheme>
  <a:fontScheme name="Gallup">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nBoardSettings xmlns="https://onboard.passageways.com/OnBoardSettings"/>
</file>

<file path=customXml/itemProps1.xml><?xml version="1.0" encoding="utf-8"?>
<ds:datastoreItem xmlns:ds="http://schemas.openxmlformats.org/officeDocument/2006/customXml" ds:itemID="{3D471BA7-B961-433B-9769-DDAF6B9918DF}">
  <ds:schemaRefs>
    <ds:schemaRef ds:uri="https://onboard.passageways.com/OnBoardSettings"/>
  </ds:schemaRefs>
</ds:datastoreItem>
</file>

<file path=docProps/app.xml><?xml version="1.0" encoding="utf-8"?>
<Properties xmlns="http://schemas.openxmlformats.org/officeDocument/2006/extended-properties" xmlns:vt="http://schemas.openxmlformats.org/officeDocument/2006/docPropsVTypes">
  <Template/>
  <TotalTime>14956</TotalTime>
  <Words>1966</Words>
  <Application>Microsoft Office PowerPoint</Application>
  <PresentationFormat>On-screen Show (16:9)</PresentationFormat>
  <Paragraphs>335</Paragraphs>
  <Slides>34</Slides>
  <Notes>0</Notes>
  <HiddenSlides>2</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34</vt:i4>
      </vt:variant>
    </vt:vector>
  </HeadingPairs>
  <TitlesOfParts>
    <vt:vector size="47" baseType="lpstr">
      <vt:lpstr>Arial</vt:lpstr>
      <vt:lpstr>Calibri</vt:lpstr>
      <vt:lpstr>Franklin Gothic Book</vt:lpstr>
      <vt:lpstr>Franklin Gothic Demi Cond</vt:lpstr>
      <vt:lpstr>Franklin Gothic Medium</vt:lpstr>
      <vt:lpstr>Franklin Gothic Medium Cond</vt:lpstr>
      <vt:lpstr>Libre Franklin</vt:lpstr>
      <vt:lpstr>Libre Franklin Medium</vt:lpstr>
      <vt:lpstr>Palatino Linotype</vt:lpstr>
      <vt:lpstr>Symbol</vt:lpstr>
      <vt:lpstr>SCHEV PPT Template</vt:lpstr>
      <vt:lpstr>169LongPPTTemplate</vt:lpstr>
      <vt:lpstr>1_169LongPPTTemplate</vt:lpstr>
      <vt:lpstr>PowerPoint Presentation</vt:lpstr>
      <vt:lpstr>Virginia Higher Education Landscape</vt:lpstr>
      <vt:lpstr>Virginia Higher Education Landscape</vt:lpstr>
      <vt:lpstr>Number One for Business . . . </vt:lpstr>
      <vt:lpstr>. . . and Education</vt:lpstr>
      <vt:lpstr>State Return on Investment</vt:lpstr>
      <vt:lpstr>Declining Confidence in Higher Education </vt:lpstr>
      <vt:lpstr>Virginia’s 4-Year Enrollment is Flat</vt:lpstr>
      <vt:lpstr>National Enrollment Declining</vt:lpstr>
      <vt:lpstr>But – the Workforce is Changing</vt:lpstr>
      <vt:lpstr>Cost of Attendance Increases</vt:lpstr>
      <vt:lpstr>Governance Roles in Higher Education</vt:lpstr>
      <vt:lpstr>Governance Roles in Higher Education</vt:lpstr>
      <vt:lpstr>Governance Roles in Higher Education</vt:lpstr>
      <vt:lpstr>Governance Roles in Higher Education</vt:lpstr>
      <vt:lpstr>State Council of Higher Education</vt:lpstr>
      <vt:lpstr>Accrediting Bodies</vt:lpstr>
      <vt:lpstr>Educational Programs for New Board Members</vt:lpstr>
      <vt:lpstr>Statewide Strategic Plan</vt:lpstr>
      <vt:lpstr>“Pathways to Opportunity: The Virginia Plan”</vt:lpstr>
      <vt:lpstr>What are our Strengths and Challenges?</vt:lpstr>
      <vt:lpstr>What are our Strengths and Challenges?</vt:lpstr>
      <vt:lpstr>What are our Strengths and Challenges?</vt:lpstr>
      <vt:lpstr>Student Aid Resources by Sector</vt:lpstr>
      <vt:lpstr>Student Aid Type by Sector</vt:lpstr>
      <vt:lpstr>Federal Student Aid</vt:lpstr>
      <vt:lpstr>State Financial Aid</vt:lpstr>
      <vt:lpstr>Institution Aid and Endowments</vt:lpstr>
      <vt:lpstr>Affordability</vt:lpstr>
      <vt:lpstr>Degree Completion</vt:lpstr>
      <vt:lpstr>Direction and Priorities</vt:lpstr>
      <vt:lpstr>Priority Initiatives</vt:lpstr>
      <vt:lpstr>Aligning for Success</vt:lpstr>
      <vt:lpstr>Considerations of Public-institution Boards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SCHEV PPT Template</dc:title>
  <dc:creator>gsx47494</dc:creator>
  <cp:lastModifiedBy>Osberger, Laura (SCHEV)</cp:lastModifiedBy>
  <cp:revision>102</cp:revision>
  <cp:lastPrinted>2024-11-07T14:20:35Z</cp:lastPrinted>
  <dcterms:created xsi:type="dcterms:W3CDTF">2017-02-06T13:53:50Z</dcterms:created>
  <dcterms:modified xsi:type="dcterms:W3CDTF">2024-11-12T15:41:28Z</dcterms:modified>
</cp:coreProperties>
</file>