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1" r:id="rId2"/>
  </p:sldMasterIdLst>
  <p:notesMasterIdLst>
    <p:notesMasterId r:id="rId10"/>
  </p:notesMasterIdLst>
  <p:sldIdLst>
    <p:sldId id="256" r:id="rId3"/>
    <p:sldId id="260" r:id="rId4"/>
    <p:sldId id="258" r:id="rId5"/>
    <p:sldId id="4253" r:id="rId6"/>
    <p:sldId id="14852" r:id="rId7"/>
    <p:sldId id="264" r:id="rId8"/>
    <p:sldId id="268" r:id="rId9"/>
  </p:sldIdLst>
  <p:sldSz cx="12192000" cy="6858000"/>
  <p:notesSz cx="6858000" cy="9144000"/>
  <p:embeddedFontLst>
    <p:embeddedFont>
      <p:font typeface="Lato" panose="020F0502020204030203" pitchFamily="34" charset="0"/>
      <p:regular r:id="rId11"/>
      <p:bold r:id="rId12"/>
      <p:italic r:id="rId13"/>
      <p:boldItalic r:id="rId14"/>
    </p:embeddedFont>
    <p:embeddedFont>
      <p:font typeface="Play" panose="020B0604020202020204" charset="0"/>
      <p:regular r:id="rId15"/>
      <p:bold r:id="rId16"/>
    </p:embeddedFont>
    <p:embeddedFont>
      <p:font typeface="Teko" panose="020B0604020202020204" charset="0"/>
      <p:regular r:id="rId17"/>
      <p:bold r:id="rId1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7" roundtripDataSignature="AMtx7minihBvzhRBq9PROkqoO1MU23//U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21"/>
    <p:restoredTop sz="96966"/>
  </p:normalViewPr>
  <p:slideViewPr>
    <p:cSldViewPr snapToGrid="0">
      <p:cViewPr varScale="1">
        <p:scale>
          <a:sx n="60" d="100"/>
          <a:sy n="60" d="100"/>
        </p:scale>
        <p:origin x="764"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font" Target="fonts/font3.fntdata"/><Relationship Id="rId18" Type="http://schemas.openxmlformats.org/officeDocument/2006/relationships/font" Target="fonts/font8.fntdata"/><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font" Target="fonts/font2.fntdata"/><Relationship Id="rId17" Type="http://schemas.openxmlformats.org/officeDocument/2006/relationships/font" Target="fonts/font7.fntdata"/><Relationship Id="rId2" Type="http://schemas.openxmlformats.org/officeDocument/2006/relationships/slideMaster" Target="slideMasters/slideMaster2.xml"/><Relationship Id="rId16" Type="http://schemas.openxmlformats.org/officeDocument/2006/relationships/font" Target="fonts/font6.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font" Target="fonts/font1.fntdata"/><Relationship Id="rId5" Type="http://schemas.openxmlformats.org/officeDocument/2006/relationships/slide" Target="slides/slide3.xml"/><Relationship Id="rId15" Type="http://schemas.openxmlformats.org/officeDocument/2006/relationships/font" Target="fonts/font5.fntdata"/><Relationship Id="rId28" Type="http://schemas.openxmlformats.org/officeDocument/2006/relationships/presProps" Target="presProps.xml"/><Relationship Id="rId10" Type="http://schemas.openxmlformats.org/officeDocument/2006/relationships/notesMaster" Target="notesMasters/notesMaster1.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4.fntdata"/><Relationship Id="rId27" Type="http://customschemas.google.com/relationships/presentationmetadata" Target="meta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 name="Google Shape;102;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rtl="0" fontAlgn="base">
              <a:buFont typeface="+mj-lt"/>
              <a:buAutoNum type="arabicPeriod"/>
            </a:pPr>
            <a:r>
              <a:rPr lang="en-US" sz="1800" b="1" i="0" u="none" strike="noStrike" dirty="0">
                <a:solidFill>
                  <a:srgbClr val="000000"/>
                </a:solidFill>
                <a:effectLst/>
                <a:latin typeface="Arial" panose="020B0604020202020204" pitchFamily="34" charset="0"/>
              </a:rPr>
              <a:t>Title Slide: Intro</a:t>
            </a:r>
          </a:p>
          <a:p>
            <a:pPr marL="742950" lvl="1" indent="-285750" rtl="0" fontAlgn="base">
              <a:buFont typeface="Arial" panose="020B0604020202020204" pitchFamily="34" charset="0"/>
              <a:buChar char="•"/>
            </a:pPr>
            <a:r>
              <a:rPr lang="en-US" sz="1800" b="0" i="0" u="none" strike="noStrike" dirty="0">
                <a:solidFill>
                  <a:srgbClr val="000000"/>
                </a:solidFill>
                <a:effectLst/>
                <a:latin typeface="Arial" panose="020B0604020202020204" pitchFamily="34" charset="0"/>
              </a:rPr>
              <a:t>Introduce yourself</a:t>
            </a:r>
          </a:p>
          <a:p>
            <a:pPr marL="742950" lvl="1" indent="-285750" rtl="0" fontAlgn="base">
              <a:buFont typeface="Arial" panose="020B0604020202020204" pitchFamily="34" charset="0"/>
              <a:buChar char="•"/>
            </a:pPr>
            <a:r>
              <a:rPr lang="en-US" sz="1800" b="0" i="0" u="none" strike="noStrike" dirty="0">
                <a:solidFill>
                  <a:srgbClr val="000000"/>
                </a:solidFill>
                <a:effectLst/>
                <a:latin typeface="Arial" panose="020B0604020202020204" pitchFamily="34" charset="0"/>
              </a:rPr>
              <a:t>Provide brief overview of the Virginia Community College System. </a:t>
            </a:r>
          </a:p>
          <a:p>
            <a:pPr marL="742950" lvl="1" indent="-285750" rtl="0" fontAlgn="base">
              <a:buFont typeface="Arial" panose="020B0604020202020204" pitchFamily="34" charset="0"/>
              <a:buChar char="•"/>
            </a:pPr>
            <a:r>
              <a:rPr lang="en-US" sz="1800" b="0" i="0" u="none" strike="noStrike" dirty="0">
                <a:solidFill>
                  <a:srgbClr val="000000"/>
                </a:solidFill>
                <a:effectLst/>
                <a:latin typeface="Arial" panose="020B0604020202020204" pitchFamily="34" charset="0"/>
              </a:rPr>
              <a:t>The Virginia Community College System serves 232,000 students annually at 23 colleges, 40 campuses and hundreds of locations.</a:t>
            </a:r>
          </a:p>
          <a:p>
            <a:pPr marL="742950" lvl="1" indent="-285750" rtl="0" fontAlgn="base">
              <a:buFont typeface="Arial" panose="020B0604020202020204" pitchFamily="34" charset="0"/>
              <a:buChar char="•"/>
            </a:pPr>
            <a:r>
              <a:rPr lang="en-US" sz="1800" b="0" i="0" u="none" strike="noStrike" dirty="0">
                <a:solidFill>
                  <a:srgbClr val="000000"/>
                </a:solidFill>
                <a:effectLst/>
                <a:latin typeface="Arial" panose="020B0604020202020204" pitchFamily="34" charset="0"/>
              </a:rPr>
              <a:t>The network of Virginia’s Community Colleges is the only provider of workforce and education solutions with true statewide scope, uniquely attuned to both the broad needs of the commonwealth and the nuanced needs of its communities.</a:t>
            </a:r>
          </a:p>
          <a:p>
            <a:pPr marL="742950" marR="0" lvl="1" indent="-285750" algn="l" defTabSz="914400" rtl="0" eaLnBrk="1" fontAlgn="base"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800" b="0" i="0" u="none" strike="noStrike" dirty="0">
                <a:solidFill>
                  <a:srgbClr val="000000"/>
                </a:solidFill>
                <a:effectLst/>
                <a:latin typeface="Arial" panose="020B0604020202020204" pitchFamily="34" charset="0"/>
              </a:rPr>
              <a:t>A few key components to our success include 1) a metrics-driven strategic plan aligned to state-wide priorities, 2) the engagement of our State Board with our strategic plan and priorities and, 2) our system’s and colleges’ engagement with business and industry throughout the Commonwealth. </a:t>
            </a:r>
            <a:endParaRPr sz="4000" dirty="0">
              <a:highlight>
                <a:srgbClr val="FFFFFF"/>
              </a:highlight>
              <a:latin typeface="Times New Roman"/>
              <a:ea typeface="Times New Roman"/>
              <a:cs typeface="Times New Roman"/>
              <a:sym typeface="Times New Roman"/>
            </a:endParaRPr>
          </a:p>
        </p:txBody>
      </p:sp>
      <p:sp>
        <p:nvSpPr>
          <p:cNvPr id="103" name="Google Shape;103;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 name="Google Shape;141;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indent="0" rtl="0" fontAlgn="base">
              <a:buFontTx/>
              <a:buNone/>
            </a:pPr>
            <a:r>
              <a:rPr lang="en-US" sz="1800" b="1" i="0" u="none" strike="noStrike" dirty="0">
                <a:solidFill>
                  <a:srgbClr val="000000"/>
                </a:solidFill>
                <a:effectLst/>
                <a:latin typeface="Arial" panose="020B0604020202020204" pitchFamily="34" charset="0"/>
              </a:rPr>
              <a:t>2. Accelerate Opportunity: 300,000 credentials</a:t>
            </a:r>
            <a:endParaRPr lang="en-US" sz="1800" b="0" i="0" u="none" strike="noStrike" dirty="0">
              <a:solidFill>
                <a:srgbClr val="000000"/>
              </a:solidFill>
              <a:effectLst/>
              <a:latin typeface="Arial" panose="020B0604020202020204" pitchFamily="34" charset="0"/>
            </a:endParaRPr>
          </a:p>
          <a:p>
            <a:pPr lvl="1" rtl="0" fontAlgn="base">
              <a:buFont typeface="Arial" panose="020B0604020202020204" pitchFamily="34" charset="0"/>
              <a:buChar char="•"/>
            </a:pPr>
            <a:r>
              <a:rPr lang="en-US" sz="1800" b="0" i="0" u="none" strike="noStrike" dirty="0">
                <a:solidFill>
                  <a:srgbClr val="212121"/>
                </a:solidFill>
                <a:effectLst/>
                <a:latin typeface="Arial" panose="020B0604020202020204" pitchFamily="34" charset="0"/>
                <a:cs typeface="Arial" panose="020B0604020202020204" pitchFamily="34" charset="0"/>
              </a:rPr>
              <a:t>Starting with the big picture – what guides the day-to-day work of the State Board and our system – </a:t>
            </a:r>
          </a:p>
          <a:p>
            <a:pPr lvl="1" rtl="0" fontAlgn="base">
              <a:buFont typeface="Arial" panose="020B0604020202020204" pitchFamily="34" charset="0"/>
              <a:buChar char="•"/>
            </a:pPr>
            <a:r>
              <a:rPr lang="en-US" sz="1800" b="0" i="0" u="none" strike="noStrike" dirty="0">
                <a:solidFill>
                  <a:srgbClr val="212121"/>
                </a:solidFill>
                <a:effectLst/>
                <a:latin typeface="Arial" panose="020B0604020202020204" pitchFamily="34" charset="0"/>
                <a:cs typeface="Arial" panose="020B0604020202020204" pitchFamily="34" charset="0"/>
              </a:rPr>
              <a:t>When I started with the VCCS in April 2023, I immediately began working closely with the State Board, meeting with our legislators, and set out on listening tours at the 23 colleges to better understand the needs of our students and the business community.</a:t>
            </a:r>
          </a:p>
          <a:p>
            <a:pPr lvl="1" rtl="0" fontAlgn="base">
              <a:buFont typeface="Arial" panose="020B0604020202020204" pitchFamily="34" charset="0"/>
              <a:buChar char="•"/>
            </a:pPr>
            <a:r>
              <a:rPr lang="en-US" sz="1800" b="0" i="0" u="none" strike="noStrike" dirty="0">
                <a:solidFill>
                  <a:srgbClr val="212121"/>
                </a:solidFill>
                <a:effectLst/>
                <a:latin typeface="Arial" panose="020B0604020202020204" pitchFamily="34" charset="0"/>
                <a:cs typeface="Arial" panose="020B0604020202020204" pitchFamily="34" charset="0"/>
              </a:rPr>
              <a:t>By the summer, we began crafting our six-year plan. The process was iterative and collaborative. The State Board, our 23 college presidents, and system office leadership developed the plan together, aligned with state-wide priorities. </a:t>
            </a:r>
          </a:p>
          <a:p>
            <a:pPr lvl="1" rtl="0" fontAlgn="base">
              <a:buFont typeface="Arial" panose="020B0604020202020204" pitchFamily="34" charset="0"/>
              <a:buChar char="•"/>
            </a:pPr>
            <a:r>
              <a:rPr lang="en-US" sz="1800" b="0" i="0" u="none" strike="noStrike" dirty="0">
                <a:solidFill>
                  <a:srgbClr val="212121"/>
                </a:solidFill>
                <a:effectLst/>
                <a:latin typeface="Arial" panose="020B0604020202020204" pitchFamily="34" charset="0"/>
                <a:cs typeface="Arial" panose="020B0604020202020204" pitchFamily="34" charset="0"/>
              </a:rPr>
              <a:t>That plan served as the basis for our new strategic plan, Accelerate Opportunity, which was also developed in partnership with the State Board, our college presidents, and system office leadership. </a:t>
            </a:r>
          </a:p>
          <a:p>
            <a:pPr lvl="1" rtl="0" fontAlgn="base">
              <a:buFont typeface="Arial" panose="020B0604020202020204" pitchFamily="34" charset="0"/>
              <a:buChar char="•"/>
            </a:pPr>
            <a:r>
              <a:rPr lang="en-US" sz="1800" b="0" i="0" u="none" strike="noStrike" dirty="0">
                <a:solidFill>
                  <a:srgbClr val="212121"/>
                </a:solidFill>
                <a:effectLst/>
                <a:latin typeface="Arial" panose="020B0604020202020204" pitchFamily="34" charset="0"/>
                <a:cs typeface="Arial" panose="020B0604020202020204" pitchFamily="34" charset="0"/>
              </a:rPr>
              <a:t>Accelerate Opportunity launched in August and is very aligned with the Commonwealth’s workforce needs with a core focus on providing all students with the knowledge, skills, and credentials necessary for success in the 21st century. </a:t>
            </a:r>
          </a:p>
          <a:p>
            <a:pPr lvl="1" rtl="0" fontAlgn="base">
              <a:buFont typeface="Arial" panose="020B0604020202020204" pitchFamily="34" charset="0"/>
              <a:buChar char="•"/>
            </a:pPr>
            <a:r>
              <a:rPr lang="en-US" sz="1800" b="0" i="0" u="none" strike="noStrike" dirty="0">
                <a:solidFill>
                  <a:srgbClr val="212121"/>
                </a:solidFill>
                <a:effectLst/>
                <a:latin typeface="Arial" panose="020B0604020202020204" pitchFamily="34" charset="0"/>
                <a:cs typeface="Arial" panose="020B0604020202020204" pitchFamily="34" charset="0"/>
              </a:rPr>
              <a:t>Across our 23 colleges, our overarching goal is to provide 300,000 cumulative meaningful credentials by 2030 through accelerated access and success for every student. </a:t>
            </a:r>
          </a:p>
          <a:p>
            <a:pPr lvl="1" rtl="0" fontAlgn="base">
              <a:buFont typeface="Arial" panose="020B0604020202020204" pitchFamily="34" charset="0"/>
              <a:buChar char="•"/>
            </a:pPr>
            <a:endParaRPr lang="en-US" sz="1800" b="0" i="0" u="none" strike="noStrike" dirty="0">
              <a:solidFill>
                <a:srgbClr val="212121"/>
              </a:solidFill>
              <a:effectLst/>
              <a:latin typeface="Arial" panose="020B0604020202020204" pitchFamily="34" charset="0"/>
              <a:cs typeface="Arial" panose="020B0604020202020204" pitchFamily="34" charset="0"/>
            </a:endParaRPr>
          </a:p>
          <a:p>
            <a:pPr lvl="1" rtl="0" fontAlgn="base">
              <a:buFont typeface="Arial" panose="020B0604020202020204" pitchFamily="34" charset="0"/>
              <a:buChar char="•"/>
            </a:pPr>
            <a:r>
              <a:rPr lang="en-US" sz="1800" b="0" i="0" u="none" strike="noStrike" dirty="0">
                <a:solidFill>
                  <a:srgbClr val="212121"/>
                </a:solidFill>
                <a:effectLst/>
                <a:latin typeface="Arial" panose="020B0604020202020204" pitchFamily="34" charset="0"/>
                <a:cs typeface="Arial" panose="020B0604020202020204" pitchFamily="34" charset="0"/>
              </a:rPr>
              <a:t>With this new plan, we have shifted more and more to a metrics-focused, data driven culture, and we have shifted the goal line from completion to a good paying job in a high demand field.  </a:t>
            </a:r>
          </a:p>
          <a:p>
            <a:pPr lvl="1" rtl="0" fontAlgn="base">
              <a:buFont typeface="Arial" panose="020B0604020202020204" pitchFamily="34" charset="0"/>
              <a:buChar char="•"/>
            </a:pPr>
            <a:r>
              <a:rPr lang="en-US" sz="1800" b="0" i="0" u="none" strike="noStrike" dirty="0">
                <a:solidFill>
                  <a:srgbClr val="212121"/>
                </a:solidFill>
                <a:effectLst/>
                <a:latin typeface="Arial" panose="020B0604020202020204" pitchFamily="34" charset="0"/>
                <a:cs typeface="Arial" panose="020B0604020202020204" pitchFamily="34" charset="0"/>
              </a:rPr>
              <a:t>Our 31 smart metrics touch on everything from increasing enrollment and completion to increasing graduates employed in high-demand career fields and increasing the numbers of graduates achieving upward mobility.</a:t>
            </a:r>
          </a:p>
          <a:p>
            <a:pPr lvl="1" rtl="0" fontAlgn="base">
              <a:buFont typeface="Arial" panose="020B0604020202020204" pitchFamily="34" charset="0"/>
              <a:buChar char="•"/>
            </a:pPr>
            <a:r>
              <a:rPr lang="en-US" sz="1800" b="0" i="0" u="none" strike="noStrike" dirty="0">
                <a:solidFill>
                  <a:srgbClr val="212121"/>
                </a:solidFill>
                <a:effectLst/>
                <a:latin typeface="Arial" panose="020B0604020202020204" pitchFamily="34" charset="0"/>
                <a:cs typeface="Arial" panose="020B0604020202020204" pitchFamily="34" charset="0"/>
              </a:rPr>
              <a:t>From our State Board’s perspective, everything we do at our State Board meetings and as a system should be tied to our overarching goal and our strategic plan objectives. </a:t>
            </a:r>
          </a:p>
          <a:p>
            <a:pPr lvl="1" rtl="0" fontAlgn="base">
              <a:buFont typeface="Arial" panose="020B0604020202020204" pitchFamily="34" charset="0"/>
              <a:buChar char="•"/>
            </a:pPr>
            <a:r>
              <a:rPr lang="en-US" sz="1800" b="0" i="0" u="none" strike="noStrike" dirty="0">
                <a:solidFill>
                  <a:srgbClr val="212121"/>
                </a:solidFill>
                <a:effectLst/>
                <a:latin typeface="Arial" panose="020B0604020202020204" pitchFamily="34" charset="0"/>
                <a:cs typeface="Arial" panose="020B0604020202020204" pitchFamily="34" charset="0"/>
              </a:rPr>
              <a:t>Board committees are assigned to each of the strategic plan objectives.</a:t>
            </a:r>
          </a:p>
          <a:p>
            <a:pPr lvl="1" rtl="0" fontAlgn="base">
              <a:buFont typeface="Arial" panose="020B0604020202020204" pitchFamily="34" charset="0"/>
              <a:buChar char="•"/>
            </a:pPr>
            <a:r>
              <a:rPr lang="en-US" sz="1800" b="0" i="0" u="none" strike="noStrike" dirty="0">
                <a:solidFill>
                  <a:srgbClr val="212121"/>
                </a:solidFill>
                <a:effectLst/>
                <a:latin typeface="Arial" panose="020B0604020202020204" pitchFamily="34" charset="0"/>
                <a:cs typeface="Arial" panose="020B0604020202020204" pitchFamily="34" charset="0"/>
              </a:rPr>
              <a:t>I will be evaluated on a set of very specific smart goals approved by the State Board that are directly aligned to Accelerate Opportunity</a:t>
            </a:r>
          </a:p>
          <a:p>
            <a:pPr lvl="1" rtl="0" fontAlgn="base">
              <a:buFont typeface="Arial" panose="020B0604020202020204" pitchFamily="34" charset="0"/>
              <a:buChar char="•"/>
            </a:pPr>
            <a:r>
              <a:rPr lang="en-US" sz="1800" b="0" i="0" u="none" strike="noStrike" dirty="0">
                <a:solidFill>
                  <a:srgbClr val="212121"/>
                </a:solidFill>
                <a:effectLst/>
                <a:latin typeface="Arial" panose="020B0604020202020204" pitchFamily="34" charset="0"/>
                <a:cs typeface="Arial" panose="020B0604020202020204" pitchFamily="34" charset="0"/>
              </a:rPr>
              <a:t>In turn, each college president will have their own annual goals and metrics directly tied to strategic plan objectives based on their students and communities needs. </a:t>
            </a:r>
          </a:p>
          <a:p>
            <a:pPr lvl="1" rtl="0" fontAlgn="base">
              <a:buFont typeface="Arial" panose="020B0604020202020204" pitchFamily="34" charset="0"/>
              <a:buChar char="•"/>
            </a:pPr>
            <a:endParaRPr lang="en-US" sz="1800" b="0" i="0" u="none" strike="noStrike" dirty="0">
              <a:solidFill>
                <a:srgbClr val="212121"/>
              </a:solidFill>
              <a:effectLst/>
              <a:latin typeface="Arial" panose="020B0604020202020204" pitchFamily="34" charset="0"/>
              <a:cs typeface="Arial" panose="020B0604020202020204" pitchFamily="34" charset="0"/>
            </a:endParaRPr>
          </a:p>
          <a:p>
            <a:pPr lvl="1" rtl="0" fontAlgn="base">
              <a:buFont typeface="Arial" panose="020B0604020202020204" pitchFamily="34" charset="0"/>
              <a:buChar char="•"/>
            </a:pPr>
            <a:r>
              <a:rPr lang="en-US" sz="1800" b="0" i="0" u="none" strike="noStrike" dirty="0">
                <a:solidFill>
                  <a:srgbClr val="212121"/>
                </a:solidFill>
                <a:effectLst/>
                <a:latin typeface="Arial" panose="020B0604020202020204" pitchFamily="34" charset="0"/>
                <a:cs typeface="Arial" panose="020B0604020202020204" pitchFamily="34" charset="0"/>
              </a:rPr>
              <a:t>In terms of specific programs and degrees or credentials, our State Board wants to consider several things: </a:t>
            </a:r>
          </a:p>
          <a:p>
            <a:pPr lvl="1" rtl="0" fontAlgn="base">
              <a:buFont typeface="Arial" panose="020B0604020202020204" pitchFamily="34" charset="0"/>
              <a:buChar char="•"/>
            </a:pPr>
            <a:r>
              <a:rPr lang="en-US" sz="1800" b="0" i="0" u="none" strike="noStrike" dirty="0">
                <a:solidFill>
                  <a:srgbClr val="000000"/>
                </a:solidFill>
                <a:effectLst/>
                <a:latin typeface="Arial" panose="020B0604020202020204" pitchFamily="34" charset="0"/>
                <a:cs typeface="Arial" panose="020B0604020202020204" pitchFamily="34" charset="0"/>
              </a:rPr>
              <a:t>Will this training meet the needs of a growing workforce? </a:t>
            </a:r>
          </a:p>
          <a:p>
            <a:pPr lvl="1" rtl="0" fontAlgn="base">
              <a:buFont typeface="Arial" panose="020B0604020202020204" pitchFamily="34" charset="0"/>
              <a:buChar char="•"/>
            </a:pPr>
            <a:r>
              <a:rPr lang="en-US" sz="1800" b="0" i="0" u="none" strike="noStrike" dirty="0">
                <a:solidFill>
                  <a:srgbClr val="000000"/>
                </a:solidFill>
                <a:effectLst/>
                <a:latin typeface="Arial" panose="020B0604020202020204" pitchFamily="34" charset="0"/>
                <a:cs typeface="Arial" panose="020B0604020202020204" pitchFamily="34" charset="0"/>
              </a:rPr>
              <a:t>Is there upward mobility and potential for stackable credentials; </a:t>
            </a:r>
          </a:p>
          <a:p>
            <a:pPr marL="914400" marR="0" lvl="1" indent="-228600" algn="l" defTabSz="914400" rtl="0" eaLnBrk="1" fontAlgn="base"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800" b="0" i="0" u="none" strike="noStrike" dirty="0">
                <a:solidFill>
                  <a:srgbClr val="000000"/>
                </a:solidFill>
                <a:effectLst/>
                <a:latin typeface="Arial" panose="020B0604020202020204" pitchFamily="34" charset="0"/>
                <a:cs typeface="Arial" panose="020B0604020202020204" pitchFamily="34" charset="0"/>
              </a:rPr>
              <a:t>Are these high-wage, high-demand occupations that will increase social mobility? Or will there be a saturated market, making it hard for newly trained students to secure careers in that field?</a:t>
            </a:r>
          </a:p>
          <a:p>
            <a:pPr lvl="1" rtl="0" fontAlgn="base">
              <a:buFont typeface="Arial" panose="020B0604020202020204" pitchFamily="34" charset="0"/>
              <a:buChar char="•"/>
            </a:pPr>
            <a:r>
              <a:rPr lang="en-US" sz="1800" b="0" i="0" u="none" strike="noStrike" dirty="0">
                <a:solidFill>
                  <a:srgbClr val="000000"/>
                </a:solidFill>
                <a:effectLst/>
                <a:latin typeface="Arial" panose="020B0604020202020204" pitchFamily="34" charset="0"/>
                <a:cs typeface="Arial" panose="020B0604020202020204" pitchFamily="34" charset="0"/>
              </a:rPr>
              <a:t>And are these the right credentials and training to meet the growing needs of employers?</a:t>
            </a:r>
            <a:endParaRPr lang="en-US" sz="1800" b="0" i="0" u="none" strike="noStrike" dirty="0">
              <a:solidFill>
                <a:srgbClr val="212121"/>
              </a:solidFill>
              <a:effectLst/>
              <a:latin typeface="Arial" panose="020B0604020202020204" pitchFamily="34" charset="0"/>
              <a:cs typeface="Arial" panose="020B0604020202020204" pitchFamily="34" charset="0"/>
            </a:endParaRPr>
          </a:p>
          <a:p>
            <a:pPr rtl="0" fontAlgn="base">
              <a:buFont typeface="Arial" panose="020B0604020202020204" pitchFamily="34" charset="0"/>
              <a:buChar char="•"/>
            </a:pPr>
            <a:endParaRPr lang="en-US" sz="1800" b="0" i="0" u="none" strike="noStrike" dirty="0">
              <a:solidFill>
                <a:srgbClr val="212121"/>
              </a:solidFill>
              <a:effectLst/>
              <a:latin typeface="Arial" panose="020B0604020202020204" pitchFamily="34" charset="0"/>
            </a:endParaRPr>
          </a:p>
          <a:p>
            <a:pPr rtl="0" fontAlgn="base">
              <a:buFont typeface="Arial" panose="020B0604020202020204" pitchFamily="34" charset="0"/>
              <a:buChar char="•"/>
            </a:pPr>
            <a:endParaRPr lang="en-US" sz="1800" b="0" i="0" u="none" strike="noStrike" dirty="0">
              <a:solidFill>
                <a:srgbClr val="000000"/>
              </a:solidFill>
              <a:effectLst/>
              <a:latin typeface="Arial" panose="020B0604020202020204" pitchFamily="34" charset="0"/>
            </a:endParaRPr>
          </a:p>
          <a:p>
            <a:pPr marL="0" lvl="0" indent="0" algn="l" rtl="0">
              <a:lnSpc>
                <a:spcPct val="100000"/>
              </a:lnSpc>
              <a:spcBef>
                <a:spcPts val="0"/>
              </a:spcBef>
              <a:spcAft>
                <a:spcPts val="0"/>
              </a:spcAft>
              <a:buClr>
                <a:schemeClr val="lt1"/>
              </a:buClr>
              <a:buSzPts val="1800"/>
              <a:buFont typeface="Arial"/>
              <a:buNone/>
            </a:pPr>
            <a:endParaRPr sz="1800" b="0" i="0" dirty="0">
              <a:solidFill>
                <a:srgbClr val="000000"/>
              </a:solidFill>
              <a:highlight>
                <a:srgbClr val="FFFFFF"/>
              </a:highlight>
              <a:latin typeface="Times New Roman"/>
              <a:ea typeface="Times New Roman"/>
              <a:cs typeface="Times New Roman"/>
              <a:sym typeface="Times New Roman"/>
            </a:endParaRPr>
          </a:p>
          <a:p>
            <a:pPr marL="342900" marR="0" lvl="0" indent="-228600" algn="l" rtl="0">
              <a:lnSpc>
                <a:spcPct val="100000"/>
              </a:lnSpc>
              <a:spcBef>
                <a:spcPts val="0"/>
              </a:spcBef>
              <a:spcAft>
                <a:spcPts val="0"/>
              </a:spcAft>
              <a:buClr>
                <a:schemeClr val="lt1"/>
              </a:buClr>
              <a:buSzPts val="1800"/>
              <a:buFont typeface="Noto Sans Symbols"/>
              <a:buNone/>
            </a:pPr>
            <a:endParaRPr sz="1800" dirty="0">
              <a:latin typeface="Calibri"/>
              <a:ea typeface="Calibri"/>
              <a:cs typeface="Calibri"/>
              <a:sym typeface="Calibri"/>
            </a:endParaRPr>
          </a:p>
          <a:p>
            <a:pPr marL="342900" marR="0" lvl="0" indent="-228600" algn="l" rtl="0">
              <a:lnSpc>
                <a:spcPct val="100000"/>
              </a:lnSpc>
              <a:spcBef>
                <a:spcPts val="0"/>
              </a:spcBef>
              <a:spcAft>
                <a:spcPts val="0"/>
              </a:spcAft>
              <a:buClr>
                <a:schemeClr val="lt1"/>
              </a:buClr>
              <a:buSzPts val="1800"/>
              <a:buFont typeface="Noto Sans Symbols"/>
              <a:buNone/>
            </a:pPr>
            <a:endParaRPr sz="1800" dirty="0">
              <a:latin typeface="Calibri"/>
              <a:ea typeface="Calibri"/>
              <a:cs typeface="Calibri"/>
              <a:sym typeface="Calibri"/>
            </a:endParaRPr>
          </a:p>
        </p:txBody>
      </p:sp>
      <p:sp>
        <p:nvSpPr>
          <p:cNvPr id="142" name="Google Shape;142;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 name="Google Shape;117;p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228600" indent="0" rtl="0" fontAlgn="base">
              <a:buFont typeface="Arial" panose="020B0604020202020204" pitchFamily="34" charset="0"/>
              <a:buNone/>
            </a:pPr>
            <a:r>
              <a:rPr lang="en-US" sz="1800" b="1" i="0" u="none" strike="noStrike" dirty="0">
                <a:solidFill>
                  <a:srgbClr val="000000"/>
                </a:solidFill>
                <a:effectLst/>
                <a:latin typeface="Arial" panose="020B0604020202020204" pitchFamily="34" charset="0"/>
              </a:rPr>
              <a:t>5. Program Approvals and </a:t>
            </a:r>
            <a:r>
              <a:rPr lang="en-US" sz="1800" b="1" i="0" u="none" strike="noStrike" dirty="0" err="1">
                <a:solidFill>
                  <a:srgbClr val="000000"/>
                </a:solidFill>
                <a:effectLst/>
                <a:latin typeface="Arial" panose="020B0604020202020204" pitchFamily="34" charset="0"/>
              </a:rPr>
              <a:t>FastForward</a:t>
            </a:r>
            <a:endParaRPr lang="en-US" sz="1800" b="1" i="0" u="none" strike="noStrike" dirty="0">
              <a:solidFill>
                <a:srgbClr val="000000"/>
              </a:solidFill>
              <a:effectLst/>
              <a:latin typeface="Arial" panose="020B0604020202020204" pitchFamily="34" charset="0"/>
            </a:endParaRPr>
          </a:p>
          <a:p>
            <a:pPr marL="457200" rtl="0" fontAlgn="base">
              <a:buFont typeface="Arial" panose="020B0604020202020204" pitchFamily="34" charset="0"/>
              <a:buChar char="•"/>
            </a:pPr>
            <a:r>
              <a:rPr lang="en-US" sz="1800" b="0" i="0" u="none" strike="noStrike" dirty="0">
                <a:solidFill>
                  <a:srgbClr val="000000"/>
                </a:solidFill>
                <a:effectLst/>
                <a:latin typeface="Arial" panose="020B0604020202020204" pitchFamily="34" charset="0"/>
              </a:rPr>
              <a:t>Depending on the types of programs, there are varying levels of reviews and approvals that start at the college level before new programs can be approved.  </a:t>
            </a:r>
          </a:p>
          <a:p>
            <a:pPr marL="457200" rtl="0" fontAlgn="base">
              <a:buFont typeface="Arial" panose="020B0604020202020204" pitchFamily="34" charset="0"/>
              <a:buChar char="•"/>
            </a:pPr>
            <a:r>
              <a:rPr lang="en-US" sz="1800" b="0" i="0" u="none" strike="noStrike" dirty="0">
                <a:solidFill>
                  <a:srgbClr val="000000"/>
                </a:solidFill>
                <a:effectLst/>
                <a:latin typeface="Arial" panose="020B0604020202020204" pitchFamily="34" charset="0"/>
              </a:rPr>
              <a:t>Whether it’s an associates degree or a </a:t>
            </a:r>
            <a:r>
              <a:rPr lang="en-US" sz="1800" b="0" i="0" u="none" strike="noStrike" dirty="0" err="1">
                <a:solidFill>
                  <a:srgbClr val="000000"/>
                </a:solidFill>
                <a:effectLst/>
                <a:latin typeface="Arial" panose="020B0604020202020204" pitchFamily="34" charset="0"/>
              </a:rPr>
              <a:t>FastForward</a:t>
            </a:r>
            <a:r>
              <a:rPr lang="en-US" sz="1800" b="0" i="0" u="none" strike="noStrike" dirty="0">
                <a:solidFill>
                  <a:srgbClr val="000000"/>
                </a:solidFill>
                <a:effectLst/>
                <a:latin typeface="Arial" panose="020B0604020202020204" pitchFamily="34" charset="0"/>
              </a:rPr>
              <a:t> credential program, our State Board for Community Colleges gains a fair understanding of growing business needs and new program development at each of the colleges and provides input into strengthening our programs.  </a:t>
            </a:r>
          </a:p>
          <a:p>
            <a:pPr marL="457200" rtl="0" fontAlgn="base">
              <a:buFont typeface="Arial" panose="020B0604020202020204" pitchFamily="34" charset="0"/>
              <a:buChar char="•"/>
            </a:pPr>
            <a:r>
              <a:rPr lang="en-US" sz="1800" b="0" i="0" u="none" strike="noStrike" dirty="0">
                <a:solidFill>
                  <a:srgbClr val="000000"/>
                </a:solidFill>
                <a:effectLst/>
                <a:latin typeface="Arial" panose="020B0604020202020204" pitchFamily="34" charset="0"/>
              </a:rPr>
              <a:t>In many cases, credentials are standardized across the Commonwealth to better serve regional and statewide needs, but in some cases, customized training better meets the needs of employers' specialized demands.</a:t>
            </a:r>
          </a:p>
          <a:p>
            <a:pPr marL="457200" rtl="0" fontAlgn="base">
              <a:buFont typeface="Arial" panose="020B0604020202020204" pitchFamily="34" charset="0"/>
              <a:buChar char="•"/>
            </a:pPr>
            <a:endParaRPr lang="en-US" sz="1800" b="0" i="0" u="none" strike="noStrike" dirty="0">
              <a:solidFill>
                <a:srgbClr val="000000"/>
              </a:solidFill>
              <a:effectLst/>
              <a:latin typeface="Arial" panose="020B0604020202020204" pitchFamily="34" charset="0"/>
            </a:endParaRPr>
          </a:p>
          <a:p>
            <a:pPr marL="457200" rtl="0" fontAlgn="base">
              <a:buFont typeface="Arial" panose="020B0604020202020204" pitchFamily="34" charset="0"/>
              <a:buChar char="•"/>
            </a:pPr>
            <a:r>
              <a:rPr lang="en-US" sz="1800" b="0" i="0" u="none" strike="noStrike" dirty="0">
                <a:solidFill>
                  <a:srgbClr val="000000"/>
                </a:solidFill>
                <a:effectLst/>
                <a:latin typeface="Arial" panose="020B0604020202020204" pitchFamily="34" charset="0"/>
              </a:rPr>
              <a:t>For example, we have a first-in-class, short-term credential pay for performance program called </a:t>
            </a:r>
            <a:r>
              <a:rPr lang="en-US" sz="1800" b="0" i="0" u="none" strike="noStrike" dirty="0" err="1">
                <a:solidFill>
                  <a:srgbClr val="000000"/>
                </a:solidFill>
                <a:effectLst/>
                <a:latin typeface="Arial" panose="020B0604020202020204" pitchFamily="34" charset="0"/>
              </a:rPr>
              <a:t>FastForward</a:t>
            </a:r>
            <a:r>
              <a:rPr lang="en-US" sz="1800" b="0" i="0" u="none" strike="noStrike" dirty="0">
                <a:solidFill>
                  <a:srgbClr val="000000"/>
                </a:solidFill>
                <a:effectLst/>
                <a:latin typeface="Arial" panose="020B0604020202020204" pitchFamily="34" charset="0"/>
              </a:rPr>
              <a:t> that ONLY delivers what regions need in the form of workforce credentials. </a:t>
            </a:r>
          </a:p>
          <a:p>
            <a:pPr marL="457200" rtl="0" fontAlgn="base">
              <a:buFont typeface="Arial" panose="020B0604020202020204" pitchFamily="34" charset="0"/>
              <a:buChar char="•"/>
            </a:pPr>
            <a:r>
              <a:rPr lang="en-US" sz="1800" b="0" i="0" u="none" strike="noStrike" dirty="0">
                <a:solidFill>
                  <a:srgbClr val="212121"/>
                </a:solidFill>
                <a:effectLst/>
                <a:latin typeface="Arial" panose="020B0604020202020204" pitchFamily="34" charset="0"/>
              </a:rPr>
              <a:t>According to the Virginia Employment Commission, by 2026, there are expected to be 2.6M middle-skilled jobs in Virginia – jobs that require some postsecondary education and training, but not a four-year degree. </a:t>
            </a:r>
          </a:p>
          <a:p>
            <a:pPr marL="457200" rtl="0" fontAlgn="base">
              <a:buFont typeface="Arial" panose="020B0604020202020204" pitchFamily="34" charset="0"/>
              <a:buChar char="•"/>
            </a:pPr>
            <a:r>
              <a:rPr lang="en-US" sz="1800" b="0" i="0" u="none" strike="noStrike" dirty="0">
                <a:solidFill>
                  <a:srgbClr val="212121"/>
                </a:solidFill>
                <a:effectLst/>
                <a:latin typeface="Arial" panose="020B0604020202020204" pitchFamily="34" charset="0"/>
              </a:rPr>
              <a:t>Our </a:t>
            </a:r>
            <a:r>
              <a:rPr lang="en-US" sz="1800" b="0" i="0" u="none" strike="noStrike" dirty="0" err="1">
                <a:solidFill>
                  <a:srgbClr val="212121"/>
                </a:solidFill>
                <a:effectLst/>
                <a:latin typeface="Arial" panose="020B0604020202020204" pitchFamily="34" charset="0"/>
              </a:rPr>
              <a:t>FastForward</a:t>
            </a:r>
            <a:r>
              <a:rPr lang="en-US" sz="1800" b="0" i="0" u="none" strike="noStrike" dirty="0">
                <a:solidFill>
                  <a:srgbClr val="212121"/>
                </a:solidFill>
                <a:effectLst/>
                <a:latin typeface="Arial" panose="020B0604020202020204" pitchFamily="34" charset="0"/>
              </a:rPr>
              <a:t> program prepares students to earn third-party industry-recognized credentials in as little as 6-12 weeks, in over 40 fields including healthcare. </a:t>
            </a:r>
          </a:p>
          <a:p>
            <a:pPr marL="457200" rtl="0" fontAlgn="base">
              <a:buFont typeface="Arial" panose="020B0604020202020204" pitchFamily="34" charset="0"/>
              <a:buChar char="•"/>
            </a:pPr>
            <a:r>
              <a:rPr lang="en-US" sz="1800" b="0" i="0" u="none" strike="noStrike" dirty="0">
                <a:solidFill>
                  <a:srgbClr val="212121"/>
                </a:solidFill>
                <a:effectLst/>
                <a:latin typeface="Arial" panose="020B0604020202020204" pitchFamily="34" charset="0"/>
              </a:rPr>
              <a:t>Many of the programs are stackable, meaning that students may complete the short-term credential, then go straight to employment, or continue to earn a certificate or associate's degree. </a:t>
            </a:r>
          </a:p>
          <a:p>
            <a:pPr marL="457200" rtl="0" fontAlgn="base">
              <a:buFont typeface="Arial" panose="020B0604020202020204" pitchFamily="34" charset="0"/>
              <a:buChar char="•"/>
            </a:pPr>
            <a:r>
              <a:rPr lang="en-US" sz="1800" b="0" i="0" u="none" strike="noStrike" dirty="0">
                <a:solidFill>
                  <a:srgbClr val="212121"/>
                </a:solidFill>
                <a:effectLst/>
                <a:latin typeface="Arial" panose="020B0604020202020204" pitchFamily="34" charset="0"/>
              </a:rPr>
              <a:t>Through </a:t>
            </a:r>
            <a:r>
              <a:rPr lang="en-US" sz="1800" b="0" i="0" u="none" strike="noStrike" dirty="0" err="1">
                <a:solidFill>
                  <a:srgbClr val="212121"/>
                </a:solidFill>
                <a:effectLst/>
                <a:latin typeface="Arial" panose="020B0604020202020204" pitchFamily="34" charset="0"/>
              </a:rPr>
              <a:t>FastForward</a:t>
            </a:r>
            <a:r>
              <a:rPr lang="en-US" sz="1800" b="0" i="0" u="none" strike="noStrike" dirty="0">
                <a:solidFill>
                  <a:srgbClr val="212121"/>
                </a:solidFill>
                <a:effectLst/>
                <a:latin typeface="Arial" panose="020B0604020202020204" pitchFamily="34" charset="0"/>
              </a:rPr>
              <a:t>, students can also enroll and complete their programs at low cost with a ⅔ tuition discount. Eligible participants may get the remaining ⅓ covered through a program called G3 or other financial aid options provided at the colleges.</a:t>
            </a:r>
          </a:p>
          <a:p>
            <a:pPr marL="457200" rtl="0" fontAlgn="base">
              <a:buFont typeface="Arial" panose="020B0604020202020204" pitchFamily="34" charset="0"/>
              <a:buChar char="•"/>
            </a:pPr>
            <a:r>
              <a:rPr lang="en-US" sz="1800" b="0" i="0" u="none" strike="noStrike" dirty="0">
                <a:solidFill>
                  <a:srgbClr val="212121"/>
                </a:solidFill>
                <a:effectLst/>
                <a:latin typeface="Arial" panose="020B0604020202020204" pitchFamily="34" charset="0"/>
              </a:rPr>
              <a:t>We have seen fantastic results with the successful </a:t>
            </a:r>
            <a:r>
              <a:rPr lang="en-US" sz="1800" b="0" i="0" u="none" strike="noStrike" dirty="0" err="1">
                <a:solidFill>
                  <a:srgbClr val="212121"/>
                </a:solidFill>
                <a:effectLst/>
                <a:latin typeface="Arial" panose="020B0604020202020204" pitchFamily="34" charset="0"/>
              </a:rPr>
              <a:t>FastForward</a:t>
            </a:r>
            <a:r>
              <a:rPr lang="en-US" sz="1800" b="0" i="0" u="none" strike="noStrike" dirty="0">
                <a:solidFill>
                  <a:srgbClr val="212121"/>
                </a:solidFill>
                <a:effectLst/>
                <a:latin typeface="Arial" panose="020B0604020202020204" pitchFamily="34" charset="0"/>
              </a:rPr>
              <a:t> programs:</a:t>
            </a:r>
          </a:p>
          <a:p>
            <a:pPr marL="457200" rtl="0" fontAlgn="base">
              <a:buFont typeface="Arial" panose="020B0604020202020204" pitchFamily="34" charset="0"/>
              <a:buChar char="•"/>
            </a:pPr>
            <a:r>
              <a:rPr lang="en-US" sz="1800" b="0" i="0" u="none" strike="noStrike" dirty="0">
                <a:solidFill>
                  <a:srgbClr val="212121"/>
                </a:solidFill>
                <a:effectLst/>
                <a:latin typeface="Arial" panose="020B0604020202020204" pitchFamily="34" charset="0"/>
              </a:rPr>
              <a:t>Program graduates typically earn an average pay increase of $12,000 when they secure a job in their field.</a:t>
            </a:r>
          </a:p>
          <a:p>
            <a:pPr marL="457200" rtl="0" fontAlgn="base">
              <a:buFont typeface="Arial" panose="020B0604020202020204" pitchFamily="34" charset="0"/>
              <a:buChar char="•"/>
            </a:pPr>
            <a:r>
              <a:rPr lang="en-US" sz="1800" b="0" i="0" u="none" strike="noStrike" dirty="0">
                <a:solidFill>
                  <a:srgbClr val="212121"/>
                </a:solidFill>
                <a:effectLst/>
                <a:latin typeface="Arial" panose="020B0604020202020204" pitchFamily="34" charset="0"/>
              </a:rPr>
              <a:t>Since its inception in 2016, the Commonwealth has invested $85.5million into </a:t>
            </a:r>
            <a:r>
              <a:rPr lang="en-US" sz="1800" b="0" i="0" u="none" strike="noStrike" dirty="0" err="1">
                <a:solidFill>
                  <a:srgbClr val="212121"/>
                </a:solidFill>
                <a:effectLst/>
                <a:latin typeface="Arial" panose="020B0604020202020204" pitchFamily="34" charset="0"/>
              </a:rPr>
              <a:t>FastForward</a:t>
            </a:r>
            <a:r>
              <a:rPr lang="en-US" sz="1800" b="0" i="0" u="none" strike="noStrike" dirty="0">
                <a:solidFill>
                  <a:srgbClr val="212121"/>
                </a:solidFill>
                <a:effectLst/>
                <a:latin typeface="Arial" panose="020B0604020202020204" pitchFamily="34" charset="0"/>
              </a:rPr>
              <a:t>.</a:t>
            </a:r>
          </a:p>
          <a:p>
            <a:pPr marL="457200" rtl="0" fontAlgn="base">
              <a:buFont typeface="Arial" panose="020B0604020202020204" pitchFamily="34" charset="0"/>
              <a:buChar char="•"/>
            </a:pPr>
            <a:r>
              <a:rPr lang="en-US" sz="1800" b="0" i="0" u="none" strike="noStrike" dirty="0">
                <a:solidFill>
                  <a:srgbClr val="212121"/>
                </a:solidFill>
                <a:effectLst/>
                <a:latin typeface="Arial" panose="020B0604020202020204" pitchFamily="34" charset="0"/>
              </a:rPr>
              <a:t>Over 53,000 credentials have been earned, and graduates have earned over $4.6 billion in wages. </a:t>
            </a:r>
          </a:p>
          <a:p>
            <a:pPr marL="457200" rtl="0" fontAlgn="base">
              <a:buFont typeface="Arial" panose="020B0604020202020204" pitchFamily="34" charset="0"/>
              <a:buChar char="•"/>
            </a:pPr>
            <a:r>
              <a:rPr lang="en-US" sz="1800" b="0" i="0" u="none" strike="noStrike" dirty="0">
                <a:solidFill>
                  <a:srgbClr val="212121"/>
                </a:solidFill>
                <a:effectLst/>
                <a:latin typeface="Arial" panose="020B0604020202020204" pitchFamily="34" charset="0"/>
              </a:rPr>
              <a:t>And because employers work with community colleges to customize the </a:t>
            </a:r>
            <a:r>
              <a:rPr lang="en-US" sz="1800" b="0" i="0" u="none" strike="noStrike" dirty="0" err="1">
                <a:solidFill>
                  <a:srgbClr val="212121"/>
                </a:solidFill>
                <a:effectLst/>
                <a:latin typeface="Arial" panose="020B0604020202020204" pitchFamily="34" charset="0"/>
              </a:rPr>
              <a:t>FastForward</a:t>
            </a:r>
            <a:r>
              <a:rPr lang="en-US" sz="1800" b="0" i="0" u="none" strike="noStrike" dirty="0">
                <a:solidFill>
                  <a:srgbClr val="212121"/>
                </a:solidFill>
                <a:effectLst/>
                <a:latin typeface="Arial" panose="020B0604020202020204" pitchFamily="34" charset="0"/>
              </a:rPr>
              <a:t> training programs, they gain access to a pool of candidates who are already skilled and prepared, streamlining the hiring process. </a:t>
            </a:r>
          </a:p>
          <a:p>
            <a:pPr marL="457200" rtl="0" fontAlgn="base">
              <a:buFont typeface="Arial" panose="020B0604020202020204" pitchFamily="34" charset="0"/>
              <a:buChar char="•"/>
            </a:pPr>
            <a:endParaRPr lang="en-US" sz="1800" b="0" i="0" u="none" strike="noStrike" dirty="0">
              <a:solidFill>
                <a:srgbClr val="212121"/>
              </a:solidFill>
              <a:effectLst/>
              <a:latin typeface="Arial" panose="020B0604020202020204" pitchFamily="34" charset="0"/>
            </a:endParaRPr>
          </a:p>
          <a:p>
            <a:pPr marL="457200" rtl="0" fontAlgn="base">
              <a:buFont typeface="Arial" panose="020B0604020202020204" pitchFamily="34" charset="0"/>
              <a:buChar char="•"/>
            </a:pPr>
            <a:r>
              <a:rPr lang="en-US" sz="1800" b="0" i="0" u="none" strike="noStrike" dirty="0">
                <a:solidFill>
                  <a:srgbClr val="000000"/>
                </a:solidFill>
                <a:effectLst/>
                <a:latin typeface="Arial" panose="020B0604020202020204" pitchFamily="34" charset="0"/>
              </a:rPr>
              <a:t>THE STATE BOARD APPROVES ALL FASTFORWARD PROGRAMS – INSERT APPROVAL PROCESS…  </a:t>
            </a:r>
          </a:p>
          <a:p>
            <a:pPr marL="0" lvl="0" indent="0" algn="l" rtl="0">
              <a:lnSpc>
                <a:spcPct val="115000"/>
              </a:lnSpc>
              <a:spcBef>
                <a:spcPts val="0"/>
              </a:spcBef>
              <a:spcAft>
                <a:spcPts val="0"/>
              </a:spcAft>
              <a:buClr>
                <a:schemeClr val="dk1"/>
              </a:buClr>
              <a:buSzPts val="1100"/>
              <a:buFont typeface="Arial"/>
              <a:buNone/>
            </a:pPr>
            <a:endParaRPr dirty="0"/>
          </a:p>
        </p:txBody>
      </p:sp>
      <p:sp>
        <p:nvSpPr>
          <p:cNvPr id="118" name="Google Shape;118;p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0" rtl="0" fontAlgn="base">
              <a:buFont typeface="+mj-lt"/>
              <a:buNone/>
            </a:pPr>
            <a:r>
              <a:rPr lang="en-US" sz="1800" b="1" i="0" u="none" strike="noStrike" dirty="0">
                <a:solidFill>
                  <a:srgbClr val="212121"/>
                </a:solidFill>
                <a:effectLst/>
                <a:latin typeface="Arial" panose="020B0604020202020204" pitchFamily="34" charset="0"/>
              </a:rPr>
              <a:t>3.  GO Virginia</a:t>
            </a:r>
          </a:p>
          <a:p>
            <a:pPr marL="742950" lvl="1" indent="-285750" rtl="0" fontAlgn="base">
              <a:buFont typeface="Arial" panose="020B0604020202020204" pitchFamily="34" charset="0"/>
              <a:buChar char="•"/>
            </a:pPr>
            <a:r>
              <a:rPr lang="en-US" sz="1800" b="0" i="0" u="none" strike="noStrike" dirty="0">
                <a:solidFill>
                  <a:srgbClr val="000000"/>
                </a:solidFill>
                <a:effectLst/>
                <a:latin typeface="Arial" panose="020B0604020202020204" pitchFamily="34" charset="0"/>
              </a:rPr>
              <a:t>So now, I’d like to discuss a bit about our engagement with business and industry and how that translates into developing our programs. </a:t>
            </a:r>
          </a:p>
          <a:p>
            <a:pPr marL="742950" lvl="1" indent="-285750" rtl="0" fontAlgn="base">
              <a:buFont typeface="Arial" panose="020B0604020202020204" pitchFamily="34" charset="0"/>
              <a:buChar char="•"/>
            </a:pPr>
            <a:r>
              <a:rPr lang="en-US" sz="1800" b="0" i="0" u="none" strike="noStrike" dirty="0">
                <a:solidFill>
                  <a:srgbClr val="000000"/>
                </a:solidFill>
                <a:effectLst/>
                <a:latin typeface="Arial" panose="020B0604020202020204" pitchFamily="34" charset="0"/>
              </a:rPr>
              <a:t>Virginia’s 23 community colleges have growing partnerships with business and industry in their service regions.  </a:t>
            </a:r>
          </a:p>
          <a:p>
            <a:pPr marL="742950" lvl="1" indent="-285750" rtl="0" fontAlgn="base">
              <a:buFont typeface="Arial" panose="020B0604020202020204" pitchFamily="34" charset="0"/>
              <a:buChar char="•"/>
            </a:pPr>
            <a:r>
              <a:rPr lang="en-US" sz="1800" b="0" i="0" u="none" strike="noStrike" dirty="0">
                <a:solidFill>
                  <a:srgbClr val="000000"/>
                </a:solidFill>
                <a:effectLst/>
                <a:latin typeface="Arial" panose="020B0604020202020204" pitchFamily="34" charset="0"/>
              </a:rPr>
              <a:t>Employers serve on program advisory committees and provide our colleges with invaluable information regarding credential needs, relevant training and equipment, and especially what’s needed and expected in the talent workforce and how we can better prepare our students for those positions. </a:t>
            </a:r>
          </a:p>
          <a:p>
            <a:pPr marL="742950" lvl="1" indent="-285750" rtl="0" fontAlgn="base">
              <a:buFont typeface="Arial" panose="020B0604020202020204" pitchFamily="34" charset="0"/>
              <a:buChar char="•"/>
            </a:pPr>
            <a:r>
              <a:rPr lang="en-US" sz="1800" b="0" i="0" u="none" strike="noStrike" dirty="0">
                <a:solidFill>
                  <a:srgbClr val="000000"/>
                </a:solidFill>
                <a:effectLst/>
                <a:latin typeface="Arial" panose="020B0604020202020204" pitchFamily="34" charset="0"/>
              </a:rPr>
              <a:t>This applies to both program development and program revision, as we work to keep our training fresh and relevant. We have found so many employers also donate equipment to our colleges so students can learn on the exact equipment used in the field.</a:t>
            </a:r>
          </a:p>
          <a:p>
            <a:pPr marL="742950" lvl="1" indent="-285750" rtl="0" fontAlgn="base">
              <a:buFont typeface="Arial" panose="020B0604020202020204" pitchFamily="34" charset="0"/>
              <a:buChar char="•"/>
            </a:pPr>
            <a:endParaRPr lang="en-US" sz="1800" b="0" i="0" u="none" strike="noStrike" dirty="0">
              <a:solidFill>
                <a:srgbClr val="000000"/>
              </a:solidFill>
              <a:effectLst/>
              <a:latin typeface="Arial" panose="020B0604020202020204" pitchFamily="34" charset="0"/>
            </a:endParaRPr>
          </a:p>
          <a:p>
            <a:pPr marL="742950" lvl="1" indent="-285750" rtl="0" fontAlgn="base">
              <a:buFont typeface="Arial" panose="020B0604020202020204" pitchFamily="34" charset="0"/>
              <a:buChar char="•"/>
            </a:pPr>
            <a:r>
              <a:rPr lang="en-US" sz="1800" b="0" i="0" u="none" strike="noStrike" dirty="0">
                <a:solidFill>
                  <a:srgbClr val="000000"/>
                </a:solidFill>
                <a:effectLst/>
                <a:latin typeface="Arial" panose="020B0604020202020204" pitchFamily="34" charset="0"/>
              </a:rPr>
              <a:t>So, I’ll share one specific example of how we have really worked to engage business and industry in new ways.</a:t>
            </a:r>
          </a:p>
          <a:p>
            <a:pPr marL="742950" lvl="1" indent="-285750" rtl="0" fontAlgn="base">
              <a:buFont typeface="Arial" panose="020B0604020202020204" pitchFamily="34" charset="0"/>
              <a:buChar char="•"/>
            </a:pPr>
            <a:r>
              <a:rPr lang="en-US" sz="1800" b="0" i="0" u="none" strike="noStrike" dirty="0">
                <a:solidFill>
                  <a:srgbClr val="000000"/>
                </a:solidFill>
                <a:effectLst/>
                <a:latin typeface="Arial" panose="020B0604020202020204" pitchFamily="34" charset="0"/>
              </a:rPr>
              <a:t>Systemwide, throughout the last year, Virginia’s Community Colleges have worked together to realign our collective efforts around the nine GO Virginia Regions. </a:t>
            </a:r>
          </a:p>
          <a:p>
            <a:pPr marL="742950" lvl="1" indent="-285750" rtl="0" fontAlgn="base">
              <a:buFont typeface="Arial" panose="020B0604020202020204" pitchFamily="34" charset="0"/>
              <a:buChar char="•"/>
            </a:pPr>
            <a:r>
              <a:rPr lang="en-US" sz="1800" b="0" i="0" u="none" strike="noStrike" dirty="0">
                <a:solidFill>
                  <a:srgbClr val="000000"/>
                </a:solidFill>
                <a:effectLst/>
                <a:latin typeface="Arial" panose="020B0604020202020204" pitchFamily="34" charset="0"/>
              </a:rPr>
              <a:t>We looked closely at VOEE data to identify the industries of highest demand and greatest need within each of the GO Virginia regions, and that told us which programs we needed to scale at our colleges and served as the basis for our legislative priorities. </a:t>
            </a:r>
          </a:p>
          <a:p>
            <a:pPr marL="742950" lvl="1" indent="-285750" rtl="0" fontAlgn="base">
              <a:buFont typeface="Arial" panose="020B0604020202020204" pitchFamily="34" charset="0"/>
              <a:buChar char="•"/>
            </a:pPr>
            <a:r>
              <a:rPr lang="en-US" sz="1800" b="0" i="0" u="none" strike="noStrike" dirty="0">
                <a:solidFill>
                  <a:srgbClr val="000000"/>
                </a:solidFill>
                <a:effectLst/>
                <a:latin typeface="Arial" panose="020B0604020202020204" pitchFamily="34" charset="0"/>
              </a:rPr>
              <a:t>Beyond state funds, our colleges have been increasingly focused on seeking partnerships and private investment to scale in-demand programs. </a:t>
            </a:r>
          </a:p>
          <a:p>
            <a:pPr marL="742950" lvl="1" indent="-285750" rtl="0" fontAlgn="base">
              <a:buFont typeface="Arial" panose="020B0604020202020204" pitchFamily="34" charset="0"/>
              <a:buChar char="•"/>
            </a:pPr>
            <a:r>
              <a:rPr lang="en-US" sz="1800" b="0" i="0" u="none" strike="noStrike" dirty="0">
                <a:solidFill>
                  <a:srgbClr val="000000"/>
                </a:solidFill>
                <a:effectLst/>
                <a:latin typeface="Arial" panose="020B0604020202020204" pitchFamily="34" charset="0"/>
              </a:rPr>
              <a:t>Looking more regionally helps ensure that our colleges are working collaboratively with each other, instead of in competition; are having conversations to meet critical regional workforce needs; and are remaining key contributors in regional economic development.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3A7BDA5-FC2B-5847-A334-0B8480FE4AAF}" type="slidenum">
              <a:rPr lang="en-US" smtClean="0"/>
              <a:t>4</a:t>
            </a:fld>
            <a:endParaRPr lang="en-US"/>
          </a:p>
        </p:txBody>
      </p:sp>
    </p:spTree>
    <p:extLst>
      <p:ext uri="{BB962C8B-B14F-4D97-AF65-F5344CB8AC3E}">
        <p14:creationId xmlns:p14="http://schemas.microsoft.com/office/powerpoint/2010/main" val="26051787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
        <p:cNvGrpSpPr/>
        <p:nvPr/>
      </p:nvGrpSpPr>
      <p:grpSpPr>
        <a:xfrm>
          <a:off x="0" y="0"/>
          <a:ext cx="0" cy="0"/>
          <a:chOff x="0" y="0"/>
          <a:chExt cx="0" cy="0"/>
        </a:xfrm>
      </p:grpSpPr>
      <p:sp>
        <p:nvSpPr>
          <p:cNvPr id="33" name="Google Shape;3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 name="Google Shape;34;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indent="0" rtl="0" fontAlgn="base">
              <a:buFont typeface="+mj-lt"/>
              <a:buNone/>
            </a:pPr>
            <a:r>
              <a:rPr lang="en-US" sz="1800" b="1" i="0" u="none" strike="noStrike" dirty="0">
                <a:solidFill>
                  <a:srgbClr val="000000"/>
                </a:solidFill>
                <a:effectLst/>
                <a:latin typeface="Arial" panose="020B0604020202020204" pitchFamily="34" charset="0"/>
              </a:rPr>
              <a:t>4. Healthcare Summit</a:t>
            </a:r>
          </a:p>
          <a:p>
            <a:pPr marL="457200" rtl="0" fontAlgn="base">
              <a:buFont typeface="Arial" panose="020B0604020202020204" pitchFamily="34" charset="0"/>
              <a:buChar char="•"/>
            </a:pPr>
            <a:r>
              <a:rPr lang="en-US" sz="1800" b="0" i="0" u="none" strike="noStrike" dirty="0">
                <a:solidFill>
                  <a:srgbClr val="000000"/>
                </a:solidFill>
                <a:effectLst/>
                <a:latin typeface="Arial" panose="020B0604020202020204" pitchFamily="34" charset="0"/>
              </a:rPr>
              <a:t>Last year, we expanded our regional outreach efforts on a statewide basis with industry summits - bringing business and industry, partners, and our colleges together for a deep-dive into determining workforce needs and how our community colleges can better serve employers and our students.  </a:t>
            </a:r>
          </a:p>
          <a:p>
            <a:pPr marL="457200" rtl="0" fontAlgn="base">
              <a:buFont typeface="Arial" panose="020B0604020202020204" pitchFamily="34" charset="0"/>
              <a:buChar char="•"/>
            </a:pPr>
            <a:r>
              <a:rPr lang="en-US" sz="1800" b="0" i="0" u="none" strike="noStrike" dirty="0">
                <a:solidFill>
                  <a:srgbClr val="000000"/>
                </a:solidFill>
                <a:effectLst/>
                <a:latin typeface="Arial" panose="020B0604020202020204" pitchFamily="34" charset="0"/>
              </a:rPr>
              <a:t>In 2023, we held our first Healthcare Summit and we recently held our Skilled Trades Summit.  The participation and feedback has been truly amazing.</a:t>
            </a:r>
          </a:p>
          <a:p>
            <a:pPr marL="457200" rtl="0" fontAlgn="base">
              <a:buFont typeface="Arial" panose="020B0604020202020204" pitchFamily="34" charset="0"/>
              <a:buChar char="•"/>
            </a:pPr>
            <a:r>
              <a:rPr lang="en-US" sz="1800" b="0" i="0" u="none" strike="noStrike" dirty="0">
                <a:solidFill>
                  <a:srgbClr val="000000"/>
                </a:solidFill>
                <a:effectLst/>
                <a:latin typeface="Arial" panose="020B0604020202020204" pitchFamily="34" charset="0"/>
              </a:rPr>
              <a:t>And we are starting to see the results of this increased collaboration through development of new programs and partnerships, and scaling and replication of existing programs (such as the replication of the Blue Ridge Partnership for Health Sciences).</a:t>
            </a:r>
          </a:p>
          <a:p>
            <a:pPr marL="457200" rtl="0" fontAlgn="base">
              <a:buFont typeface="Arial" panose="020B0604020202020204" pitchFamily="34" charset="0"/>
              <a:buChar char="•"/>
            </a:pPr>
            <a:r>
              <a:rPr lang="en-US" sz="1800" b="0" i="0" u="none" strike="noStrike" dirty="0">
                <a:solidFill>
                  <a:srgbClr val="000000"/>
                </a:solidFill>
                <a:effectLst/>
                <a:latin typeface="Arial" panose="020B0604020202020204" pitchFamily="34" charset="0"/>
              </a:rPr>
              <a:t>The Hampton Roads Workforce Council is working with colleges in their GO Virginia region to replicate the success of the Blue Ridge Partnership for Health Sciences in their own GO Virginia region - </a:t>
            </a:r>
          </a:p>
          <a:p>
            <a:pPr marL="342900" marR="0" lvl="0" indent="-228600" algn="l" rtl="0">
              <a:lnSpc>
                <a:spcPct val="100000"/>
              </a:lnSpc>
              <a:spcBef>
                <a:spcPts val="0"/>
              </a:spcBef>
              <a:spcAft>
                <a:spcPts val="0"/>
              </a:spcAft>
              <a:buClr>
                <a:schemeClr val="dk1"/>
              </a:buClr>
              <a:buSzPts val="1800"/>
              <a:buFont typeface="Noto Sans Symbols"/>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5" name="Google Shape;35;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extLst>
      <p:ext uri="{BB962C8B-B14F-4D97-AF65-F5344CB8AC3E}">
        <p14:creationId xmlns:p14="http://schemas.microsoft.com/office/powerpoint/2010/main" val="22586933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 name="Google Shape;187;p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1" indent="0" algn="l" defTabSz="914400" rtl="0" eaLnBrk="1" fontAlgn="auto" latinLnBrk="0" hangingPunct="1">
              <a:lnSpc>
                <a:spcPct val="115000"/>
              </a:lnSpc>
              <a:spcBef>
                <a:spcPts val="0"/>
              </a:spcBef>
              <a:spcAft>
                <a:spcPts val="0"/>
              </a:spcAft>
              <a:buClr>
                <a:schemeClr val="dk1"/>
              </a:buClr>
              <a:buSzPts val="1100"/>
              <a:buFont typeface="Arial" panose="020B0604020202020204" pitchFamily="34" charset="0"/>
              <a:buNone/>
              <a:tabLst/>
              <a:defRPr/>
            </a:pPr>
            <a:r>
              <a:rPr lang="en-US" sz="1800" b="1" dirty="0">
                <a:latin typeface="Arial" panose="020B0604020202020204" pitchFamily="34" charset="0"/>
                <a:ea typeface="Arial"/>
                <a:cs typeface="Arial" panose="020B0604020202020204" pitchFamily="34" charset="0"/>
                <a:sym typeface="Arial"/>
              </a:rPr>
              <a:t>6. Lessons Learned &amp; G3</a:t>
            </a:r>
          </a:p>
          <a:p>
            <a:pPr marL="628650" marR="0" lvl="1" indent="-171450" algn="l" defTabSz="914400" rtl="0" eaLnBrk="1" fontAlgn="auto" latinLnBrk="0" hangingPunct="1">
              <a:lnSpc>
                <a:spcPct val="115000"/>
              </a:lnSpc>
              <a:spcBef>
                <a:spcPts val="0"/>
              </a:spcBef>
              <a:spcAft>
                <a:spcPts val="0"/>
              </a:spcAft>
              <a:buClr>
                <a:schemeClr val="dk1"/>
              </a:buClr>
              <a:buSzPts val="1100"/>
              <a:buFont typeface="Arial" panose="020B0604020202020204" pitchFamily="34" charset="0"/>
              <a:buChar char="•"/>
              <a:tabLst/>
              <a:defRPr/>
            </a:pPr>
            <a:r>
              <a:rPr lang="en-US" sz="1800" dirty="0">
                <a:latin typeface="Arial" panose="020B0604020202020204" pitchFamily="34" charset="0"/>
                <a:ea typeface="Arial"/>
                <a:cs typeface="Arial" panose="020B0604020202020204" pitchFamily="34" charset="0"/>
                <a:sym typeface="Arial"/>
              </a:rPr>
              <a:t>So, what are some lessons learned regarding aligning curriculum with workforce needs?</a:t>
            </a:r>
          </a:p>
          <a:p>
            <a:pPr marL="628650" lvl="1" indent="-171450" algn="l" rtl="0">
              <a:lnSpc>
                <a:spcPct val="115000"/>
              </a:lnSpc>
              <a:spcBef>
                <a:spcPts val="0"/>
              </a:spcBef>
              <a:spcAft>
                <a:spcPts val="0"/>
              </a:spcAft>
              <a:buClr>
                <a:schemeClr val="dk1"/>
              </a:buClr>
              <a:buSzPts val="1100"/>
              <a:buFont typeface="Arial" panose="020B0604020202020204" pitchFamily="34" charset="0"/>
              <a:buChar char="•"/>
            </a:pPr>
            <a:r>
              <a:rPr lang="en-US" sz="1800" dirty="0">
                <a:latin typeface="Arial" panose="020B0604020202020204" pitchFamily="34" charset="0"/>
                <a:ea typeface="Times New Roman"/>
                <a:cs typeface="Arial" panose="020B0604020202020204" pitchFamily="34" charset="0"/>
                <a:sym typeface="Times New Roman"/>
              </a:rPr>
              <a:t>Let’s look at our G3 program.     </a:t>
            </a:r>
          </a:p>
          <a:p>
            <a:pPr marL="628650" lvl="1" indent="-171450" algn="l" rtl="0">
              <a:lnSpc>
                <a:spcPct val="115000"/>
              </a:lnSpc>
              <a:spcBef>
                <a:spcPts val="0"/>
              </a:spcBef>
              <a:spcAft>
                <a:spcPts val="0"/>
              </a:spcAft>
              <a:buClr>
                <a:schemeClr val="dk1"/>
              </a:buClr>
              <a:buSzPts val="1100"/>
              <a:buFont typeface="Arial" panose="020B0604020202020204" pitchFamily="34" charset="0"/>
              <a:buChar char="•"/>
            </a:pPr>
            <a:r>
              <a:rPr lang="en-US" sz="1800" dirty="0">
                <a:latin typeface="Arial" panose="020B0604020202020204" pitchFamily="34" charset="0"/>
                <a:ea typeface="Arial"/>
                <a:cs typeface="Arial" panose="020B0604020202020204" pitchFamily="34" charset="0"/>
                <a:sym typeface="Times New Roman"/>
              </a:rPr>
              <a:t>For those unfamiliar, </a:t>
            </a:r>
            <a:r>
              <a:rPr lang="en-US" sz="1800" dirty="0">
                <a:latin typeface="Arial" panose="020B0604020202020204" pitchFamily="34" charset="0"/>
                <a:ea typeface="Arial"/>
                <a:cs typeface="Arial" panose="020B0604020202020204" pitchFamily="34" charset="0"/>
                <a:sym typeface="Arial"/>
              </a:rPr>
              <a:t>G3 is a last-dollar tuition assistance program for qualified students pursuing applied associate degrees in high-demand career fields.</a:t>
            </a:r>
          </a:p>
          <a:p>
            <a:pPr marL="628650" lvl="1" indent="-171450" algn="l" rtl="0">
              <a:lnSpc>
                <a:spcPct val="115000"/>
              </a:lnSpc>
              <a:spcBef>
                <a:spcPts val="0"/>
              </a:spcBef>
              <a:spcAft>
                <a:spcPts val="0"/>
              </a:spcAft>
              <a:buClr>
                <a:schemeClr val="dk1"/>
              </a:buClr>
              <a:buSzPts val="1100"/>
              <a:buFont typeface="Arial" panose="020B0604020202020204" pitchFamily="34" charset="0"/>
              <a:buChar char="•"/>
            </a:pPr>
            <a:r>
              <a:rPr lang="en-US" sz="1800" dirty="0">
                <a:latin typeface="Arial" panose="020B0604020202020204" pitchFamily="34" charset="0"/>
                <a:ea typeface="Arial"/>
                <a:cs typeface="Arial" panose="020B0604020202020204" pitchFamily="34" charset="0"/>
                <a:sym typeface="Arial"/>
              </a:rPr>
              <a:t>G3 focuses on terminal associate degrees, not transfer degrees, in information technology, healthcare, public safety, skilled trades, and early childhood education.</a:t>
            </a:r>
          </a:p>
          <a:p>
            <a:pPr marL="628650" lvl="1" indent="-171450" algn="l" rtl="0">
              <a:lnSpc>
                <a:spcPct val="115000"/>
              </a:lnSpc>
              <a:spcBef>
                <a:spcPts val="0"/>
              </a:spcBef>
              <a:spcAft>
                <a:spcPts val="0"/>
              </a:spcAft>
              <a:buClr>
                <a:schemeClr val="dk1"/>
              </a:buClr>
              <a:buSzPts val="1100"/>
              <a:buFont typeface="Arial" panose="020B0604020202020204" pitchFamily="34" charset="0"/>
              <a:buChar char="•"/>
            </a:pPr>
            <a:endParaRPr lang="en-US" sz="1800" dirty="0">
              <a:latin typeface="Arial" panose="020B0604020202020204" pitchFamily="34" charset="0"/>
              <a:ea typeface="Arial"/>
              <a:cs typeface="Arial" panose="020B0604020202020204" pitchFamily="34" charset="0"/>
              <a:sym typeface="Arial"/>
            </a:endParaRPr>
          </a:p>
          <a:p>
            <a:pPr marL="628650" lvl="1" indent="-171450" algn="l" rtl="0">
              <a:lnSpc>
                <a:spcPct val="115000"/>
              </a:lnSpc>
              <a:spcBef>
                <a:spcPts val="0"/>
              </a:spcBef>
              <a:spcAft>
                <a:spcPts val="0"/>
              </a:spcAft>
              <a:buClr>
                <a:schemeClr val="dk1"/>
              </a:buClr>
              <a:buSzPts val="1100"/>
              <a:buFont typeface="Arial" panose="020B0604020202020204" pitchFamily="34" charset="0"/>
              <a:buChar char="•"/>
            </a:pPr>
            <a:r>
              <a:rPr lang="en-US" sz="1800" b="0" i="0" u="none" strike="noStrike" dirty="0">
                <a:solidFill>
                  <a:srgbClr val="000000"/>
                </a:solidFill>
                <a:effectLst/>
                <a:latin typeface="Arial" panose="020B0604020202020204" pitchFamily="34" charset="0"/>
                <a:cs typeface="Arial" panose="020B0604020202020204" pitchFamily="34" charset="0"/>
              </a:rPr>
              <a:t>As we have found with the expansion of G3, </a:t>
            </a:r>
            <a:r>
              <a:rPr lang="en-US" sz="1800" b="1" i="0" u="none" strike="noStrike" dirty="0">
                <a:solidFill>
                  <a:srgbClr val="000000"/>
                </a:solidFill>
                <a:effectLst/>
                <a:latin typeface="Arial" panose="020B0604020202020204" pitchFamily="34" charset="0"/>
                <a:cs typeface="Arial" panose="020B0604020202020204" pitchFamily="34" charset="0"/>
              </a:rPr>
              <a:t>not all students in transfer degrees actually intend to transfer</a:t>
            </a:r>
            <a:r>
              <a:rPr lang="en-US" sz="1800" b="0" i="0" u="none" strike="noStrike" dirty="0">
                <a:solidFill>
                  <a:srgbClr val="000000"/>
                </a:solidFill>
                <a:effectLst/>
                <a:latin typeface="Arial" panose="020B0604020202020204" pitchFamily="34" charset="0"/>
                <a:cs typeface="Arial" panose="020B0604020202020204" pitchFamily="34" charset="0"/>
              </a:rPr>
              <a:t>, but many do.  </a:t>
            </a:r>
          </a:p>
          <a:p>
            <a:pPr marL="628650" lvl="1" indent="-171450" algn="l" rtl="0">
              <a:lnSpc>
                <a:spcPct val="115000"/>
              </a:lnSpc>
              <a:spcBef>
                <a:spcPts val="0"/>
              </a:spcBef>
              <a:spcAft>
                <a:spcPts val="0"/>
              </a:spcAft>
              <a:buClr>
                <a:schemeClr val="dk1"/>
              </a:buClr>
              <a:buSzPts val="1100"/>
              <a:buFont typeface="Arial" panose="020B0604020202020204" pitchFamily="34" charset="0"/>
              <a:buChar char="•"/>
            </a:pPr>
            <a:r>
              <a:rPr lang="en-US" sz="1800" b="0" i="0" u="none" strike="noStrike" dirty="0">
                <a:solidFill>
                  <a:srgbClr val="000000"/>
                </a:solidFill>
                <a:effectLst/>
                <a:latin typeface="Arial" panose="020B0604020202020204" pitchFamily="34" charset="0"/>
                <a:cs typeface="Arial" panose="020B0604020202020204" pitchFamily="34" charset="0"/>
              </a:rPr>
              <a:t>For example, some of our colleges only offer computer science degrees as transfer but there are students who want training in IT and computer science and don’t have other options.</a:t>
            </a:r>
          </a:p>
          <a:p>
            <a:pPr marL="628650" lvl="1" indent="-171450" algn="l" rtl="0">
              <a:lnSpc>
                <a:spcPct val="115000"/>
              </a:lnSpc>
              <a:spcBef>
                <a:spcPts val="0"/>
              </a:spcBef>
              <a:spcAft>
                <a:spcPts val="0"/>
              </a:spcAft>
              <a:buClr>
                <a:schemeClr val="dk1"/>
              </a:buClr>
              <a:buSzPts val="1100"/>
              <a:buFont typeface="Arial" panose="020B0604020202020204" pitchFamily="34" charset="0"/>
              <a:buChar char="•"/>
            </a:pPr>
            <a:r>
              <a:rPr lang="en-US" sz="1800" b="0" i="0" u="none" strike="noStrike" dirty="0">
                <a:solidFill>
                  <a:srgbClr val="000000"/>
                </a:solidFill>
                <a:effectLst/>
                <a:latin typeface="Arial" panose="020B0604020202020204" pitchFamily="34" charset="0"/>
                <a:cs typeface="Arial" panose="020B0604020202020204" pitchFamily="34" charset="0"/>
              </a:rPr>
              <a:t>With our Tech Talent Investment Program, these students are learning more about their transfer options and the amazing partnerships with 4-year institutions that lead to in-demand occupations.  </a:t>
            </a:r>
          </a:p>
          <a:p>
            <a:pPr marL="628650" lvl="1" indent="-171450" algn="l" rtl="0">
              <a:lnSpc>
                <a:spcPct val="115000"/>
              </a:lnSpc>
              <a:spcBef>
                <a:spcPts val="0"/>
              </a:spcBef>
              <a:spcAft>
                <a:spcPts val="0"/>
              </a:spcAft>
              <a:buClr>
                <a:schemeClr val="dk1"/>
              </a:buClr>
              <a:buSzPts val="1100"/>
              <a:buFont typeface="Arial" panose="020B0604020202020204" pitchFamily="34" charset="0"/>
              <a:buChar char="•"/>
            </a:pPr>
            <a:r>
              <a:rPr lang="en-US" sz="1800" b="0" i="0" u="none" strike="noStrike" dirty="0">
                <a:solidFill>
                  <a:srgbClr val="000000"/>
                </a:solidFill>
                <a:effectLst/>
                <a:latin typeface="Arial" panose="020B0604020202020204" pitchFamily="34" charset="0"/>
                <a:cs typeface="Arial" panose="020B0604020202020204" pitchFamily="34" charset="0"/>
              </a:rPr>
              <a:t>Along with Credits2Careers and </a:t>
            </a:r>
            <a:r>
              <a:rPr lang="en-US" sz="1800" b="0" i="0" u="none" strike="noStrike" dirty="0" err="1">
                <a:solidFill>
                  <a:srgbClr val="000000"/>
                </a:solidFill>
                <a:effectLst/>
                <a:latin typeface="Arial" panose="020B0604020202020204" pitchFamily="34" charset="0"/>
                <a:cs typeface="Arial" panose="020B0604020202020204" pitchFamily="34" charset="0"/>
              </a:rPr>
              <a:t>TransferVirginia</a:t>
            </a:r>
            <a:r>
              <a:rPr lang="en-US" sz="1800" b="0" i="0" u="none" strike="noStrike" dirty="0">
                <a:solidFill>
                  <a:srgbClr val="000000"/>
                </a:solidFill>
                <a:effectLst/>
                <a:latin typeface="Arial" panose="020B0604020202020204" pitchFamily="34" charset="0"/>
                <a:cs typeface="Arial" panose="020B0604020202020204" pitchFamily="34" charset="0"/>
              </a:rPr>
              <a:t>, these students are finding out how many credits they can earn with credit for prior learning (CPL) and transfer and in-turn, how much time and money they can save towards completion of their baccalaureate program.</a:t>
            </a:r>
          </a:p>
        </p:txBody>
      </p:sp>
      <p:sp>
        <p:nvSpPr>
          <p:cNvPr id="188" name="Google Shape;188;p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2" name="Google Shape;232;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Font typeface="Arial" panose="020B0604020202020204" pitchFamily="34" charset="0"/>
              <a:buNone/>
            </a:pPr>
            <a:r>
              <a:rPr lang="en-US" sz="1800" b="1" i="0" u="none" strike="noStrike" dirty="0">
                <a:solidFill>
                  <a:srgbClr val="000000"/>
                </a:solidFill>
                <a:effectLst/>
                <a:latin typeface="Arial" panose="020B0604020202020204" pitchFamily="34" charset="0"/>
              </a:rPr>
              <a:t>7. Map Slide</a:t>
            </a:r>
          </a:p>
          <a:p>
            <a:pPr marL="285750" lvl="0" indent="-285750" algn="l" rtl="0">
              <a:lnSpc>
                <a:spcPct val="100000"/>
              </a:lnSpc>
              <a:spcBef>
                <a:spcPts val="0"/>
              </a:spcBef>
              <a:spcAft>
                <a:spcPts val="0"/>
              </a:spcAft>
              <a:buSzPts val="1400"/>
              <a:buFont typeface="Arial" panose="020B0604020202020204" pitchFamily="34" charset="0"/>
              <a:buChar char="•"/>
            </a:pPr>
            <a:r>
              <a:rPr lang="en-US" sz="1800" b="0" i="0" u="none" strike="noStrike" dirty="0">
                <a:solidFill>
                  <a:srgbClr val="000000"/>
                </a:solidFill>
                <a:effectLst/>
                <a:latin typeface="Arial" panose="020B0604020202020204" pitchFamily="34" charset="0"/>
              </a:rPr>
              <a:t>What questions should board members ask of their executives/administrators? </a:t>
            </a:r>
            <a:br>
              <a:rPr lang="en-US" dirty="0">
                <a:highlight>
                  <a:srgbClr val="FFFFFF"/>
                </a:highlight>
              </a:rPr>
            </a:br>
            <a:br>
              <a:rPr lang="en-US" dirty="0">
                <a:highlight>
                  <a:srgbClr val="FFFFFF"/>
                </a:highlight>
              </a:rPr>
            </a:br>
            <a:r>
              <a:rPr lang="en-US" dirty="0">
                <a:highlight>
                  <a:srgbClr val="FFFFFF"/>
                </a:highlight>
              </a:rPr>
              <a:t> </a:t>
            </a:r>
            <a:br>
              <a:rPr lang="en-US" dirty="0">
                <a:highlight>
                  <a:srgbClr val="FFFFFF"/>
                </a:highlight>
              </a:rPr>
            </a:br>
            <a:br>
              <a:rPr lang="en-US" dirty="0">
                <a:highlight>
                  <a:srgbClr val="FFFFFF"/>
                </a:highlight>
              </a:rPr>
            </a:br>
            <a:r>
              <a:rPr lang="en-US" dirty="0">
                <a:highlight>
                  <a:srgbClr val="FFFFFF"/>
                </a:highlight>
              </a:rPr>
              <a:t> </a:t>
            </a:r>
            <a:br>
              <a:rPr lang="en-US" dirty="0">
                <a:highlight>
                  <a:srgbClr val="FFFFFF"/>
                </a:highlight>
              </a:rPr>
            </a:br>
            <a:br>
              <a:rPr lang="en-US" dirty="0">
                <a:highlight>
                  <a:srgbClr val="FFFFFF"/>
                </a:highlight>
              </a:rPr>
            </a:br>
            <a:r>
              <a:rPr lang="en-US" dirty="0">
                <a:highlight>
                  <a:srgbClr val="FFFFFF"/>
                </a:highlight>
              </a:rPr>
              <a:t> </a:t>
            </a:r>
            <a:endParaRPr dirty="0"/>
          </a:p>
          <a:p>
            <a:pPr marL="0" lvl="0" indent="0" algn="l" rtl="0">
              <a:lnSpc>
                <a:spcPct val="100000"/>
              </a:lnSpc>
              <a:spcBef>
                <a:spcPts val="0"/>
              </a:spcBef>
              <a:spcAft>
                <a:spcPts val="0"/>
              </a:spcAft>
              <a:buClr>
                <a:schemeClr val="lt1"/>
              </a:buClr>
              <a:buSzPts val="1800"/>
              <a:buFont typeface="Arial"/>
              <a:buNone/>
            </a:pPr>
            <a:endParaRPr sz="1800" dirty="0">
              <a:highlight>
                <a:srgbClr val="FFFFFF"/>
              </a:highlight>
              <a:latin typeface="Times New Roman"/>
              <a:ea typeface="Times New Roman"/>
              <a:cs typeface="Times New Roman"/>
              <a:sym typeface="Times New Roman"/>
            </a:endParaRPr>
          </a:p>
        </p:txBody>
      </p:sp>
      <p:sp>
        <p:nvSpPr>
          <p:cNvPr id="233" name="Google Shape;233;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and Content">
  <p:cSld name="1_Title and Content">
    <p:bg>
      <p:bgPr>
        <a:solidFill>
          <a:schemeClr val="dk1"/>
        </a:solidFill>
        <a:effectLst/>
      </p:bgPr>
    </p:bg>
    <p:spTree>
      <p:nvGrpSpPr>
        <p:cNvPr id="1" name="Shape 15"/>
        <p:cNvGrpSpPr/>
        <p:nvPr/>
      </p:nvGrpSpPr>
      <p:grpSpPr>
        <a:xfrm>
          <a:off x="0" y="0"/>
          <a:ext cx="0" cy="0"/>
          <a:chOff x="0" y="0"/>
          <a:chExt cx="0" cy="0"/>
        </a:xfrm>
      </p:grpSpPr>
      <p:sp>
        <p:nvSpPr>
          <p:cNvPr id="16" name="Google Shape;16;p15"/>
          <p:cNvSpPr txBox="1"/>
          <p:nvPr/>
        </p:nvSpPr>
        <p:spPr>
          <a:xfrm>
            <a:off x="11038930" y="6347266"/>
            <a:ext cx="722243"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1200"/>
              <a:buFont typeface="Arial"/>
              <a:buNone/>
            </a:pPr>
            <a:r>
              <a:rPr lang="en-US" sz="1200" b="0" i="0" u="none" strike="noStrike" cap="none">
                <a:solidFill>
                  <a:schemeClr val="lt1"/>
                </a:solidFill>
                <a:latin typeface="Arial"/>
                <a:ea typeface="Arial"/>
                <a:cs typeface="Arial"/>
                <a:sym typeface="Arial"/>
              </a:rPr>
              <a:t>| </a:t>
            </a:r>
            <a:fld id="{00000000-1234-1234-1234-123412341234}" type="slidenum">
              <a:rPr lang="en-US" sz="1200" b="0" i="0" u="none" strike="noStrike" cap="none">
                <a:solidFill>
                  <a:schemeClr val="lt1"/>
                </a:solidFill>
                <a:latin typeface="Arial"/>
                <a:ea typeface="Arial"/>
                <a:cs typeface="Arial"/>
                <a:sym typeface="Arial"/>
              </a:rPr>
              <a:t>‹#›</a:t>
            </a:fld>
            <a:r>
              <a:rPr lang="en-US" sz="1200" b="0" i="0" u="none" strike="noStrike" cap="none">
                <a:solidFill>
                  <a:schemeClr val="lt1"/>
                </a:solidFill>
                <a:latin typeface="Arial"/>
                <a:ea typeface="Arial"/>
                <a:cs typeface="Arial"/>
                <a:sym typeface="Arial"/>
              </a:rPr>
              <a:t> </a:t>
            </a:r>
            <a:endParaRPr sz="12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9"/>
        <p:cNvGrpSpPr/>
        <p:nvPr/>
      </p:nvGrpSpPr>
      <p:grpSpPr>
        <a:xfrm>
          <a:off x="0" y="0"/>
          <a:ext cx="0" cy="0"/>
          <a:chOff x="0" y="0"/>
          <a:chExt cx="0" cy="0"/>
        </a:xfrm>
      </p:grpSpPr>
      <p:sp>
        <p:nvSpPr>
          <p:cNvPr id="80" name="Google Shape;80;p24"/>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24"/>
          <p:cNvSpPr>
            <a:spLocks noGrp="1"/>
          </p:cNvSpPr>
          <p:nvPr>
            <p:ph type="pic" idx="2"/>
          </p:nvPr>
        </p:nvSpPr>
        <p:spPr>
          <a:xfrm>
            <a:off x="5183188" y="987425"/>
            <a:ext cx="6172200" cy="4873500"/>
          </a:xfrm>
          <a:prstGeom prst="rect">
            <a:avLst/>
          </a:prstGeom>
          <a:noFill/>
          <a:ln>
            <a:noFill/>
          </a:ln>
        </p:spPr>
      </p:sp>
      <p:sp>
        <p:nvSpPr>
          <p:cNvPr id="82" name="Google Shape;82;p24"/>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3" name="Google Shape;83;p2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2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2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6"/>
        <p:cNvGrpSpPr/>
        <p:nvPr/>
      </p:nvGrpSpPr>
      <p:grpSpPr>
        <a:xfrm>
          <a:off x="0" y="0"/>
          <a:ext cx="0" cy="0"/>
          <a:chOff x="0" y="0"/>
          <a:chExt cx="0" cy="0"/>
        </a:xfrm>
      </p:grpSpPr>
      <p:sp>
        <p:nvSpPr>
          <p:cNvPr id="87" name="Google Shape;87;p2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25"/>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9" name="Google Shape;89;p2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2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2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92"/>
        <p:cNvGrpSpPr/>
        <p:nvPr/>
      </p:nvGrpSpPr>
      <p:grpSpPr>
        <a:xfrm>
          <a:off x="0" y="0"/>
          <a:ext cx="0" cy="0"/>
          <a:chOff x="0" y="0"/>
          <a:chExt cx="0" cy="0"/>
        </a:xfrm>
      </p:grpSpPr>
      <p:sp>
        <p:nvSpPr>
          <p:cNvPr id="93" name="Google Shape;93;p26"/>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26"/>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5" name="Google Shape;95;p2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2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2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Title and Content">
  <p:cSld name="1_Title and Content">
    <p:bg>
      <p:bgPr>
        <a:solidFill>
          <a:schemeClr val="dk1"/>
        </a:solidFill>
        <a:effectLst/>
      </p:bgPr>
    </p:bg>
    <p:spTree>
      <p:nvGrpSpPr>
        <p:cNvPr id="1" name="Shape 98"/>
        <p:cNvGrpSpPr/>
        <p:nvPr/>
      </p:nvGrpSpPr>
      <p:grpSpPr>
        <a:xfrm>
          <a:off x="0" y="0"/>
          <a:ext cx="0" cy="0"/>
          <a:chOff x="0" y="0"/>
          <a:chExt cx="0" cy="0"/>
        </a:xfrm>
      </p:grpSpPr>
      <p:sp>
        <p:nvSpPr>
          <p:cNvPr id="99" name="Google Shape;99;p14"/>
          <p:cNvSpPr txBox="1"/>
          <p:nvPr/>
        </p:nvSpPr>
        <p:spPr>
          <a:xfrm>
            <a:off x="11038930" y="6347266"/>
            <a:ext cx="7221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1200"/>
              <a:buFont typeface="Arial"/>
              <a:buNone/>
            </a:pPr>
            <a:r>
              <a:rPr lang="en-US" sz="1200" b="0" i="0" u="none" strike="noStrike" cap="none">
                <a:solidFill>
                  <a:schemeClr val="lt1"/>
                </a:solidFill>
                <a:latin typeface="Arial"/>
                <a:ea typeface="Arial"/>
                <a:cs typeface="Arial"/>
                <a:sym typeface="Arial"/>
              </a:rPr>
              <a:t>| </a:t>
            </a:r>
            <a:fld id="{00000000-1234-1234-1234-123412341234}" type="slidenum">
              <a:rPr lang="en-US" sz="1200" b="0" i="0" u="none" strike="noStrike" cap="none">
                <a:solidFill>
                  <a:schemeClr val="lt1"/>
                </a:solidFill>
                <a:latin typeface="Arial"/>
                <a:ea typeface="Arial"/>
                <a:cs typeface="Arial"/>
                <a:sym typeface="Arial"/>
              </a:rPr>
              <a:t>‹#›</a:t>
            </a:fld>
            <a:r>
              <a:rPr lang="en-US" sz="1200" b="0" i="0" u="none" strike="noStrike" cap="none">
                <a:solidFill>
                  <a:schemeClr val="lt1"/>
                </a:solidFill>
                <a:latin typeface="Arial"/>
                <a:ea typeface="Arial"/>
                <a:cs typeface="Arial"/>
                <a:sym typeface="Arial"/>
              </a:rPr>
              <a:t> </a:t>
            </a:r>
            <a:endParaRPr sz="12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9"/>
        <p:cNvGrpSpPr/>
        <p:nvPr/>
      </p:nvGrpSpPr>
      <p:grpSpPr>
        <a:xfrm>
          <a:off x="0" y="0"/>
          <a:ext cx="0" cy="0"/>
          <a:chOff x="0" y="0"/>
          <a:chExt cx="0" cy="0"/>
        </a:xfrm>
      </p:grpSpPr>
      <p:sp>
        <p:nvSpPr>
          <p:cNvPr id="30" name="Google Shape;30;p16"/>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Play"/>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16"/>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2" name="Google Shape;32;p1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1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1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5"/>
        <p:cNvGrpSpPr/>
        <p:nvPr/>
      </p:nvGrpSpPr>
      <p:grpSpPr>
        <a:xfrm>
          <a:off x="0" y="0"/>
          <a:ext cx="0" cy="0"/>
          <a:chOff x="0" y="0"/>
          <a:chExt cx="0" cy="0"/>
        </a:xfrm>
      </p:grpSpPr>
      <p:sp>
        <p:nvSpPr>
          <p:cNvPr id="36" name="Google Shape;36;p1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17"/>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1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1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1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1"/>
        <p:cNvGrpSpPr/>
        <p:nvPr/>
      </p:nvGrpSpPr>
      <p:grpSpPr>
        <a:xfrm>
          <a:off x="0" y="0"/>
          <a:ext cx="0" cy="0"/>
          <a:chOff x="0" y="0"/>
          <a:chExt cx="0" cy="0"/>
        </a:xfrm>
      </p:grpSpPr>
      <p:sp>
        <p:nvSpPr>
          <p:cNvPr id="42" name="Google Shape;42;p18"/>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Play"/>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18"/>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57575"/>
              </a:buClr>
              <a:buSzPts val="2400"/>
              <a:buNone/>
              <a:defRPr sz="2400">
                <a:solidFill>
                  <a:srgbClr val="757575"/>
                </a:solidFill>
              </a:defRPr>
            </a:lvl1pPr>
            <a:lvl2pPr marL="914400" lvl="1" indent="-228600" algn="l">
              <a:lnSpc>
                <a:spcPct val="90000"/>
              </a:lnSpc>
              <a:spcBef>
                <a:spcPts val="500"/>
              </a:spcBef>
              <a:spcAft>
                <a:spcPts val="0"/>
              </a:spcAft>
              <a:buClr>
                <a:srgbClr val="757575"/>
              </a:buClr>
              <a:buSzPts val="2000"/>
              <a:buNone/>
              <a:defRPr sz="2000">
                <a:solidFill>
                  <a:srgbClr val="757575"/>
                </a:solidFill>
              </a:defRPr>
            </a:lvl2pPr>
            <a:lvl3pPr marL="1371600" lvl="2" indent="-228600" algn="l">
              <a:lnSpc>
                <a:spcPct val="90000"/>
              </a:lnSpc>
              <a:spcBef>
                <a:spcPts val="500"/>
              </a:spcBef>
              <a:spcAft>
                <a:spcPts val="0"/>
              </a:spcAft>
              <a:buClr>
                <a:srgbClr val="757575"/>
              </a:buClr>
              <a:buSzPts val="1800"/>
              <a:buNone/>
              <a:defRPr sz="1800">
                <a:solidFill>
                  <a:srgbClr val="757575"/>
                </a:solidFill>
              </a:defRPr>
            </a:lvl3pPr>
            <a:lvl4pPr marL="1828800" lvl="3" indent="-228600" algn="l">
              <a:lnSpc>
                <a:spcPct val="90000"/>
              </a:lnSpc>
              <a:spcBef>
                <a:spcPts val="500"/>
              </a:spcBef>
              <a:spcAft>
                <a:spcPts val="0"/>
              </a:spcAft>
              <a:buClr>
                <a:srgbClr val="757575"/>
              </a:buClr>
              <a:buSzPts val="1600"/>
              <a:buNone/>
              <a:defRPr sz="1600">
                <a:solidFill>
                  <a:srgbClr val="757575"/>
                </a:solidFill>
              </a:defRPr>
            </a:lvl4pPr>
            <a:lvl5pPr marL="2286000" lvl="4" indent="-228600" algn="l">
              <a:lnSpc>
                <a:spcPct val="90000"/>
              </a:lnSpc>
              <a:spcBef>
                <a:spcPts val="500"/>
              </a:spcBef>
              <a:spcAft>
                <a:spcPts val="0"/>
              </a:spcAft>
              <a:buClr>
                <a:srgbClr val="757575"/>
              </a:buClr>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sp>
        <p:nvSpPr>
          <p:cNvPr id="44" name="Google Shape;44;p1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1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1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7"/>
        <p:cNvGrpSpPr/>
        <p:nvPr/>
      </p:nvGrpSpPr>
      <p:grpSpPr>
        <a:xfrm>
          <a:off x="0" y="0"/>
          <a:ext cx="0" cy="0"/>
          <a:chOff x="0" y="0"/>
          <a:chExt cx="0" cy="0"/>
        </a:xfrm>
      </p:grpSpPr>
      <p:sp>
        <p:nvSpPr>
          <p:cNvPr id="48" name="Google Shape;48;p1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19"/>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19"/>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1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1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1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4"/>
        <p:cNvGrpSpPr/>
        <p:nvPr/>
      </p:nvGrpSpPr>
      <p:grpSpPr>
        <a:xfrm>
          <a:off x="0" y="0"/>
          <a:ext cx="0" cy="0"/>
          <a:chOff x="0" y="0"/>
          <a:chExt cx="0" cy="0"/>
        </a:xfrm>
      </p:grpSpPr>
      <p:sp>
        <p:nvSpPr>
          <p:cNvPr id="55" name="Google Shape;55;p20"/>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0"/>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7" name="Google Shape;57;p20"/>
          <p:cNvSpPr txBox="1">
            <a:spLocks noGrp="1"/>
          </p:cNvSpPr>
          <p:nvPr>
            <p:ph type="body" idx="2"/>
          </p:nvPr>
        </p:nvSpPr>
        <p:spPr>
          <a:xfrm>
            <a:off x="839788" y="2505075"/>
            <a:ext cx="5157900" cy="3684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20"/>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9" name="Google Shape;59;p20"/>
          <p:cNvSpPr txBox="1">
            <a:spLocks noGrp="1"/>
          </p:cNvSpPr>
          <p:nvPr>
            <p:ph type="body" idx="4"/>
          </p:nvPr>
        </p:nvSpPr>
        <p:spPr>
          <a:xfrm>
            <a:off x="6172200" y="2505075"/>
            <a:ext cx="5183100" cy="3684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2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2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2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3"/>
        <p:cNvGrpSpPr/>
        <p:nvPr/>
      </p:nvGrpSpPr>
      <p:grpSpPr>
        <a:xfrm>
          <a:off x="0" y="0"/>
          <a:ext cx="0" cy="0"/>
          <a:chOff x="0" y="0"/>
          <a:chExt cx="0" cy="0"/>
        </a:xfrm>
      </p:grpSpPr>
      <p:sp>
        <p:nvSpPr>
          <p:cNvPr id="64" name="Google Shape;64;p2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2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2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8"/>
        <p:cNvGrpSpPr/>
        <p:nvPr/>
      </p:nvGrpSpPr>
      <p:grpSpPr>
        <a:xfrm>
          <a:off x="0" y="0"/>
          <a:ext cx="0" cy="0"/>
          <a:chOff x="0" y="0"/>
          <a:chExt cx="0" cy="0"/>
        </a:xfrm>
      </p:grpSpPr>
      <p:sp>
        <p:nvSpPr>
          <p:cNvPr id="69" name="Google Shape;69;p2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2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2"/>
        <p:cNvGrpSpPr/>
        <p:nvPr/>
      </p:nvGrpSpPr>
      <p:grpSpPr>
        <a:xfrm>
          <a:off x="0" y="0"/>
          <a:ext cx="0" cy="0"/>
          <a:chOff x="0" y="0"/>
          <a:chExt cx="0" cy="0"/>
        </a:xfrm>
      </p:grpSpPr>
      <p:sp>
        <p:nvSpPr>
          <p:cNvPr id="73" name="Google Shape;73;p23"/>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23"/>
          <p:cNvSpPr txBox="1">
            <a:spLocks noGrp="1"/>
          </p:cNvSpPr>
          <p:nvPr>
            <p:ph type="body" idx="1"/>
          </p:nvPr>
        </p:nvSpPr>
        <p:spPr>
          <a:xfrm>
            <a:off x="5183188" y="987425"/>
            <a:ext cx="6172200" cy="4873500"/>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75" name="Google Shape;75;p23"/>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6" name="Google Shape;76;p2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2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2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
        <p:cNvGrpSpPr/>
        <p:nvPr/>
      </p:nvGrpSpPr>
      <p:grpSpPr>
        <a:xfrm>
          <a:off x="0" y="0"/>
          <a:ext cx="0" cy="0"/>
          <a:chOff x="0" y="0"/>
          <a:chExt cx="0" cy="0"/>
        </a:xfrm>
      </p:grpSpPr>
      <p:sp>
        <p:nvSpPr>
          <p:cNvPr id="10" name="Google Shape;10;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4400"/>
              <a:buFont typeface="Play"/>
              <a:buNone/>
              <a:defRPr sz="4400" b="0" i="0" u="none" strike="noStrike" cap="none">
                <a:solidFill>
                  <a:schemeClr val="lt1"/>
                </a:solidFill>
                <a:latin typeface="Play"/>
                <a:ea typeface="Play"/>
                <a:cs typeface="Play"/>
                <a:sym typeface="Pla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9pPr>
          </a:lstStyle>
          <a:p>
            <a:endParaRPr/>
          </a:p>
        </p:txBody>
      </p:sp>
      <p:sp>
        <p:nvSpPr>
          <p:cNvPr id="12" name="Google Shape;12;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9pPr>
          </a:lstStyle>
          <a:p>
            <a:endParaRPr/>
          </a:p>
        </p:txBody>
      </p:sp>
      <p:sp>
        <p:nvSpPr>
          <p:cNvPr id="13" name="Google Shape;13;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9pPr>
          </a:lstStyle>
          <a:p>
            <a:endParaRPr/>
          </a:p>
        </p:txBody>
      </p:sp>
      <p:sp>
        <p:nvSpPr>
          <p:cNvPr id="14" name="Google Shape;14;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
        <p:cNvGrpSpPr/>
        <p:nvPr/>
      </p:nvGrpSpPr>
      <p:grpSpPr>
        <a:xfrm>
          <a:off x="0" y="0"/>
          <a:ext cx="0" cy="0"/>
          <a:chOff x="0" y="0"/>
          <a:chExt cx="0" cy="0"/>
        </a:xfrm>
      </p:grpSpPr>
      <p:sp>
        <p:nvSpPr>
          <p:cNvPr id="24" name="Google Shape;24;p1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Play"/>
              <a:buNone/>
              <a:defRPr sz="4400" b="0" i="0" u="none" strike="noStrike" cap="none">
                <a:solidFill>
                  <a:schemeClr val="dk1"/>
                </a:solidFill>
                <a:latin typeface="Play"/>
                <a:ea typeface="Play"/>
                <a:cs typeface="Play"/>
                <a:sym typeface="Pla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5" name="Google Shape;25;p12"/>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6" name="Google Shape;26;p1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757575"/>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27" name="Google Shape;27;p1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757575"/>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28" name="Google Shape;28;p1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
          <p:cNvSpPr txBox="1"/>
          <p:nvPr/>
        </p:nvSpPr>
        <p:spPr>
          <a:xfrm>
            <a:off x="5258751" y="3059668"/>
            <a:ext cx="1674497"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Welcome Slide</a:t>
            </a:r>
            <a:endParaRPr sz="1400" b="0" i="0" u="none" strike="noStrike" cap="none">
              <a:solidFill>
                <a:srgbClr val="000000"/>
              </a:solidFill>
              <a:latin typeface="Arial"/>
              <a:ea typeface="Arial"/>
              <a:cs typeface="Arial"/>
              <a:sym typeface="Arial"/>
            </a:endParaRPr>
          </a:p>
        </p:txBody>
      </p:sp>
      <p:pic>
        <p:nvPicPr>
          <p:cNvPr id="106" name="Google Shape;106;p1"/>
          <p:cNvPicPr preferRelativeResize="0"/>
          <p:nvPr/>
        </p:nvPicPr>
        <p:blipFill rotWithShape="1">
          <a:blip r:embed="rId3">
            <a:alphaModFix amt="70000"/>
          </a:blip>
          <a:srcRect/>
          <a:stretch/>
        </p:blipFill>
        <p:spPr>
          <a:xfrm>
            <a:off x="0" y="0"/>
            <a:ext cx="12192000" cy="6858000"/>
          </a:xfrm>
          <a:prstGeom prst="rect">
            <a:avLst/>
          </a:prstGeom>
          <a:noFill/>
          <a:ln>
            <a:noFill/>
          </a:ln>
        </p:spPr>
      </p:pic>
      <p:pic>
        <p:nvPicPr>
          <p:cNvPr id="107" name="Google Shape;107;p1" descr="A black and white logo&#10;&#10;Description automatically generated"/>
          <p:cNvPicPr preferRelativeResize="0"/>
          <p:nvPr/>
        </p:nvPicPr>
        <p:blipFill rotWithShape="1">
          <a:blip r:embed="rId4">
            <a:alphaModFix/>
          </a:blip>
          <a:srcRect/>
          <a:stretch/>
        </p:blipFill>
        <p:spPr>
          <a:xfrm>
            <a:off x="3159891" y="2262459"/>
            <a:ext cx="5715001" cy="2082801"/>
          </a:xfrm>
          <a:prstGeom prst="rect">
            <a:avLst/>
          </a:prstGeom>
          <a:noFill/>
          <a:ln>
            <a:noFill/>
          </a:ln>
          <a:effectLst>
            <a:outerShdw blurRad="50800" dist="50800" dir="5400000" algn="ctr" rotWithShape="0">
              <a:srgbClr val="000000">
                <a:alpha val="98431"/>
              </a:srgbClr>
            </a:outerShdw>
          </a:effectLst>
        </p:spPr>
      </p:pic>
      <p:sp>
        <p:nvSpPr>
          <p:cNvPr id="108" name="Google Shape;108;p1"/>
          <p:cNvSpPr txBox="1"/>
          <p:nvPr/>
        </p:nvSpPr>
        <p:spPr>
          <a:xfrm>
            <a:off x="0" y="4616339"/>
            <a:ext cx="12192000" cy="2247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2800">
                <a:solidFill>
                  <a:schemeClr val="lt1"/>
                </a:solidFill>
                <a:latin typeface="Lato"/>
                <a:ea typeface="Lato"/>
                <a:cs typeface="Lato"/>
                <a:sym typeface="Lato"/>
              </a:rPr>
              <a:t>SCHEV Boards of Visitors Orientation</a:t>
            </a:r>
            <a:endParaRPr sz="2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US" sz="2800">
                <a:solidFill>
                  <a:schemeClr val="lt1"/>
                </a:solidFill>
                <a:latin typeface="Lato"/>
                <a:ea typeface="Lato"/>
                <a:cs typeface="Lato"/>
                <a:sym typeface="Lato"/>
              </a:rPr>
              <a:t>November 13, 2024</a:t>
            </a:r>
            <a:endParaRPr sz="2800">
              <a:solidFill>
                <a:schemeClr val="lt1"/>
              </a:solidFill>
              <a:latin typeface="Lato"/>
              <a:ea typeface="Lato"/>
              <a:cs typeface="Lato"/>
              <a:sym typeface="Lato"/>
            </a:endParaRPr>
          </a:p>
          <a:p>
            <a:pPr marL="0" marR="0" lvl="0" indent="0" algn="ctr" rtl="0">
              <a:lnSpc>
                <a:spcPct val="100000"/>
              </a:lnSpc>
              <a:spcBef>
                <a:spcPts val="0"/>
              </a:spcBef>
              <a:spcAft>
                <a:spcPts val="0"/>
              </a:spcAft>
              <a:buClr>
                <a:srgbClr val="000000"/>
              </a:buClr>
              <a:buSzPts val="2400"/>
              <a:buFont typeface="Arial"/>
              <a:buNone/>
            </a:pPr>
            <a:endParaRPr sz="2800">
              <a:solidFill>
                <a:schemeClr val="lt1"/>
              </a:solidFill>
              <a:latin typeface="Lato"/>
              <a:ea typeface="Lato"/>
              <a:cs typeface="Lato"/>
              <a:sym typeface="Lato"/>
            </a:endParaRPr>
          </a:p>
          <a:p>
            <a:pPr marL="0" marR="0" lvl="0" indent="0" algn="ctr" rtl="0">
              <a:lnSpc>
                <a:spcPct val="100000"/>
              </a:lnSpc>
              <a:spcBef>
                <a:spcPts val="0"/>
              </a:spcBef>
              <a:spcAft>
                <a:spcPts val="0"/>
              </a:spcAft>
              <a:buClr>
                <a:srgbClr val="000000"/>
              </a:buClr>
              <a:buSzPts val="3200"/>
              <a:buFont typeface="Arial"/>
              <a:buNone/>
            </a:pPr>
            <a:r>
              <a:rPr lang="en-US" sz="2800" b="0" i="0" u="none" strike="noStrike" cap="none">
                <a:solidFill>
                  <a:schemeClr val="lt1"/>
                </a:solidFill>
                <a:latin typeface="Lato"/>
                <a:ea typeface="Lato"/>
                <a:cs typeface="Lato"/>
                <a:sym typeface="Lato"/>
              </a:rPr>
              <a:t>David Doré, Ed.D.</a:t>
            </a:r>
            <a:endParaRPr sz="2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200"/>
              <a:buFont typeface="Arial"/>
              <a:buNone/>
            </a:pPr>
            <a:r>
              <a:rPr lang="en-US" sz="2800" b="0" i="0" u="none" strike="noStrike" cap="none">
                <a:solidFill>
                  <a:schemeClr val="lt1"/>
                </a:solidFill>
                <a:latin typeface="Lato"/>
                <a:ea typeface="Lato"/>
                <a:cs typeface="Lato"/>
                <a:sym typeface="Lato"/>
              </a:rPr>
              <a:t>Chancellor</a:t>
            </a:r>
            <a:endParaRPr sz="2800" b="0" i="0" u="none" strike="noStrike" cap="non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pic>
        <p:nvPicPr>
          <p:cNvPr id="144" name="Google Shape;144;p2" descr="A rocket coming out of a computer&#10;&#10;Description automatically generated"/>
          <p:cNvPicPr preferRelativeResize="0"/>
          <p:nvPr/>
        </p:nvPicPr>
        <p:blipFill rotWithShape="1">
          <a:blip r:embed="rId3">
            <a:alphaModFix amt="70000"/>
          </a:blip>
          <a:srcRect/>
          <a:stretch/>
        </p:blipFill>
        <p:spPr>
          <a:xfrm>
            <a:off x="-1" y="4618"/>
            <a:ext cx="12192001" cy="6853382"/>
          </a:xfrm>
          <a:prstGeom prst="rect">
            <a:avLst/>
          </a:prstGeom>
          <a:noFill/>
          <a:ln>
            <a:noFill/>
          </a:ln>
        </p:spPr>
      </p:pic>
      <p:sp>
        <p:nvSpPr>
          <p:cNvPr id="145" name="Google Shape;145;p2"/>
          <p:cNvSpPr txBox="1"/>
          <p:nvPr/>
        </p:nvSpPr>
        <p:spPr>
          <a:xfrm>
            <a:off x="0" y="2531090"/>
            <a:ext cx="5764038" cy="4322292"/>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lt1"/>
              </a:buClr>
              <a:buSzPts val="8800"/>
              <a:buFont typeface="Teko"/>
              <a:buNone/>
            </a:pPr>
            <a:r>
              <a:rPr lang="en-US" sz="8800" b="0" i="0" u="none" strike="noStrike" cap="none">
                <a:solidFill>
                  <a:schemeClr val="lt1"/>
                </a:solidFill>
                <a:latin typeface="Teko"/>
                <a:ea typeface="Teko"/>
                <a:cs typeface="Teko"/>
                <a:sym typeface="Teko"/>
              </a:rPr>
              <a:t>300,000 </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0"/>
              </a:spcBef>
              <a:spcAft>
                <a:spcPts val="0"/>
              </a:spcAft>
              <a:buClr>
                <a:schemeClr val="lt1"/>
              </a:buClr>
              <a:buSzPts val="8800"/>
              <a:buFont typeface="Teko"/>
              <a:buNone/>
            </a:pPr>
            <a:r>
              <a:rPr lang="en-US" sz="8800" b="0" i="0" u="none" strike="noStrike" cap="none">
                <a:solidFill>
                  <a:schemeClr val="lt1"/>
                </a:solidFill>
                <a:latin typeface="Teko"/>
                <a:ea typeface="Teko"/>
                <a:cs typeface="Teko"/>
                <a:sym typeface="Teko"/>
              </a:rPr>
              <a:t>credentials </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0"/>
              </a:spcBef>
              <a:spcAft>
                <a:spcPts val="0"/>
              </a:spcAft>
              <a:buClr>
                <a:schemeClr val="lt1"/>
              </a:buClr>
              <a:buSzPts val="8800"/>
              <a:buFont typeface="Teko"/>
              <a:buNone/>
            </a:pPr>
            <a:r>
              <a:rPr lang="en-US" sz="8800" b="0" i="0" u="none" strike="noStrike" cap="none">
                <a:solidFill>
                  <a:schemeClr val="lt1"/>
                </a:solidFill>
                <a:latin typeface="Teko"/>
                <a:ea typeface="Teko"/>
                <a:cs typeface="Teko"/>
                <a:sym typeface="Teko"/>
              </a:rPr>
              <a:t>by 2030</a:t>
            </a:r>
            <a:endParaRPr sz="1400" b="0" i="0" u="none" strike="noStrike" cap="none">
              <a:solidFill>
                <a:srgbClr val="000000"/>
              </a:solidFill>
              <a:latin typeface="Arial"/>
              <a:ea typeface="Arial"/>
              <a:cs typeface="Arial"/>
              <a:sym typeface="Arial"/>
            </a:endParaRPr>
          </a:p>
        </p:txBody>
      </p:sp>
      <p:pic>
        <p:nvPicPr>
          <p:cNvPr id="146" name="Google Shape;146;p2" descr="A black background with white text&#10;&#10;Description automatically generated"/>
          <p:cNvPicPr preferRelativeResize="0"/>
          <p:nvPr/>
        </p:nvPicPr>
        <p:blipFill rotWithShape="1">
          <a:blip r:embed="rId4">
            <a:alphaModFix/>
          </a:blip>
          <a:srcRect/>
          <a:stretch/>
        </p:blipFill>
        <p:spPr>
          <a:xfrm>
            <a:off x="0" y="0"/>
            <a:ext cx="5764038" cy="265640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6"/>
          <p:cNvSpPr txBox="1"/>
          <p:nvPr/>
        </p:nvSpPr>
        <p:spPr>
          <a:xfrm>
            <a:off x="7976562" y="3128216"/>
            <a:ext cx="3721546" cy="1348203"/>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927E59"/>
              </a:buClr>
              <a:buSzPts val="8800"/>
              <a:buFont typeface="Arial"/>
              <a:buNone/>
            </a:pPr>
            <a:r>
              <a:rPr lang="en-US" sz="6600" b="0" i="0" u="none" strike="noStrike" cap="none">
                <a:solidFill>
                  <a:srgbClr val="C00000"/>
                </a:solidFill>
                <a:latin typeface="Arial"/>
                <a:ea typeface="Arial"/>
                <a:cs typeface="Arial"/>
                <a:sym typeface="Arial"/>
              </a:rPr>
              <a:t>$85.5M</a:t>
            </a:r>
            <a:endParaRPr sz="6600" b="0" i="0" u="none" strike="noStrike" cap="none">
              <a:solidFill>
                <a:srgbClr val="C00000"/>
              </a:solidFill>
              <a:latin typeface="Arial"/>
              <a:ea typeface="Arial"/>
              <a:cs typeface="Arial"/>
              <a:sym typeface="Arial"/>
            </a:endParaRPr>
          </a:p>
          <a:p>
            <a:pPr marL="0" marR="0" lvl="0" indent="0" algn="ctr" rtl="0">
              <a:lnSpc>
                <a:spcPct val="90000"/>
              </a:lnSpc>
              <a:spcBef>
                <a:spcPts val="1000"/>
              </a:spcBef>
              <a:spcAft>
                <a:spcPts val="0"/>
              </a:spcAft>
              <a:buClr>
                <a:srgbClr val="927E59"/>
              </a:buClr>
              <a:buSzPts val="4000"/>
              <a:buFont typeface="Arial"/>
              <a:buNone/>
            </a:pPr>
            <a:r>
              <a:rPr lang="en-US" sz="3200" b="0" i="0" u="none" strike="noStrike" cap="none">
                <a:solidFill>
                  <a:srgbClr val="C00000"/>
                </a:solidFill>
                <a:latin typeface="Arial"/>
                <a:ea typeface="Arial"/>
                <a:cs typeface="Arial"/>
                <a:sym typeface="Arial"/>
              </a:rPr>
              <a:t>INVESTMENT</a:t>
            </a:r>
            <a:endParaRPr sz="3200" b="0" i="0" u="none" strike="noStrike" cap="none">
              <a:solidFill>
                <a:srgbClr val="C00000"/>
              </a:solidFill>
              <a:latin typeface="Arial"/>
              <a:ea typeface="Arial"/>
              <a:cs typeface="Arial"/>
              <a:sym typeface="Arial"/>
            </a:endParaRPr>
          </a:p>
        </p:txBody>
      </p:sp>
      <p:pic>
        <p:nvPicPr>
          <p:cNvPr id="121" name="Google Shape;121;p6" descr="A black background with blue text&#10;&#10;Description automatically generated"/>
          <p:cNvPicPr preferRelativeResize="0"/>
          <p:nvPr/>
        </p:nvPicPr>
        <p:blipFill rotWithShape="1">
          <a:blip r:embed="rId3">
            <a:alphaModFix/>
          </a:blip>
          <a:srcRect/>
          <a:stretch/>
        </p:blipFill>
        <p:spPr>
          <a:xfrm>
            <a:off x="7976562" y="1850188"/>
            <a:ext cx="3669220" cy="1205683"/>
          </a:xfrm>
          <a:prstGeom prst="rect">
            <a:avLst/>
          </a:prstGeom>
          <a:noFill/>
          <a:ln>
            <a:noFill/>
          </a:ln>
        </p:spPr>
      </p:pic>
      <p:pic>
        <p:nvPicPr>
          <p:cNvPr id="122" name="Google Shape;122;p6" descr="A screenshot of a puzzle piece&#10;&#10;Description automatically generated"/>
          <p:cNvPicPr preferRelativeResize="0"/>
          <p:nvPr/>
        </p:nvPicPr>
        <p:blipFill rotWithShape="1">
          <a:blip r:embed="rId4">
            <a:alphaModFix/>
          </a:blip>
          <a:srcRect t="-9330" b="9327"/>
          <a:stretch/>
        </p:blipFill>
        <p:spPr>
          <a:xfrm>
            <a:off x="846345" y="1843177"/>
            <a:ext cx="5918202" cy="2451099"/>
          </a:xfrm>
          <a:prstGeom prst="rect">
            <a:avLst/>
          </a:prstGeom>
          <a:noFill/>
          <a:ln>
            <a:noFill/>
          </a:ln>
        </p:spPr>
      </p:pic>
      <p:sp>
        <p:nvSpPr>
          <p:cNvPr id="123" name="Google Shape;123;p6"/>
          <p:cNvSpPr txBox="1"/>
          <p:nvPr/>
        </p:nvSpPr>
        <p:spPr>
          <a:xfrm>
            <a:off x="846338" y="6391603"/>
            <a:ext cx="7028050"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lt1"/>
                </a:solidFill>
                <a:latin typeface="Arial"/>
                <a:ea typeface="Arial"/>
                <a:cs typeface="Arial"/>
                <a:sym typeface="Arial"/>
              </a:rPr>
              <a:t>Source: VCCS FastForward administrative data and VEC records as of July 1, 2023</a:t>
            </a:r>
            <a:endParaRPr sz="1200" b="0" i="0" u="none" strike="noStrike" cap="none">
              <a:solidFill>
                <a:schemeClr val="lt1"/>
              </a:solidFill>
              <a:latin typeface="Arial"/>
              <a:ea typeface="Arial"/>
              <a:cs typeface="Arial"/>
              <a:sym typeface="Arial"/>
            </a:endParaRPr>
          </a:p>
        </p:txBody>
      </p:sp>
      <p:sp>
        <p:nvSpPr>
          <p:cNvPr id="124" name="Google Shape;124;p6"/>
          <p:cNvSpPr/>
          <p:nvPr/>
        </p:nvSpPr>
        <p:spPr>
          <a:xfrm>
            <a:off x="7428293" y="2002409"/>
            <a:ext cx="307500" cy="2853300"/>
          </a:xfrm>
          <a:prstGeom prst="rightBrace">
            <a:avLst>
              <a:gd name="adj1" fmla="val 8333"/>
              <a:gd name="adj2" fmla="val 50000"/>
            </a:avLst>
          </a:prstGeom>
          <a:noFill/>
          <a:ln w="9525"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BF9000"/>
              </a:solidFill>
              <a:latin typeface="Arial"/>
              <a:ea typeface="Arial"/>
              <a:cs typeface="Arial"/>
              <a:sym typeface="Arial"/>
            </a:endParaRPr>
          </a:p>
        </p:txBody>
      </p:sp>
      <p:sp>
        <p:nvSpPr>
          <p:cNvPr id="125" name="Google Shape;125;p6"/>
          <p:cNvSpPr/>
          <p:nvPr/>
        </p:nvSpPr>
        <p:spPr>
          <a:xfrm>
            <a:off x="5311800" y="3637338"/>
            <a:ext cx="1452762" cy="523152"/>
          </a:xfrm>
          <a:prstGeom prst="flowChartTerminator">
            <a:avLst/>
          </a:prstGeom>
          <a:solidFill>
            <a:srgbClr val="02B7E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6" name="Google Shape;126;p6"/>
          <p:cNvSpPr/>
          <p:nvPr/>
        </p:nvSpPr>
        <p:spPr>
          <a:xfrm>
            <a:off x="3246500" y="3654963"/>
            <a:ext cx="1452762" cy="523152"/>
          </a:xfrm>
          <a:prstGeom prst="flowChartTerminator">
            <a:avLst/>
          </a:prstGeom>
          <a:solidFill>
            <a:srgbClr val="8AC86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7" name="Google Shape;127;p6"/>
          <p:cNvSpPr/>
          <p:nvPr/>
        </p:nvSpPr>
        <p:spPr>
          <a:xfrm>
            <a:off x="1181200" y="3637325"/>
            <a:ext cx="1452762" cy="523152"/>
          </a:xfrm>
          <a:prstGeom prst="flowChartTerminator">
            <a:avLst/>
          </a:prstGeom>
          <a:solidFill>
            <a:schemeClr val="dk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8" name="Google Shape;128;p6"/>
          <p:cNvSpPr txBox="1"/>
          <p:nvPr/>
        </p:nvSpPr>
        <p:spPr>
          <a:xfrm>
            <a:off x="3315782" y="3646474"/>
            <a:ext cx="1452600" cy="523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2700"/>
              <a:buFont typeface="Arial"/>
              <a:buNone/>
            </a:pPr>
            <a:r>
              <a:rPr lang="en-US" sz="2700" b="1" i="0" u="none" strike="noStrike" cap="none">
                <a:solidFill>
                  <a:schemeClr val="lt1"/>
                </a:solidFill>
                <a:latin typeface="Arial"/>
                <a:ea typeface="Arial"/>
                <a:cs typeface="Arial"/>
                <a:sym typeface="Arial"/>
              </a:rPr>
              <a:t>    95%</a:t>
            </a:r>
            <a:endParaRPr sz="2700" b="1" i="0" u="none" strike="noStrike" cap="none">
              <a:solidFill>
                <a:schemeClr val="lt1"/>
              </a:solidFill>
              <a:latin typeface="Arial"/>
              <a:ea typeface="Arial"/>
              <a:cs typeface="Arial"/>
              <a:sym typeface="Arial"/>
            </a:endParaRPr>
          </a:p>
        </p:txBody>
      </p:sp>
      <p:sp>
        <p:nvSpPr>
          <p:cNvPr id="129" name="Google Shape;129;p6"/>
          <p:cNvSpPr txBox="1"/>
          <p:nvPr/>
        </p:nvSpPr>
        <p:spPr>
          <a:xfrm>
            <a:off x="5319803" y="3637313"/>
            <a:ext cx="1581900" cy="523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2700"/>
              <a:buFont typeface="Arial"/>
              <a:buNone/>
            </a:pPr>
            <a:r>
              <a:rPr lang="en-US" sz="2700" b="1" i="0" u="none" strike="noStrike" cap="none">
                <a:solidFill>
                  <a:schemeClr val="lt1"/>
                </a:solidFill>
                <a:latin typeface="Arial"/>
                <a:ea typeface="Arial"/>
                <a:cs typeface="Arial"/>
                <a:sym typeface="Arial"/>
              </a:rPr>
              <a:t> 53,900+</a:t>
            </a:r>
            <a:endParaRPr sz="2800" b="1" i="0" u="none" strike="noStrike" cap="none">
              <a:solidFill>
                <a:schemeClr val="lt1"/>
              </a:solidFill>
              <a:latin typeface="Arial"/>
              <a:ea typeface="Arial"/>
              <a:cs typeface="Arial"/>
              <a:sym typeface="Arial"/>
            </a:endParaRPr>
          </a:p>
        </p:txBody>
      </p:sp>
      <p:sp>
        <p:nvSpPr>
          <p:cNvPr id="130" name="Google Shape;130;p6"/>
          <p:cNvSpPr txBox="1"/>
          <p:nvPr/>
        </p:nvSpPr>
        <p:spPr>
          <a:xfrm>
            <a:off x="1042699" y="3637313"/>
            <a:ext cx="1794240" cy="523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2700"/>
              <a:buFont typeface="Arial"/>
              <a:buNone/>
            </a:pPr>
            <a:r>
              <a:rPr lang="en-US" sz="2700" b="1" i="0" u="none" strike="noStrike" cap="none">
                <a:solidFill>
                  <a:schemeClr val="lt1"/>
                </a:solidFill>
                <a:latin typeface="Arial"/>
                <a:ea typeface="Arial"/>
                <a:cs typeface="Arial"/>
                <a:sym typeface="Arial"/>
              </a:rPr>
              <a:t>    $12k+</a:t>
            </a:r>
            <a:endParaRPr sz="2700" b="1" i="0" u="none" strike="noStrike" cap="none">
              <a:solidFill>
                <a:schemeClr val="lt1"/>
              </a:solidFill>
              <a:latin typeface="Arial"/>
              <a:ea typeface="Arial"/>
              <a:cs typeface="Arial"/>
              <a:sym typeface="Arial"/>
            </a:endParaRPr>
          </a:p>
        </p:txBody>
      </p:sp>
      <p:sp>
        <p:nvSpPr>
          <p:cNvPr id="131" name="Google Shape;131;p6"/>
          <p:cNvSpPr txBox="1"/>
          <p:nvPr/>
        </p:nvSpPr>
        <p:spPr>
          <a:xfrm>
            <a:off x="1137440" y="4183919"/>
            <a:ext cx="1602000" cy="831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1600"/>
              <a:buFont typeface="Calibri"/>
              <a:buNone/>
            </a:pPr>
            <a:r>
              <a:rPr lang="en-US" sz="1600" b="0" i="0" u="none" strike="noStrike" cap="none">
                <a:solidFill>
                  <a:schemeClr val="lt1"/>
                </a:solidFill>
                <a:latin typeface="Calibri"/>
                <a:ea typeface="Calibri"/>
                <a:cs typeface="Calibri"/>
                <a:sym typeface="Calibri"/>
              </a:rPr>
              <a:t>Average Increase in Median Annual Wages</a:t>
            </a:r>
            <a:endParaRPr sz="1600" b="0" i="0" u="none" strike="noStrike" cap="none">
              <a:solidFill>
                <a:schemeClr val="lt1"/>
              </a:solidFill>
              <a:latin typeface="Arial"/>
              <a:ea typeface="Arial"/>
              <a:cs typeface="Arial"/>
              <a:sym typeface="Arial"/>
            </a:endParaRPr>
          </a:p>
        </p:txBody>
      </p:sp>
      <p:sp>
        <p:nvSpPr>
          <p:cNvPr id="132" name="Google Shape;132;p6"/>
          <p:cNvSpPr txBox="1"/>
          <p:nvPr/>
        </p:nvSpPr>
        <p:spPr>
          <a:xfrm>
            <a:off x="3171865" y="4183919"/>
            <a:ext cx="1602000" cy="585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1600"/>
              <a:buFont typeface="Calibri"/>
              <a:buNone/>
            </a:pPr>
            <a:r>
              <a:rPr lang="en-US" sz="1600" b="0" i="0" u="none" strike="noStrike" cap="none">
                <a:solidFill>
                  <a:schemeClr val="lt1"/>
                </a:solidFill>
                <a:latin typeface="Calibri"/>
                <a:ea typeface="Calibri"/>
                <a:cs typeface="Calibri"/>
                <a:sym typeface="Calibri"/>
              </a:rPr>
              <a:t>Program </a:t>
            </a:r>
            <a:endParaRPr sz="1600" b="0"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chemeClr val="lt1"/>
              </a:buClr>
              <a:buSzPts val="1600"/>
              <a:buFont typeface="Calibri"/>
              <a:buNone/>
            </a:pPr>
            <a:r>
              <a:rPr lang="en-US" sz="1600" b="0" i="0" u="none" strike="noStrike" cap="none">
                <a:solidFill>
                  <a:schemeClr val="lt1"/>
                </a:solidFill>
                <a:latin typeface="Calibri"/>
                <a:ea typeface="Calibri"/>
                <a:cs typeface="Calibri"/>
                <a:sym typeface="Calibri"/>
              </a:rPr>
              <a:t>Completion</a:t>
            </a:r>
            <a:endParaRPr sz="1600" b="0" i="0" u="none" strike="noStrike" cap="none">
              <a:solidFill>
                <a:schemeClr val="lt1"/>
              </a:solidFill>
              <a:latin typeface="Calibri"/>
              <a:ea typeface="Calibri"/>
              <a:cs typeface="Calibri"/>
              <a:sym typeface="Calibri"/>
            </a:endParaRPr>
          </a:p>
        </p:txBody>
      </p:sp>
      <p:sp>
        <p:nvSpPr>
          <p:cNvPr id="133" name="Google Shape;133;p6"/>
          <p:cNvSpPr txBox="1"/>
          <p:nvPr/>
        </p:nvSpPr>
        <p:spPr>
          <a:xfrm>
            <a:off x="5299703" y="4183919"/>
            <a:ext cx="1602000" cy="585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1600"/>
              <a:buFont typeface="Calibri"/>
              <a:buNone/>
            </a:pPr>
            <a:r>
              <a:rPr lang="en-US" sz="1600" b="0" i="0" u="none" strike="noStrike" cap="none">
                <a:solidFill>
                  <a:schemeClr val="lt1"/>
                </a:solidFill>
                <a:latin typeface="Calibri"/>
                <a:ea typeface="Calibri"/>
                <a:cs typeface="Calibri"/>
                <a:sym typeface="Calibri"/>
              </a:rPr>
              <a:t>Credentials</a:t>
            </a:r>
            <a:endParaRPr sz="1600" b="0"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chemeClr val="lt1"/>
              </a:buClr>
              <a:buSzPts val="1600"/>
              <a:buFont typeface="Calibri"/>
              <a:buNone/>
            </a:pPr>
            <a:r>
              <a:rPr lang="en-US" sz="1600" b="0" i="0" u="none" strike="noStrike" cap="none">
                <a:solidFill>
                  <a:schemeClr val="lt1"/>
                </a:solidFill>
                <a:latin typeface="Calibri"/>
                <a:ea typeface="Calibri"/>
                <a:cs typeface="Calibri"/>
                <a:sym typeface="Calibri"/>
              </a:rPr>
              <a:t>Earned</a:t>
            </a:r>
            <a:endParaRPr sz="1600" b="0" i="0" u="none" strike="noStrike" cap="none">
              <a:solidFill>
                <a:schemeClr val="lt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56B786E-3BBF-0B35-2467-3447ECDE9800}"/>
              </a:ext>
            </a:extLst>
          </p:cNvPr>
          <p:cNvSpPr txBox="1"/>
          <p:nvPr/>
        </p:nvSpPr>
        <p:spPr>
          <a:xfrm>
            <a:off x="6286" y="6396335"/>
            <a:ext cx="5385521" cy="461665"/>
          </a:xfrm>
          <a:prstGeom prst="rect">
            <a:avLst/>
          </a:prstGeom>
          <a:noFill/>
        </p:spPr>
        <p:txBody>
          <a:bodyPr wrap="square">
            <a:spAutoFit/>
          </a:bodyPr>
          <a:lstStyle/>
          <a:p>
            <a:r>
              <a:rPr lang="en-US" sz="1200">
                <a:latin typeface="Lato" panose="020F0502020204030203" pitchFamily="34" charset="0"/>
                <a:ea typeface="Lato" panose="020F0502020204030203" pitchFamily="34" charset="0"/>
                <a:cs typeface="Lato" panose="020F0502020204030203" pitchFamily="34" charset="0"/>
              </a:rPr>
              <a:t>    Source: GOVIRGINIA.ORG</a:t>
            </a:r>
          </a:p>
          <a:p>
            <a:endParaRPr lang="en-US" sz="1200">
              <a:latin typeface="Lato" panose="020F0502020204030203" pitchFamily="34" charset="0"/>
              <a:ea typeface="Lato" panose="020F0502020204030203" pitchFamily="34" charset="0"/>
              <a:cs typeface="Lato" panose="020F0502020204030203" pitchFamily="34" charset="0"/>
            </a:endParaRPr>
          </a:p>
        </p:txBody>
      </p:sp>
      <p:pic>
        <p:nvPicPr>
          <p:cNvPr id="7" name="Google Shape;137;g265e868d8b7_4_702">
            <a:extLst>
              <a:ext uri="{FF2B5EF4-FFF2-40B4-BE49-F238E27FC236}">
                <a16:creationId xmlns:a16="http://schemas.microsoft.com/office/drawing/2014/main" id="{45D7BDE3-CD47-B4D3-7219-FB877206DFB4}"/>
              </a:ext>
            </a:extLst>
          </p:cNvPr>
          <p:cNvPicPr preferRelativeResize="0"/>
          <p:nvPr/>
        </p:nvPicPr>
        <p:blipFill rotWithShape="1">
          <a:blip r:embed="rId3">
            <a:alphaModFix/>
          </a:blip>
          <a:srcRect/>
          <a:stretch/>
        </p:blipFill>
        <p:spPr>
          <a:xfrm>
            <a:off x="575816" y="854579"/>
            <a:ext cx="10860169" cy="4844339"/>
          </a:xfrm>
          <a:prstGeom prst="rect">
            <a:avLst/>
          </a:prstGeom>
          <a:noFill/>
          <a:ln>
            <a:noFill/>
          </a:ln>
        </p:spPr>
      </p:pic>
      <p:pic>
        <p:nvPicPr>
          <p:cNvPr id="8" name="Google Shape;125;g265e868d8b7_4_4">
            <a:extLst>
              <a:ext uri="{FF2B5EF4-FFF2-40B4-BE49-F238E27FC236}">
                <a16:creationId xmlns:a16="http://schemas.microsoft.com/office/drawing/2014/main" id="{712CA069-6F06-3827-C3F5-F3275673EE2E}"/>
              </a:ext>
            </a:extLst>
          </p:cNvPr>
          <p:cNvPicPr preferRelativeResize="0"/>
          <p:nvPr/>
        </p:nvPicPr>
        <p:blipFill rotWithShape="1">
          <a:blip r:embed="rId4">
            <a:alphaModFix/>
          </a:blip>
          <a:srcRect l="-1" r="43306"/>
          <a:stretch/>
        </p:blipFill>
        <p:spPr>
          <a:xfrm>
            <a:off x="1155115" y="1197077"/>
            <a:ext cx="3608910" cy="1813505"/>
          </a:xfrm>
          <a:prstGeom prst="rect">
            <a:avLst/>
          </a:prstGeom>
          <a:noFill/>
          <a:ln>
            <a:noFill/>
          </a:ln>
        </p:spPr>
      </p:pic>
    </p:spTree>
    <p:extLst>
      <p:ext uri="{BB962C8B-B14F-4D97-AF65-F5344CB8AC3E}">
        <p14:creationId xmlns:p14="http://schemas.microsoft.com/office/powerpoint/2010/main" val="6187277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6"/>
        <p:cNvGrpSpPr/>
        <p:nvPr/>
      </p:nvGrpSpPr>
      <p:grpSpPr>
        <a:xfrm>
          <a:off x="0" y="0"/>
          <a:ext cx="0" cy="0"/>
          <a:chOff x="0" y="0"/>
          <a:chExt cx="0" cy="0"/>
        </a:xfrm>
      </p:grpSpPr>
      <p:pic>
        <p:nvPicPr>
          <p:cNvPr id="4" name="Picture 3">
            <a:extLst>
              <a:ext uri="{FF2B5EF4-FFF2-40B4-BE49-F238E27FC236}">
                <a16:creationId xmlns:a16="http://schemas.microsoft.com/office/drawing/2014/main" id="{255EE80E-E73D-9F30-899C-A575E40D3CD1}"/>
              </a:ext>
            </a:extLst>
          </p:cNvPr>
          <p:cNvPicPr>
            <a:picLocks noChangeAspect="1"/>
          </p:cNvPicPr>
          <p:nvPr/>
        </p:nvPicPr>
        <p:blipFill rotWithShape="1">
          <a:blip r:embed="rId3"/>
          <a:srcRect l="11458"/>
          <a:stretch/>
        </p:blipFill>
        <p:spPr>
          <a:xfrm>
            <a:off x="-1" y="3550257"/>
            <a:ext cx="3961244" cy="3307743"/>
          </a:xfrm>
          <a:prstGeom prst="rect">
            <a:avLst/>
          </a:prstGeom>
        </p:spPr>
      </p:pic>
      <p:pic>
        <p:nvPicPr>
          <p:cNvPr id="11" name="Picture 10">
            <a:extLst>
              <a:ext uri="{FF2B5EF4-FFF2-40B4-BE49-F238E27FC236}">
                <a16:creationId xmlns:a16="http://schemas.microsoft.com/office/drawing/2014/main" id="{682BF2D6-D4D8-D6B3-20B4-516EAC451F9D}"/>
              </a:ext>
            </a:extLst>
          </p:cNvPr>
          <p:cNvPicPr>
            <a:picLocks noChangeAspect="1"/>
          </p:cNvPicPr>
          <p:nvPr/>
        </p:nvPicPr>
        <p:blipFill rotWithShape="1">
          <a:blip r:embed="rId4"/>
          <a:srcRect t="-33162" b="40408"/>
          <a:stretch/>
        </p:blipFill>
        <p:spPr>
          <a:xfrm>
            <a:off x="3961244" y="1876617"/>
            <a:ext cx="8230755" cy="4981384"/>
          </a:xfrm>
          <a:prstGeom prst="rect">
            <a:avLst/>
          </a:prstGeom>
        </p:spPr>
      </p:pic>
      <p:pic>
        <p:nvPicPr>
          <p:cNvPr id="8" name="Picture 7">
            <a:extLst>
              <a:ext uri="{FF2B5EF4-FFF2-40B4-BE49-F238E27FC236}">
                <a16:creationId xmlns:a16="http://schemas.microsoft.com/office/drawing/2014/main" id="{652F8CE9-D18E-CEDA-8FE8-62A7629FF3E2}"/>
              </a:ext>
            </a:extLst>
          </p:cNvPr>
          <p:cNvPicPr>
            <a:picLocks noChangeAspect="1"/>
          </p:cNvPicPr>
          <p:nvPr/>
        </p:nvPicPr>
        <p:blipFill>
          <a:blip r:embed="rId5"/>
          <a:srcRect t="5842" b="5842"/>
          <a:stretch/>
        </p:blipFill>
        <p:spPr>
          <a:xfrm>
            <a:off x="4861932" y="0"/>
            <a:ext cx="7330068" cy="3657600"/>
          </a:xfrm>
          <a:prstGeom prst="rect">
            <a:avLst/>
          </a:prstGeom>
        </p:spPr>
      </p:pic>
      <p:pic>
        <p:nvPicPr>
          <p:cNvPr id="10" name="Picture 9">
            <a:extLst>
              <a:ext uri="{FF2B5EF4-FFF2-40B4-BE49-F238E27FC236}">
                <a16:creationId xmlns:a16="http://schemas.microsoft.com/office/drawing/2014/main" id="{ACE009E1-1CCE-79D5-5372-46DE59246E48}"/>
              </a:ext>
            </a:extLst>
          </p:cNvPr>
          <p:cNvPicPr>
            <a:picLocks noChangeAspect="1"/>
          </p:cNvPicPr>
          <p:nvPr/>
        </p:nvPicPr>
        <p:blipFill>
          <a:blip r:embed="rId6"/>
          <a:srcRect l="3762" r="3762"/>
          <a:stretch/>
        </p:blipFill>
        <p:spPr>
          <a:xfrm>
            <a:off x="0" y="0"/>
            <a:ext cx="5067300" cy="3657600"/>
          </a:xfrm>
          <a:prstGeom prst="rect">
            <a:avLst/>
          </a:prstGeom>
        </p:spPr>
      </p:pic>
      <p:sp>
        <p:nvSpPr>
          <p:cNvPr id="2" name="TextBox 1">
            <a:extLst>
              <a:ext uri="{FF2B5EF4-FFF2-40B4-BE49-F238E27FC236}">
                <a16:creationId xmlns:a16="http://schemas.microsoft.com/office/drawing/2014/main" id="{45D4F0C6-7432-6F03-3DB8-494069F2FAC9}"/>
              </a:ext>
            </a:extLst>
          </p:cNvPr>
          <p:cNvSpPr txBox="1"/>
          <p:nvPr/>
        </p:nvSpPr>
        <p:spPr>
          <a:xfrm>
            <a:off x="5067301" y="3103602"/>
            <a:ext cx="7124700" cy="553998"/>
          </a:xfrm>
          <a:prstGeom prst="rect">
            <a:avLst/>
          </a:prstGeom>
          <a:solidFill>
            <a:srgbClr val="002060"/>
          </a:solidFill>
          <a:ln>
            <a:noFill/>
          </a:ln>
        </p:spPr>
        <p:txBody>
          <a:bodyPr wrap="square">
            <a:spAutoFit/>
          </a:bodyPr>
          <a:lstStyle/>
          <a:p>
            <a:r>
              <a:rPr lang="en-US" sz="3000" dirty="0">
                <a:solidFill>
                  <a:schemeClr val="bg1"/>
                </a:solidFill>
                <a:latin typeface="Lato" panose="020F0502020204030203" pitchFamily="34" charset="0"/>
                <a:ea typeface="Lato" panose="020F0502020204030203" pitchFamily="34" charset="0"/>
                <a:cs typeface="Lato" panose="020F0502020204030203" pitchFamily="34" charset="0"/>
              </a:rPr>
              <a:t> 2024 Healthcare Summit</a:t>
            </a:r>
          </a:p>
        </p:txBody>
      </p:sp>
    </p:spTree>
    <p:extLst>
      <p:ext uri="{BB962C8B-B14F-4D97-AF65-F5344CB8AC3E}">
        <p14:creationId xmlns:p14="http://schemas.microsoft.com/office/powerpoint/2010/main" val="37220871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7"/>
          <p:cNvSpPr txBox="1"/>
          <p:nvPr/>
        </p:nvSpPr>
        <p:spPr>
          <a:xfrm>
            <a:off x="7976561" y="3053256"/>
            <a:ext cx="3328748" cy="98151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927E59"/>
              </a:buClr>
              <a:buSzPts val="8800"/>
              <a:buFont typeface="Arial"/>
              <a:buNone/>
            </a:pPr>
            <a:r>
              <a:rPr lang="en-US" sz="6600" b="0" i="0" u="none" strike="noStrike" cap="none">
                <a:solidFill>
                  <a:srgbClr val="C00000"/>
                </a:solidFill>
                <a:latin typeface="Arial"/>
                <a:ea typeface="Arial"/>
                <a:cs typeface="Arial"/>
                <a:sym typeface="Arial"/>
              </a:rPr>
              <a:t>$30.5M</a:t>
            </a:r>
            <a:endParaRPr sz="6600" b="0" i="0" u="none" strike="noStrike" cap="none">
              <a:solidFill>
                <a:srgbClr val="C00000"/>
              </a:solidFill>
              <a:latin typeface="Arial"/>
              <a:ea typeface="Arial"/>
              <a:cs typeface="Arial"/>
              <a:sym typeface="Arial"/>
            </a:endParaRPr>
          </a:p>
        </p:txBody>
      </p:sp>
      <p:sp>
        <p:nvSpPr>
          <p:cNvPr id="191" name="Google Shape;191;p7"/>
          <p:cNvSpPr txBox="1"/>
          <p:nvPr/>
        </p:nvSpPr>
        <p:spPr>
          <a:xfrm>
            <a:off x="846338" y="6391603"/>
            <a:ext cx="7028050"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lt1"/>
                </a:solidFill>
                <a:latin typeface="Arial"/>
                <a:ea typeface="Arial"/>
                <a:cs typeface="Arial"/>
                <a:sym typeface="Arial"/>
              </a:rPr>
              <a:t>Source: 2022-23 G3 Annual Report, September 1, 2023</a:t>
            </a:r>
            <a:endParaRPr sz="1200" b="0" i="0" u="none" strike="noStrike" cap="none">
              <a:solidFill>
                <a:schemeClr val="lt1"/>
              </a:solidFill>
              <a:latin typeface="Arial"/>
              <a:ea typeface="Arial"/>
              <a:cs typeface="Arial"/>
              <a:sym typeface="Arial"/>
            </a:endParaRPr>
          </a:p>
        </p:txBody>
      </p:sp>
      <p:sp>
        <p:nvSpPr>
          <p:cNvPr id="192" name="Google Shape;192;p7"/>
          <p:cNvSpPr/>
          <p:nvPr/>
        </p:nvSpPr>
        <p:spPr>
          <a:xfrm>
            <a:off x="7409743" y="1770227"/>
            <a:ext cx="307362" cy="2853186"/>
          </a:xfrm>
          <a:prstGeom prst="rightBrace">
            <a:avLst>
              <a:gd name="adj1" fmla="val 8333"/>
              <a:gd name="adj2" fmla="val 50000"/>
            </a:avLst>
          </a:prstGeom>
          <a:noFill/>
          <a:ln w="9525"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BF9000"/>
              </a:solidFill>
              <a:latin typeface="Arial"/>
              <a:ea typeface="Arial"/>
              <a:cs typeface="Arial"/>
              <a:sym typeface="Arial"/>
            </a:endParaRPr>
          </a:p>
        </p:txBody>
      </p:sp>
      <p:sp>
        <p:nvSpPr>
          <p:cNvPr id="193" name="Google Shape;193;p7"/>
          <p:cNvSpPr txBox="1"/>
          <p:nvPr/>
        </p:nvSpPr>
        <p:spPr>
          <a:xfrm>
            <a:off x="1259691" y="3180004"/>
            <a:ext cx="5294700" cy="2308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C00000"/>
              </a:buClr>
              <a:buSzPts val="1800"/>
              <a:buFont typeface="Arial"/>
              <a:buNone/>
            </a:pPr>
            <a:r>
              <a:rPr lang="en-US" sz="1800" b="0" i="0" u="none" strike="noStrike" cap="none" dirty="0">
                <a:solidFill>
                  <a:srgbClr val="C00000"/>
                </a:solidFill>
                <a:latin typeface="Arial"/>
                <a:ea typeface="Arial"/>
                <a:cs typeface="Arial"/>
                <a:sym typeface="Arial"/>
              </a:rPr>
              <a:t>54%</a:t>
            </a:r>
            <a:r>
              <a:rPr lang="en-US" sz="1800" b="0" i="0" u="none" strike="noStrike" cap="none" dirty="0">
                <a:solidFill>
                  <a:srgbClr val="000000"/>
                </a:solidFill>
                <a:latin typeface="Arial"/>
                <a:ea typeface="Arial"/>
                <a:cs typeface="Arial"/>
                <a:sym typeface="Arial"/>
              </a:rPr>
              <a:t> </a:t>
            </a:r>
            <a:r>
              <a:rPr lang="en-US" sz="1800" b="0" i="0" u="none" strike="noStrike" cap="none" dirty="0">
                <a:solidFill>
                  <a:schemeClr val="lt1"/>
                </a:solidFill>
                <a:latin typeface="Arial"/>
                <a:ea typeface="Arial"/>
                <a:cs typeface="Arial"/>
                <a:sym typeface="Arial"/>
              </a:rPr>
              <a:t>of G3 students had family income levels below 200% of the federal poverty level.</a:t>
            </a:r>
            <a:endParaRPr sz="1800" b="0" i="0" u="none" strike="noStrike" cap="none" dirty="0">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800"/>
              <a:buFont typeface="Arial"/>
              <a:buNone/>
            </a:pPr>
            <a:endParaRPr sz="1800" b="0" i="0" u="none" strike="noStrike" cap="none" dirty="0">
              <a:solidFill>
                <a:srgbClr val="C00000"/>
              </a:solidFill>
              <a:latin typeface="Arial"/>
              <a:ea typeface="Arial"/>
              <a:cs typeface="Arial"/>
              <a:sym typeface="Arial"/>
            </a:endParaRPr>
          </a:p>
          <a:p>
            <a:pPr marL="0" marR="0" lvl="0" indent="0" algn="l" rtl="0">
              <a:lnSpc>
                <a:spcPct val="100000"/>
              </a:lnSpc>
              <a:spcBef>
                <a:spcPts val="0"/>
              </a:spcBef>
              <a:spcAft>
                <a:spcPts val="0"/>
              </a:spcAft>
              <a:buClr>
                <a:srgbClr val="C00000"/>
              </a:buClr>
              <a:buSzPts val="1800"/>
              <a:buFont typeface="Arial"/>
              <a:buNone/>
            </a:pPr>
            <a:r>
              <a:rPr lang="en-US" sz="1800" b="0" i="0" u="none" strike="noStrike" cap="none" dirty="0">
                <a:solidFill>
                  <a:srgbClr val="C00000"/>
                </a:solidFill>
                <a:latin typeface="Arial"/>
                <a:ea typeface="Arial"/>
                <a:cs typeface="Arial"/>
                <a:sym typeface="Arial"/>
              </a:rPr>
              <a:t>75%</a:t>
            </a:r>
            <a:r>
              <a:rPr lang="en-US" sz="1800" b="0" i="0" u="none" strike="noStrike" cap="none" dirty="0">
                <a:solidFill>
                  <a:srgbClr val="000000"/>
                </a:solidFill>
                <a:latin typeface="Arial"/>
                <a:ea typeface="Arial"/>
                <a:cs typeface="Arial"/>
                <a:sym typeface="Arial"/>
              </a:rPr>
              <a:t> </a:t>
            </a:r>
            <a:r>
              <a:rPr lang="en-US" sz="1800" b="0" i="0" u="none" strike="noStrike" cap="none" dirty="0">
                <a:solidFill>
                  <a:schemeClr val="lt1"/>
                </a:solidFill>
                <a:latin typeface="Arial"/>
                <a:ea typeface="Arial"/>
                <a:cs typeface="Arial"/>
                <a:sym typeface="Arial"/>
              </a:rPr>
              <a:t>of G3 students re-enrolled the following year or graduated.</a:t>
            </a:r>
            <a:endParaRPr sz="1800" b="0" i="0" u="none" strike="noStrike" cap="none" dirty="0">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800"/>
              <a:buFont typeface="Arial"/>
              <a:buNone/>
            </a:pPr>
            <a:endParaRPr sz="1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C00000"/>
              </a:buClr>
              <a:buSzPts val="1800"/>
              <a:buFont typeface="Arial"/>
              <a:buNone/>
            </a:pPr>
            <a:r>
              <a:rPr lang="en-US" sz="1800" b="0" i="0" u="none" strike="noStrike" cap="none" dirty="0">
                <a:solidFill>
                  <a:srgbClr val="C00000"/>
                </a:solidFill>
                <a:latin typeface="Arial"/>
                <a:ea typeface="Arial"/>
                <a:cs typeface="Arial"/>
                <a:sym typeface="Arial"/>
              </a:rPr>
              <a:t>2,016 G3 students earned 2,799</a:t>
            </a:r>
            <a:r>
              <a:rPr lang="en-US" sz="1800" b="0" i="0" u="none" strike="noStrike" cap="none" dirty="0">
                <a:solidFill>
                  <a:srgbClr val="000000"/>
                </a:solidFill>
                <a:latin typeface="Arial"/>
                <a:ea typeface="Arial"/>
                <a:cs typeface="Arial"/>
                <a:sym typeface="Arial"/>
              </a:rPr>
              <a:t> </a:t>
            </a:r>
            <a:r>
              <a:rPr lang="en-US" sz="1800" b="0" i="0" u="none" strike="noStrike" cap="none" dirty="0">
                <a:solidFill>
                  <a:schemeClr val="lt1"/>
                </a:solidFill>
                <a:latin typeface="Arial"/>
                <a:ea typeface="Arial"/>
                <a:cs typeface="Arial"/>
                <a:sym typeface="Arial"/>
              </a:rPr>
              <a:t>associate degrees, certificates, and diplomas.</a:t>
            </a:r>
            <a:endParaRPr sz="1800" b="0" i="0" u="none" strike="noStrike" cap="none" dirty="0">
              <a:solidFill>
                <a:schemeClr val="lt1"/>
              </a:solidFill>
              <a:latin typeface="Arial"/>
              <a:ea typeface="Arial"/>
              <a:cs typeface="Arial"/>
              <a:sym typeface="Arial"/>
            </a:endParaRPr>
          </a:p>
        </p:txBody>
      </p:sp>
      <p:pic>
        <p:nvPicPr>
          <p:cNvPr id="194" name="Google Shape;194;p7" descr="A blue and red text on a black background&#10;&#10;Description automatically generated"/>
          <p:cNvPicPr preferRelativeResize="0"/>
          <p:nvPr/>
        </p:nvPicPr>
        <p:blipFill rotWithShape="1">
          <a:blip r:embed="rId3">
            <a:alphaModFix/>
          </a:blip>
          <a:srcRect/>
          <a:stretch/>
        </p:blipFill>
        <p:spPr>
          <a:xfrm>
            <a:off x="8076294" y="1770227"/>
            <a:ext cx="3101780" cy="1104023"/>
          </a:xfrm>
          <a:prstGeom prst="rect">
            <a:avLst/>
          </a:prstGeom>
          <a:noFill/>
          <a:ln>
            <a:noFill/>
          </a:ln>
        </p:spPr>
      </p:pic>
      <p:sp>
        <p:nvSpPr>
          <p:cNvPr id="195" name="Google Shape;195;p7"/>
          <p:cNvSpPr txBox="1"/>
          <p:nvPr/>
        </p:nvSpPr>
        <p:spPr>
          <a:xfrm>
            <a:off x="7976561" y="4034766"/>
            <a:ext cx="2339885"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C00000"/>
              </a:buClr>
              <a:buSzPts val="1600"/>
              <a:buFont typeface="Arial"/>
              <a:buNone/>
            </a:pPr>
            <a:r>
              <a:rPr lang="en-US" sz="1600" b="0" i="0" u="none" strike="noStrike" cap="none">
                <a:solidFill>
                  <a:srgbClr val="C00000"/>
                </a:solidFill>
                <a:latin typeface="Arial"/>
                <a:ea typeface="Arial"/>
                <a:cs typeface="Arial"/>
                <a:sym typeface="Arial"/>
              </a:rPr>
              <a:t>TUITION ASSISTANCE PER YEAR FOR CREDIT PROGRAMS</a:t>
            </a:r>
            <a:endParaRPr sz="1800" b="0" i="0" u="none" strike="noStrike" cap="none">
              <a:solidFill>
                <a:schemeClr val="lt1"/>
              </a:solidFill>
              <a:latin typeface="Arial"/>
              <a:ea typeface="Arial"/>
              <a:cs typeface="Arial"/>
              <a:sym typeface="Arial"/>
            </a:endParaRPr>
          </a:p>
        </p:txBody>
      </p:sp>
      <p:sp>
        <p:nvSpPr>
          <p:cNvPr id="196" name="Google Shape;196;p7"/>
          <p:cNvSpPr txBox="1"/>
          <p:nvPr/>
        </p:nvSpPr>
        <p:spPr>
          <a:xfrm>
            <a:off x="1259701" y="1218050"/>
            <a:ext cx="6048600" cy="1569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3200"/>
              <a:buFont typeface="Lato"/>
              <a:buNone/>
            </a:pPr>
            <a:r>
              <a:rPr lang="en-US" sz="3200" b="0" i="0" u="none" strike="noStrike" cap="none">
                <a:solidFill>
                  <a:schemeClr val="lt1"/>
                </a:solidFill>
                <a:latin typeface="Lato"/>
                <a:ea typeface="Lato"/>
                <a:cs typeface="Lato"/>
                <a:sym typeface="Lato"/>
              </a:rPr>
              <a:t>The </a:t>
            </a:r>
            <a:r>
              <a:rPr lang="en-US" sz="3200" b="0" i="0" u="none" strike="noStrike" cap="none">
                <a:solidFill>
                  <a:srgbClr val="C00000"/>
                </a:solidFill>
                <a:latin typeface="Lato"/>
                <a:ea typeface="Lato"/>
                <a:cs typeface="Lato"/>
                <a:sym typeface="Lato"/>
              </a:rPr>
              <a:t>median wage</a:t>
            </a:r>
            <a:r>
              <a:rPr lang="en-US" sz="3200" b="0" i="0" u="none" strike="noStrike" cap="none">
                <a:solidFill>
                  <a:srgbClr val="000000"/>
                </a:solidFill>
                <a:latin typeface="Lato"/>
                <a:ea typeface="Lato"/>
                <a:cs typeface="Lato"/>
                <a:sym typeface="Lato"/>
              </a:rPr>
              <a:t> </a:t>
            </a:r>
            <a:r>
              <a:rPr lang="en-US" sz="3200" b="0" i="0" u="none" strike="noStrike" cap="none">
                <a:solidFill>
                  <a:schemeClr val="lt1"/>
                </a:solidFill>
                <a:latin typeface="Lato"/>
                <a:ea typeface="Lato"/>
                <a:cs typeface="Lato"/>
                <a:sym typeface="Lato"/>
              </a:rPr>
              <a:t>of G3 completers </a:t>
            </a:r>
            <a:r>
              <a:rPr lang="en-US" sz="3200" b="0" i="0" u="none" strike="noStrike" cap="none">
                <a:solidFill>
                  <a:srgbClr val="C00000"/>
                </a:solidFill>
                <a:latin typeface="Lato"/>
                <a:ea typeface="Lato"/>
                <a:cs typeface="Lato"/>
                <a:sym typeface="Lato"/>
              </a:rPr>
              <a:t>increased by 95%</a:t>
            </a:r>
            <a:endParaRPr sz="18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C00000"/>
              </a:buClr>
              <a:buSzPts val="3200"/>
              <a:buFont typeface="Lato"/>
              <a:buNone/>
            </a:pPr>
            <a:r>
              <a:rPr lang="en-US" sz="3200" b="0" i="0" u="none" strike="noStrike" cap="none">
                <a:solidFill>
                  <a:srgbClr val="C00000"/>
                </a:solidFill>
                <a:latin typeface="Lato"/>
                <a:ea typeface="Lato"/>
                <a:cs typeface="Lato"/>
                <a:sym typeface="Lato"/>
              </a:rPr>
              <a:t>within six months of graduation</a:t>
            </a:r>
            <a:r>
              <a:rPr lang="en-US" sz="3200" b="0" i="0" u="none" strike="noStrike" cap="none">
                <a:solidFill>
                  <a:srgbClr val="000000"/>
                </a:solidFill>
                <a:latin typeface="Lato"/>
                <a:ea typeface="Lato"/>
                <a:cs typeface="Lato"/>
                <a:sym typeface="Lato"/>
              </a:rPr>
              <a:t>.   </a:t>
            </a:r>
            <a:endParaRPr sz="1800" b="0" i="0" u="none" strike="noStrike" cap="none">
              <a:solidFill>
                <a:schemeClr val="lt1"/>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pic>
        <p:nvPicPr>
          <p:cNvPr id="235" name="Google Shape;235;p11" descr="A map of the state of virginia&#10;&#10;Description automatically generated"/>
          <p:cNvPicPr preferRelativeResize="0"/>
          <p:nvPr/>
        </p:nvPicPr>
        <p:blipFill rotWithShape="1">
          <a:blip r:embed="rId3">
            <a:alphaModFix/>
          </a:blip>
          <a:srcRect/>
          <a:stretch/>
        </p:blipFill>
        <p:spPr>
          <a:xfrm>
            <a:off x="471054" y="896362"/>
            <a:ext cx="11249891" cy="4883742"/>
          </a:xfrm>
          <a:prstGeom prst="rect">
            <a:avLst/>
          </a:prstGeom>
          <a:noFill/>
          <a:ln>
            <a:noFill/>
          </a:ln>
        </p:spPr>
      </p:pic>
      <p:pic>
        <p:nvPicPr>
          <p:cNvPr id="236" name="Google Shape;236;p11" descr="A black and white logo&#10;&#10;Description automatically generated"/>
          <p:cNvPicPr preferRelativeResize="0"/>
          <p:nvPr/>
        </p:nvPicPr>
        <p:blipFill rotWithShape="1">
          <a:blip r:embed="rId4">
            <a:alphaModFix/>
          </a:blip>
          <a:srcRect/>
          <a:stretch/>
        </p:blipFill>
        <p:spPr>
          <a:xfrm>
            <a:off x="818471" y="1465822"/>
            <a:ext cx="4151263" cy="1512905"/>
          </a:xfrm>
          <a:prstGeom prst="rect">
            <a:avLst/>
          </a:prstGeom>
          <a:noFill/>
          <a:ln>
            <a:noFill/>
          </a:ln>
          <a:effectLst>
            <a:outerShdw blurRad="50800" dist="50800" dir="5400000" algn="ctr" rotWithShape="0">
              <a:srgbClr val="000000">
                <a:alpha val="98431"/>
              </a:srgbClr>
            </a:outerShdw>
          </a:effectLst>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1302</TotalTime>
  <Words>1812</Words>
  <Application>Microsoft Office PowerPoint</Application>
  <PresentationFormat>Widescreen</PresentationFormat>
  <Paragraphs>113</Paragraphs>
  <Slides>7</Slides>
  <Notes>7</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7</vt:i4>
      </vt:variant>
    </vt:vector>
  </HeadingPairs>
  <TitlesOfParts>
    <vt:vector size="17" baseType="lpstr">
      <vt:lpstr>Lato</vt:lpstr>
      <vt:lpstr>Noto Sans Symbols</vt:lpstr>
      <vt:lpstr>Times New Roman</vt:lpstr>
      <vt:lpstr>Play</vt:lpstr>
      <vt:lpstr>Symbol</vt:lpstr>
      <vt:lpstr>Arial</vt:lpstr>
      <vt:lpstr>Calibri</vt:lpstr>
      <vt:lpstr>Teko</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Rachel Spencer</dc:creator>
  <cp:lastModifiedBy>Osberger, Laura (SCHEV)</cp:lastModifiedBy>
  <cp:revision>3</cp:revision>
  <cp:lastPrinted>2024-11-11T13:18:53Z</cp:lastPrinted>
  <dcterms:created xsi:type="dcterms:W3CDTF">2024-07-30T18:34:53Z</dcterms:created>
  <dcterms:modified xsi:type="dcterms:W3CDTF">2024-11-12T15:48:33Z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0x010100B52DFF8BC664C84098A2065633091244</vt:lpwstr>
  </property>
  <property fmtid="{D5CDD505-2E9C-101B-9397-08002B2CF9AE}" pid="3" name="MediaServiceImageTags">
    <vt:lpwstr/>
  </property>
  <property fmtid="{D5CDD505-2E9C-101B-9397-08002B2CF9AE}" pid="4" name="MSIP_Label_ffa7a1fb-3f48-4fd9-bce0-6283cfafd648_Enabled">
    <vt:lpwstr>true</vt:lpwstr>
  </property>
  <property fmtid="{D5CDD505-2E9C-101B-9397-08002B2CF9AE}" pid="5" name="MSIP_Label_ffa7a1fb-3f48-4fd9-bce0-6283cfafd648_SetDate">
    <vt:lpwstr>2024-08-07T18:45:20Z</vt:lpwstr>
  </property>
  <property fmtid="{D5CDD505-2E9C-101B-9397-08002B2CF9AE}" pid="6" name="MSIP_Label_ffa7a1fb-3f48-4fd9-bce0-6283cfafd648_Method">
    <vt:lpwstr>Standard</vt:lpwstr>
  </property>
  <property fmtid="{D5CDD505-2E9C-101B-9397-08002B2CF9AE}" pid="7" name="MSIP_Label_ffa7a1fb-3f48-4fd9-bce0-6283cfafd648_Name">
    <vt:lpwstr>defa4170-0d19-0005-0004-bc88714345d2</vt:lpwstr>
  </property>
  <property fmtid="{D5CDD505-2E9C-101B-9397-08002B2CF9AE}" pid="8" name="MSIP_Label_ffa7a1fb-3f48-4fd9-bce0-6283cfafd648_SiteId">
    <vt:lpwstr>fab6beb5-3604-42df-bddc-f4e9ddd654d5</vt:lpwstr>
  </property>
  <property fmtid="{D5CDD505-2E9C-101B-9397-08002B2CF9AE}" pid="9" name="MSIP_Label_ffa7a1fb-3f48-4fd9-bce0-6283cfafd648_ActionId">
    <vt:lpwstr>58e98a6d-b747-4d5b-afb7-6e01d58ee40d</vt:lpwstr>
  </property>
  <property fmtid="{D5CDD505-2E9C-101B-9397-08002B2CF9AE}" pid="10" name="MSIP_Label_ffa7a1fb-3f48-4fd9-bce0-6283cfafd648_ContentBits">
    <vt:lpwstr>0</vt:lpwstr>
  </property>
</Properties>
</file>