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5" r:id="rId1"/>
  </p:sldMasterIdLst>
  <p:notesMasterIdLst>
    <p:notesMasterId r:id="rId11"/>
  </p:notesMasterIdLst>
  <p:handoutMasterIdLst>
    <p:handoutMasterId r:id="rId12"/>
  </p:handoutMasterIdLst>
  <p:sldIdLst>
    <p:sldId id="321" r:id="rId2"/>
    <p:sldId id="327" r:id="rId3"/>
    <p:sldId id="322" r:id="rId4"/>
    <p:sldId id="324" r:id="rId5"/>
    <p:sldId id="325" r:id="rId6"/>
    <p:sldId id="326" r:id="rId7"/>
    <p:sldId id="328" r:id="rId8"/>
    <p:sldId id="329" r:id="rId9"/>
    <p:sldId id="330" r:id="rId10"/>
  </p:sldIdLst>
  <p:sldSz cx="9144000" cy="5143500" type="screen16x9"/>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Kang" initials="W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558A"/>
    <a:srgbClr val="E6A158"/>
    <a:srgbClr val="6F90B8"/>
    <a:srgbClr val="558476"/>
    <a:srgbClr val="293E6B"/>
    <a:srgbClr val="C9282D"/>
    <a:srgbClr val="9BB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0" autoAdjust="0"/>
    <p:restoredTop sz="95728" autoAdjust="0"/>
  </p:normalViewPr>
  <p:slideViewPr>
    <p:cSldViewPr snapToGrid="0">
      <p:cViewPr varScale="1">
        <p:scale>
          <a:sx n="79" d="100"/>
          <a:sy n="79" d="100"/>
        </p:scale>
        <p:origin x="668" y="64"/>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000"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2C3F58D-9FB0-4E2E-B33B-17E55D4CA839}" type="datetimeFigureOut">
              <a:rPr lang="en-US" smtClean="0"/>
              <a:t>11/11/2024</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CCDA6F7F-6CBB-4504-BD7C-66F59B625F55}" type="slidenum">
              <a:rPr lang="en-US" smtClean="0"/>
              <a:t>‹#›</a:t>
            </a:fld>
            <a:endParaRPr lang="en-US" dirty="0"/>
          </a:p>
        </p:txBody>
      </p:sp>
    </p:spTree>
    <p:extLst>
      <p:ext uri="{BB962C8B-B14F-4D97-AF65-F5344CB8AC3E}">
        <p14:creationId xmlns:p14="http://schemas.microsoft.com/office/powerpoint/2010/main" val="20436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7A81492-5103-48C4-8A87-49DD3E94C8EE}" type="datetimeFigureOut">
              <a:rPr lang="en-US" smtClean="0"/>
              <a:t>11/11/2024</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C367B0E-1E71-4D88-8913-6EBD9A6B74AF}" type="slidenum">
              <a:rPr lang="en-US" smtClean="0"/>
              <a:t>‹#›</a:t>
            </a:fld>
            <a:endParaRPr lang="en-US" dirty="0"/>
          </a:p>
        </p:txBody>
      </p:sp>
    </p:spTree>
    <p:extLst>
      <p:ext uri="{BB962C8B-B14F-4D97-AF65-F5344CB8AC3E}">
        <p14:creationId xmlns:p14="http://schemas.microsoft.com/office/powerpoint/2010/main" val="37131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1</a:t>
            </a:fld>
            <a:endParaRPr lang="en-US" dirty="0"/>
          </a:p>
        </p:txBody>
      </p:sp>
    </p:spTree>
    <p:extLst>
      <p:ext uri="{BB962C8B-B14F-4D97-AF65-F5344CB8AC3E}">
        <p14:creationId xmlns:p14="http://schemas.microsoft.com/office/powerpoint/2010/main" val="14487602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28575" y="3505200"/>
            <a:ext cx="9172575" cy="1639199"/>
            <a:chOff x="-28575" y="3505200"/>
            <a:chExt cx="9172575" cy="1639199"/>
          </a:xfrm>
        </p:grpSpPr>
        <p:sp>
          <p:nvSpPr>
            <p:cNvPr id="13" name="Rectangle 12" descr="blue background" title="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SCHEV" title="State Council of Higher Edcation for Virgini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title="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0117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206757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Click to 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title="title 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1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Page Title – use if have long title</a:t>
            </a:r>
          </a:p>
        </p:txBody>
      </p:sp>
      <p:cxnSp>
        <p:nvCxnSpPr>
          <p:cNvPr id="4" name="Straight Connector 3" descr="underline for title" title="line divider"/>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775335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2 Column</a:t>
            </a:r>
          </a:p>
        </p:txBody>
      </p:sp>
    </p:spTree>
    <p:extLst>
      <p:ext uri="{BB962C8B-B14F-4D97-AF65-F5344CB8AC3E}">
        <p14:creationId xmlns:p14="http://schemas.microsoft.com/office/powerpoint/2010/main" val="93332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title="bottom blue bar graphic element"/>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dirty="0"/>
          </a:p>
        </p:txBody>
      </p:sp>
      <p:pic>
        <p:nvPicPr>
          <p:cNvPr id="8" name="Picture 7" descr="SCHEV" title="State Council of Higher Education for Virginia"/>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08065159"/>
      </p:ext>
    </p:extLst>
  </p:cSld>
  <p:clrMap bg1="lt1" tx1="dk1" bg2="lt2" tx2="dk2" accent1="accent1" accent2="accent2" accent3="accent3" accent4="accent4" accent5="accent5" accent6="accent6" hlink="hlink" folHlink="folHlink"/>
  <p:sldLayoutIdLst>
    <p:sldLayoutId id="2147483696" r:id="rId1"/>
    <p:sldLayoutId id="2147483687" r:id="rId2"/>
    <p:sldLayoutId id="2147483695" r:id="rId3"/>
    <p:sldLayoutId id="2147483688" r:id="rId4"/>
    <p:sldLayoutId id="2147483693" r:id="rId5"/>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0025" y="462456"/>
            <a:ext cx="8315325" cy="1304720"/>
          </a:xfrm>
        </p:spPr>
        <p:txBody>
          <a:bodyPr/>
          <a:lstStyle/>
          <a:p>
            <a:pPr>
              <a:spcBef>
                <a:spcPts val="1200"/>
              </a:spcBef>
            </a:pPr>
            <a:r>
              <a:rPr lang="en-US" sz="3600" dirty="0"/>
              <a:t>SCHEV’s Role in Academic Program Approval and Productivity</a:t>
            </a:r>
            <a:br>
              <a:rPr lang="en-US" sz="3600" dirty="0"/>
            </a:br>
            <a:br>
              <a:rPr lang="en-US" sz="3600" dirty="0"/>
            </a:br>
            <a:r>
              <a:rPr lang="en-US" sz="2800" dirty="0"/>
              <a:t>Joseph G. DeFilippo, Ph.D.</a:t>
            </a:r>
            <a:br>
              <a:rPr lang="en-US" sz="2800" dirty="0"/>
            </a:br>
            <a:r>
              <a:rPr lang="en-US" sz="2800" dirty="0"/>
              <a:t>Director of Academic Affairs</a:t>
            </a:r>
          </a:p>
        </p:txBody>
      </p:sp>
    </p:spTree>
    <p:extLst>
      <p:ext uri="{BB962C8B-B14F-4D97-AF65-F5344CB8AC3E}">
        <p14:creationId xmlns:p14="http://schemas.microsoft.com/office/powerpoint/2010/main" val="7805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4E195D4-3F35-4E05-B500-7E7FD17C6DB3}" type="slidenum">
              <a:rPr lang="en-US" smtClean="0"/>
              <a:pPr/>
              <a:t>1</a:t>
            </a:fld>
            <a:endParaRPr lang="en-US" dirty="0"/>
          </a:p>
        </p:txBody>
      </p:sp>
      <p:sp>
        <p:nvSpPr>
          <p:cNvPr id="12" name="Content Placeholder 11"/>
          <p:cNvSpPr>
            <a:spLocks noGrp="1"/>
          </p:cNvSpPr>
          <p:nvPr>
            <p:ph idx="1"/>
          </p:nvPr>
        </p:nvSpPr>
        <p:spPr>
          <a:xfrm>
            <a:off x="394184" y="950703"/>
            <a:ext cx="8292616" cy="3631808"/>
          </a:xfrm>
        </p:spPr>
        <p:txBody>
          <a:bodyPr>
            <a:normAutofit/>
          </a:bodyPr>
          <a:lstStyle/>
          <a:p>
            <a:pPr marL="0" marR="0" indent="0">
              <a:spcBef>
                <a:spcPts val="0"/>
              </a:spcBef>
              <a:spcAft>
                <a:spcPts val="0"/>
              </a:spcAft>
              <a:buNone/>
            </a:pPr>
            <a:r>
              <a:rPr lang="en-US" sz="2000" b="1" dirty="0">
                <a:solidFill>
                  <a:srgbClr val="000000"/>
                </a:solidFill>
                <a:effectLst/>
                <a:latin typeface="Times New Roman" panose="02020603050405020304" pitchFamily="18" charset="0"/>
                <a:ea typeface="Times New Roman" panose="02020603050405020304" pitchFamily="18" charset="0"/>
              </a:rPr>
              <a:t>Code of Virginia § 23.1-203</a:t>
            </a:r>
            <a:endParaRPr lang="en-US" sz="1800" i="1" dirty="0">
              <a:solidFill>
                <a:srgbClr val="000000"/>
              </a:solidFill>
              <a:effectLst/>
              <a:latin typeface="Times New Roman" panose="02020603050405020304" pitchFamily="18" charset="0"/>
              <a:ea typeface="Times New Roman" panose="02020603050405020304" pitchFamily="18" charset="0"/>
            </a:endParaRPr>
          </a:p>
          <a:p>
            <a:pPr marL="182880" marR="0" indent="0">
              <a:spcBef>
                <a:spcPts val="600"/>
              </a:spcBef>
              <a:spcAft>
                <a:spcPts val="0"/>
              </a:spcAft>
              <a:buNone/>
            </a:pPr>
            <a:r>
              <a:rPr lang="en-US" sz="2000" i="1" dirty="0">
                <a:solidFill>
                  <a:srgbClr val="000000"/>
                </a:solidFill>
                <a:effectLst/>
                <a:latin typeface="Times New Roman" panose="02020603050405020304" pitchFamily="18" charset="0"/>
                <a:ea typeface="Times New Roman" panose="02020603050405020304" pitchFamily="18" charset="0"/>
              </a:rPr>
              <a:t>5. Review and approve or disapprove all new undergraduate or graduate academic programs that any public institution of higher education proposes.</a:t>
            </a:r>
            <a:endParaRPr lang="en-US" sz="2000" dirty="0">
              <a:solidFill>
                <a:srgbClr val="0000FF"/>
              </a:solidFill>
              <a:effectLst/>
              <a:latin typeface="Times New Roman" panose="02020603050405020304" pitchFamily="18" charset="0"/>
              <a:ea typeface="Times New Roman" panose="02020603050405020304" pitchFamily="18" charset="0"/>
            </a:endParaRPr>
          </a:p>
          <a:p>
            <a:pPr marL="182880" marR="0" indent="0">
              <a:spcBef>
                <a:spcPts val="600"/>
              </a:spcBef>
              <a:spcAft>
                <a:spcPts val="0"/>
              </a:spcAft>
              <a:buNone/>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i="1" dirty="0">
                <a:solidFill>
                  <a:srgbClr val="000000"/>
                </a:solidFill>
                <a:effectLst/>
                <a:latin typeface="Times New Roman" panose="02020603050405020304" pitchFamily="18" charset="0"/>
                <a:ea typeface="Times New Roman" panose="02020603050405020304" pitchFamily="18" charset="0"/>
              </a:rPr>
              <a:t>6. Review and require the discontinuance of any undergraduate or graduate academic program that is presently offered by any public institution of higher education when the Council determines that such academic program is (i) nonproductive in terms of the number of degrees granted, the number of students served by the program, the program's effectiveness, and budgetary considerations or (ii) supported by state funds and unnecessarily duplicative of academic programs offered at other public institutions of higher education.</a:t>
            </a:r>
            <a:endParaRPr lang="en-US" sz="2000" dirty="0">
              <a:solidFill>
                <a:srgbClr val="0000FF"/>
              </a:solidFill>
              <a:effectLst/>
              <a:latin typeface="Times New Roman" panose="02020603050405020304" pitchFamily="18" charset="0"/>
              <a:ea typeface="Times New Roman" panose="02020603050405020304" pitchFamily="18" charset="0"/>
            </a:endParaRPr>
          </a:p>
          <a:p>
            <a:endParaRPr lang="en-US" dirty="0"/>
          </a:p>
        </p:txBody>
      </p:sp>
      <p:sp>
        <p:nvSpPr>
          <p:cNvPr id="4" name="Title 3"/>
          <p:cNvSpPr>
            <a:spLocks noGrp="1"/>
          </p:cNvSpPr>
          <p:nvPr>
            <p:ph type="title"/>
          </p:nvPr>
        </p:nvSpPr>
        <p:spPr/>
        <p:txBody>
          <a:bodyPr/>
          <a:lstStyle/>
          <a:p>
            <a:r>
              <a:rPr lang="en-US" dirty="0"/>
              <a:t>Council Duties</a:t>
            </a:r>
          </a:p>
        </p:txBody>
      </p:sp>
    </p:spTree>
    <p:extLst>
      <p:ext uri="{BB962C8B-B14F-4D97-AF65-F5344CB8AC3E}">
        <p14:creationId xmlns:p14="http://schemas.microsoft.com/office/powerpoint/2010/main" val="979499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505F37-FD2D-4DDA-1B8D-518181C85E7A}"/>
              </a:ext>
            </a:extLst>
          </p:cNvPr>
          <p:cNvSpPr>
            <a:spLocks noGrp="1"/>
          </p:cNvSpPr>
          <p:nvPr>
            <p:ph type="sldNum" sz="quarter" idx="10"/>
          </p:nvPr>
        </p:nvSpPr>
        <p:spPr/>
        <p:txBody>
          <a:bodyPr/>
          <a:lstStyle/>
          <a:p>
            <a:fld id="{04E195D4-3F35-4E05-B500-7E7FD17C6DB3}" type="slidenum">
              <a:rPr lang="en-US" smtClean="0"/>
              <a:pPr/>
              <a:t>2</a:t>
            </a:fld>
            <a:endParaRPr lang="en-US" dirty="0"/>
          </a:p>
        </p:txBody>
      </p:sp>
      <p:sp>
        <p:nvSpPr>
          <p:cNvPr id="3" name="Content Placeholder 2">
            <a:extLst>
              <a:ext uri="{FF2B5EF4-FFF2-40B4-BE49-F238E27FC236}">
                <a16:creationId xmlns:a16="http://schemas.microsoft.com/office/drawing/2014/main" id="{592398BD-2919-1BF0-4CD8-9F041F04E20B}"/>
              </a:ext>
            </a:extLst>
          </p:cNvPr>
          <p:cNvSpPr>
            <a:spLocks noGrp="1"/>
          </p:cNvSpPr>
          <p:nvPr>
            <p:ph idx="1"/>
          </p:nvPr>
        </p:nvSpPr>
        <p:spPr>
          <a:xfrm>
            <a:off x="146303" y="1014683"/>
            <a:ext cx="8367075" cy="3459179"/>
          </a:xfrm>
        </p:spPr>
        <p:txBody>
          <a:bodyPr/>
          <a:lstStyle/>
          <a:p>
            <a:pPr marL="182880" indent="0">
              <a:buNone/>
            </a:pPr>
            <a:r>
              <a:rPr lang="en-US" dirty="0"/>
              <a:t>SCHEV requires:</a:t>
            </a:r>
          </a:p>
          <a:p>
            <a:pPr lvl="1"/>
            <a:r>
              <a:rPr lang="en-US" dirty="0"/>
              <a:t>that new degree programs </a:t>
            </a:r>
            <a:r>
              <a:rPr lang="en-US" u="sng" dirty="0"/>
              <a:t>be approved by institutional governing boards</a:t>
            </a:r>
          </a:p>
          <a:p>
            <a:pPr lvl="1"/>
            <a:r>
              <a:rPr lang="en-US" dirty="0"/>
              <a:t>that specific information </a:t>
            </a:r>
            <a:r>
              <a:rPr lang="en-US" u="sng" dirty="0"/>
              <a:t>be presented to institutional governing boards</a:t>
            </a:r>
            <a:r>
              <a:rPr lang="en-US" dirty="0"/>
              <a:t> before their approval is conferred:</a:t>
            </a:r>
          </a:p>
          <a:p>
            <a:pPr lvl="2"/>
            <a:r>
              <a:rPr lang="en-US" b="1" i="1" dirty="0">
                <a:solidFill>
                  <a:schemeClr val="accent6"/>
                </a:solidFill>
              </a:rPr>
              <a:t>Duplication</a:t>
            </a:r>
          </a:p>
          <a:p>
            <a:pPr lvl="2"/>
            <a:r>
              <a:rPr lang="en-US" b="1" i="1" dirty="0">
                <a:solidFill>
                  <a:schemeClr val="accent6"/>
                </a:solidFill>
              </a:rPr>
              <a:t>Labor Market Information</a:t>
            </a:r>
          </a:p>
        </p:txBody>
      </p:sp>
      <p:sp>
        <p:nvSpPr>
          <p:cNvPr id="4" name="Title 3">
            <a:extLst>
              <a:ext uri="{FF2B5EF4-FFF2-40B4-BE49-F238E27FC236}">
                <a16:creationId xmlns:a16="http://schemas.microsoft.com/office/drawing/2014/main" id="{FED5AAB4-9087-DB7B-538C-E48F1BD42065}"/>
              </a:ext>
            </a:extLst>
          </p:cNvPr>
          <p:cNvSpPr>
            <a:spLocks noGrp="1"/>
          </p:cNvSpPr>
          <p:nvPr>
            <p:ph type="title"/>
          </p:nvPr>
        </p:nvSpPr>
        <p:spPr/>
        <p:txBody>
          <a:bodyPr/>
          <a:lstStyle/>
          <a:p>
            <a:r>
              <a:rPr lang="en-US" sz="3600" dirty="0"/>
              <a:t>New Academic Degree Programs</a:t>
            </a:r>
          </a:p>
        </p:txBody>
      </p:sp>
    </p:spTree>
    <p:extLst>
      <p:ext uri="{BB962C8B-B14F-4D97-AF65-F5344CB8AC3E}">
        <p14:creationId xmlns:p14="http://schemas.microsoft.com/office/powerpoint/2010/main" val="331485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A02D10D-B03A-C163-6848-6FE2CD5244EC}"/>
              </a:ext>
            </a:extLst>
          </p:cNvPr>
          <p:cNvSpPr>
            <a:spLocks noGrp="1"/>
          </p:cNvSpPr>
          <p:nvPr>
            <p:ph type="sldNum" sz="quarter" idx="10"/>
          </p:nvPr>
        </p:nvSpPr>
        <p:spPr/>
        <p:txBody>
          <a:bodyPr/>
          <a:lstStyle/>
          <a:p>
            <a:fld id="{04E195D4-3F35-4E05-B500-7E7FD17C6DB3}" type="slidenum">
              <a:rPr lang="en-US" smtClean="0"/>
              <a:pPr/>
              <a:t>3</a:t>
            </a:fld>
            <a:endParaRPr lang="en-US" dirty="0"/>
          </a:p>
        </p:txBody>
      </p:sp>
      <p:sp>
        <p:nvSpPr>
          <p:cNvPr id="3" name="Content Placeholder 2">
            <a:extLst>
              <a:ext uri="{FF2B5EF4-FFF2-40B4-BE49-F238E27FC236}">
                <a16:creationId xmlns:a16="http://schemas.microsoft.com/office/drawing/2014/main" id="{3478CBAF-9BBD-709A-7441-017A77EFC672}"/>
              </a:ext>
            </a:extLst>
          </p:cNvPr>
          <p:cNvSpPr>
            <a:spLocks noGrp="1"/>
          </p:cNvSpPr>
          <p:nvPr>
            <p:ph idx="1"/>
          </p:nvPr>
        </p:nvSpPr>
        <p:spPr>
          <a:xfrm>
            <a:off x="266700" y="959503"/>
            <a:ext cx="8420100" cy="3774422"/>
          </a:xfrm>
        </p:spPr>
        <p:txBody>
          <a:bodyPr/>
          <a:lstStyle/>
          <a:p>
            <a:r>
              <a:rPr lang="en-US" dirty="0"/>
              <a:t>Labor Market Information:</a:t>
            </a:r>
          </a:p>
          <a:p>
            <a:pPr lvl="1"/>
            <a:r>
              <a:rPr lang="en-US" dirty="0"/>
              <a:t>Bureau of Labor Statistics</a:t>
            </a:r>
          </a:p>
          <a:p>
            <a:pPr lvl="1"/>
            <a:r>
              <a:rPr lang="en-US" dirty="0"/>
              <a:t>Virginia Employment Commission </a:t>
            </a:r>
          </a:p>
          <a:p>
            <a:pPr marL="457200" lvl="1" indent="-274320">
              <a:spcBef>
                <a:spcPts val="0"/>
              </a:spcBef>
            </a:pPr>
            <a:r>
              <a:rPr lang="en-US" sz="3200" dirty="0">
                <a:solidFill>
                  <a:srgbClr val="000000"/>
                </a:solidFill>
              </a:rPr>
              <a:t>Position Announcements</a:t>
            </a:r>
          </a:p>
          <a:p>
            <a:pPr marL="457200" lvl="1" indent="0">
              <a:spcBef>
                <a:spcPts val="1272"/>
              </a:spcBef>
              <a:buNone/>
            </a:pPr>
            <a:r>
              <a:rPr lang="en-US" i="1" dirty="0">
                <a:solidFill>
                  <a:schemeClr val="accent6"/>
                </a:solidFill>
              </a:rPr>
              <a:t>Information must document clearly that there is demand in Virginia for graduates with the degree—</a:t>
            </a:r>
            <a:r>
              <a:rPr lang="en-US" i="1" u="sng" dirty="0">
                <a:solidFill>
                  <a:schemeClr val="accent6"/>
                </a:solidFill>
              </a:rPr>
              <a:t>by discipline and level</a:t>
            </a:r>
            <a:r>
              <a:rPr lang="en-US" i="1" dirty="0">
                <a:solidFill>
                  <a:schemeClr val="accent6"/>
                </a:solidFill>
              </a:rPr>
              <a:t>—proposed. </a:t>
            </a:r>
          </a:p>
          <a:p>
            <a:pPr marL="457200" lvl="1" indent="0">
              <a:spcBef>
                <a:spcPts val="1272"/>
              </a:spcBef>
              <a:buNone/>
            </a:pPr>
            <a:r>
              <a:rPr lang="en-US" i="1" dirty="0">
                <a:solidFill>
                  <a:schemeClr val="accent6"/>
                </a:solidFill>
              </a:rPr>
              <a:t>If duplication is a factor, the demand must be greater than can be satisfied by the existing degree programs</a:t>
            </a:r>
          </a:p>
        </p:txBody>
      </p:sp>
      <p:sp>
        <p:nvSpPr>
          <p:cNvPr id="4" name="Title 3">
            <a:extLst>
              <a:ext uri="{FF2B5EF4-FFF2-40B4-BE49-F238E27FC236}">
                <a16:creationId xmlns:a16="http://schemas.microsoft.com/office/drawing/2014/main" id="{4E775412-2A1E-DEA3-4621-41FEB9333100}"/>
              </a:ext>
            </a:extLst>
          </p:cNvPr>
          <p:cNvSpPr>
            <a:spLocks noGrp="1"/>
          </p:cNvSpPr>
          <p:nvPr>
            <p:ph type="title"/>
          </p:nvPr>
        </p:nvSpPr>
        <p:spPr/>
        <p:txBody>
          <a:bodyPr/>
          <a:lstStyle/>
          <a:p>
            <a:r>
              <a:rPr lang="en-US" dirty="0"/>
              <a:t>Employment Demand Information</a:t>
            </a:r>
          </a:p>
        </p:txBody>
      </p:sp>
    </p:spTree>
    <p:extLst>
      <p:ext uri="{BB962C8B-B14F-4D97-AF65-F5344CB8AC3E}">
        <p14:creationId xmlns:p14="http://schemas.microsoft.com/office/powerpoint/2010/main" val="14686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FF673B-4A7A-7B86-F0EA-CE55101F40DC}"/>
              </a:ext>
            </a:extLst>
          </p:cNvPr>
          <p:cNvSpPr>
            <a:spLocks noGrp="1"/>
          </p:cNvSpPr>
          <p:nvPr>
            <p:ph type="sldNum" sz="quarter" idx="10"/>
          </p:nvPr>
        </p:nvSpPr>
        <p:spPr/>
        <p:txBody>
          <a:bodyPr/>
          <a:lstStyle/>
          <a:p>
            <a:fld id="{04E195D4-3F35-4E05-B500-7E7FD17C6DB3}" type="slidenum">
              <a:rPr lang="en-US" smtClean="0"/>
              <a:pPr/>
              <a:t>4</a:t>
            </a:fld>
            <a:endParaRPr lang="en-US" dirty="0"/>
          </a:p>
        </p:txBody>
      </p:sp>
      <p:sp>
        <p:nvSpPr>
          <p:cNvPr id="4" name="Title 3">
            <a:extLst>
              <a:ext uri="{FF2B5EF4-FFF2-40B4-BE49-F238E27FC236}">
                <a16:creationId xmlns:a16="http://schemas.microsoft.com/office/drawing/2014/main" id="{BA55D5E5-4886-B7C4-6B8B-C17E90B20ED6}"/>
              </a:ext>
            </a:extLst>
          </p:cNvPr>
          <p:cNvSpPr>
            <a:spLocks noGrp="1"/>
          </p:cNvSpPr>
          <p:nvPr>
            <p:ph type="title"/>
          </p:nvPr>
        </p:nvSpPr>
        <p:spPr/>
        <p:txBody>
          <a:bodyPr/>
          <a:lstStyle/>
          <a:p>
            <a:r>
              <a:rPr lang="en-US" sz="3200" dirty="0"/>
              <a:t>Certification Statements Required by SCHEV</a:t>
            </a:r>
          </a:p>
        </p:txBody>
      </p:sp>
      <p:sp>
        <p:nvSpPr>
          <p:cNvPr id="5" name="Rectangle 1">
            <a:extLst>
              <a:ext uri="{FF2B5EF4-FFF2-40B4-BE49-F238E27FC236}">
                <a16:creationId xmlns:a16="http://schemas.microsoft.com/office/drawing/2014/main" id="{515A77A1-B5B7-A71E-8AB1-84892AE2B200}"/>
              </a:ext>
            </a:extLst>
          </p:cNvPr>
          <p:cNvSpPr>
            <a:spLocks noGrp="1" noChangeArrowheads="1"/>
          </p:cNvSpPr>
          <p:nvPr>
            <p:ph idx="1"/>
          </p:nvPr>
        </p:nvSpPr>
        <p:spPr bwMode="auto">
          <a:xfrm>
            <a:off x="438248" y="1167443"/>
            <a:ext cx="8105775"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1143000" algn="r"/>
                <a:tab pos="2743200" algn="ctr"/>
                <a:tab pos="5486400" algn="r"/>
              </a:tabLst>
              <a:defRPr>
                <a:solidFill>
                  <a:schemeClr val="tx1"/>
                </a:solidFill>
                <a:latin typeface="Arial" panose="020B0604020202020204" pitchFamily="34" charset="0"/>
              </a:defRPr>
            </a:lvl9pPr>
          </a:lstStyle>
          <a:p>
            <a:pPr marL="0" indent="0">
              <a:buNone/>
            </a:pPr>
            <a:r>
              <a:rPr lang="en-US" altLang="en-US" sz="2000" b="1" dirty="0">
                <a:solidFill>
                  <a:schemeClr val="accent6"/>
                </a:solidFill>
                <a:latin typeface="Times New Roman" panose="02020603050405020304" pitchFamily="18" charset="0"/>
                <a:cs typeface="Times New Roman" panose="02020603050405020304" pitchFamily="18" charset="0"/>
              </a:rPr>
              <a:t>1.  A request of any kind will be submitted to the Virginia General Assembly for funds to initiate and/or maintain the proposed degree program.</a:t>
            </a:r>
          </a:p>
          <a:p>
            <a:pPr marL="0" marR="0" lvl="0" indent="0" algn="l" defTabSz="914400" rtl="0" eaLnBrk="0" fontAlgn="base" latinLnBrk="0" hangingPunct="0">
              <a:lnSpc>
                <a:spcPct val="100000"/>
              </a:lnSpc>
              <a:spcBef>
                <a:spcPct val="0"/>
              </a:spcBef>
              <a:spcAft>
                <a:spcPct val="0"/>
              </a:spcAft>
              <a:buClrTx/>
              <a:buSzTx/>
              <a:buFontTx/>
              <a:buNone/>
              <a:tabLst>
                <a:tab pos="1143000" algn="r"/>
                <a:tab pos="2743200" algn="ctr"/>
                <a:tab pos="5486400" algn="r"/>
              </a:tabLst>
            </a:pPr>
            <a:endParaRPr kumimoji="0" lang="en-US" altLang="en-US" sz="2000" b="0" i="0" u="none"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r"/>
                <a:tab pos="2743200" algn="ctr"/>
                <a:tab pos="5486400" algn="r"/>
              </a:tabLst>
            </a:pPr>
            <a:r>
              <a:rPr kumimoji="0" lang="en-US" altLang="en-US" sz="2000" b="1" i="0" u="none"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rPr>
              <a:t>2.	  The proposed degree program is included in the institution’s most recent six-year plan.</a:t>
            </a:r>
            <a:endParaRPr kumimoji="0" lang="en-US" altLang="en-US" sz="2000" b="1" i="0" u="none" strike="noStrike" cap="none" normalizeH="0" baseline="0" dirty="0">
              <a:ln>
                <a:noFill/>
              </a:ln>
              <a:solidFill>
                <a:schemeClr val="accent6"/>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r"/>
                <a:tab pos="2743200" algn="ctr"/>
                <a:tab pos="5486400" algn="r"/>
              </a:tabLst>
            </a:pPr>
            <a:endParaRPr kumimoji="0" lang="en-US" altLang="en-US" sz="2000" b="0" i="0" u="none"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r"/>
                <a:tab pos="2743200" algn="ctr"/>
                <a:tab pos="5486400" algn="r"/>
              </a:tabLst>
            </a:pPr>
            <a:r>
              <a:rPr kumimoji="0" lang="en-US" altLang="en-US" sz="2000" b="1" i="0" u="none" strike="noStrike" cap="none" normalizeH="0" baseline="0" dirty="0">
                <a:ln>
                  <a:noFill/>
                </a:ln>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rPr>
              <a:t>3.	  The institution’s governing board has been provided information regarding duplication (if applicable) and labor market projections as part of its approval action.</a:t>
            </a:r>
            <a:endParaRPr kumimoji="0" lang="en-US" altLang="en-US" sz="2000" b="1" i="0" u="none" strike="noStrike" cap="none" normalizeH="0" baseline="0" dirty="0">
              <a:ln>
                <a:noFill/>
              </a:ln>
              <a:solidFill>
                <a:schemeClr val="accent6"/>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02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DBBFA8-09A9-557C-51D4-36A02D912D56}"/>
              </a:ext>
            </a:extLst>
          </p:cNvPr>
          <p:cNvSpPr>
            <a:spLocks noGrp="1"/>
          </p:cNvSpPr>
          <p:nvPr>
            <p:ph type="sldNum" sz="quarter" idx="10"/>
          </p:nvPr>
        </p:nvSpPr>
        <p:spPr/>
        <p:txBody>
          <a:bodyPr/>
          <a:lstStyle/>
          <a:p>
            <a:fld id="{04E195D4-3F35-4E05-B500-7E7FD17C6DB3}" type="slidenum">
              <a:rPr lang="en-US" smtClean="0"/>
              <a:pPr/>
              <a:t>5</a:t>
            </a:fld>
            <a:endParaRPr lang="en-US" dirty="0"/>
          </a:p>
        </p:txBody>
      </p:sp>
      <p:sp>
        <p:nvSpPr>
          <p:cNvPr id="3" name="Content Placeholder 2">
            <a:extLst>
              <a:ext uri="{FF2B5EF4-FFF2-40B4-BE49-F238E27FC236}">
                <a16:creationId xmlns:a16="http://schemas.microsoft.com/office/drawing/2014/main" id="{4C6F384E-2DEF-95E7-4DC3-08C17ECAE3FA}"/>
              </a:ext>
            </a:extLst>
          </p:cNvPr>
          <p:cNvSpPr>
            <a:spLocks noGrp="1"/>
          </p:cNvSpPr>
          <p:nvPr>
            <p:ph idx="1"/>
          </p:nvPr>
        </p:nvSpPr>
        <p:spPr/>
        <p:txBody>
          <a:bodyPr/>
          <a:lstStyle/>
          <a:p>
            <a:r>
              <a:rPr lang="en-US" dirty="0"/>
              <a:t>Procedural: to speed up the process and make approval of new degree programs “easier”</a:t>
            </a:r>
          </a:p>
          <a:p>
            <a:pPr lvl="1"/>
            <a:r>
              <a:rPr lang="en-US" dirty="0"/>
              <a:t>Less emphasis on staff evaluation</a:t>
            </a:r>
          </a:p>
          <a:p>
            <a:pPr lvl="1"/>
            <a:r>
              <a:rPr lang="en-US" dirty="0"/>
              <a:t>Less emphasis on duplication</a:t>
            </a:r>
          </a:p>
          <a:p>
            <a:pPr lvl="1"/>
            <a:r>
              <a:rPr lang="en-US" dirty="0"/>
              <a:t>Refocus labor market information—Virginia Office of Education Economics (VOEE)</a:t>
            </a:r>
          </a:p>
          <a:p>
            <a:pPr lvl="1"/>
            <a:endParaRPr lang="en-US" dirty="0"/>
          </a:p>
          <a:p>
            <a:endParaRPr lang="en-US" dirty="0"/>
          </a:p>
        </p:txBody>
      </p:sp>
      <p:sp>
        <p:nvSpPr>
          <p:cNvPr id="4" name="Title 3">
            <a:extLst>
              <a:ext uri="{FF2B5EF4-FFF2-40B4-BE49-F238E27FC236}">
                <a16:creationId xmlns:a16="http://schemas.microsoft.com/office/drawing/2014/main" id="{BF005E7B-3C98-530D-90D8-5B5C5627F320}"/>
              </a:ext>
            </a:extLst>
          </p:cNvPr>
          <p:cNvSpPr>
            <a:spLocks noGrp="1"/>
          </p:cNvSpPr>
          <p:nvPr>
            <p:ph type="title"/>
          </p:nvPr>
        </p:nvSpPr>
        <p:spPr/>
        <p:txBody>
          <a:bodyPr/>
          <a:lstStyle/>
          <a:p>
            <a:r>
              <a:rPr lang="en-US" sz="3600" dirty="0"/>
              <a:t>Reforms in Process—Program Approval</a:t>
            </a:r>
          </a:p>
        </p:txBody>
      </p:sp>
    </p:spTree>
    <p:extLst>
      <p:ext uri="{BB962C8B-B14F-4D97-AF65-F5344CB8AC3E}">
        <p14:creationId xmlns:p14="http://schemas.microsoft.com/office/powerpoint/2010/main" val="235445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845D4-70C3-D651-8846-D5431D9D917A}"/>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EC7519-45F9-D709-B2DA-2F37C4F21D8F}"/>
              </a:ext>
            </a:extLst>
          </p:cNvPr>
          <p:cNvSpPr>
            <a:spLocks noGrp="1"/>
          </p:cNvSpPr>
          <p:nvPr>
            <p:ph type="sldNum" sz="quarter" idx="10"/>
          </p:nvPr>
        </p:nvSpPr>
        <p:spPr/>
        <p:txBody>
          <a:bodyPr/>
          <a:lstStyle/>
          <a:p>
            <a:fld id="{04E195D4-3F35-4E05-B500-7E7FD17C6DB3}" type="slidenum">
              <a:rPr lang="en-US" smtClean="0"/>
              <a:pPr/>
              <a:t>6</a:t>
            </a:fld>
            <a:endParaRPr lang="en-US" dirty="0"/>
          </a:p>
        </p:txBody>
      </p:sp>
      <p:sp>
        <p:nvSpPr>
          <p:cNvPr id="3" name="Content Placeholder 2">
            <a:extLst>
              <a:ext uri="{FF2B5EF4-FFF2-40B4-BE49-F238E27FC236}">
                <a16:creationId xmlns:a16="http://schemas.microsoft.com/office/drawing/2014/main" id="{6C533296-B441-C625-1097-333933F241C1}"/>
              </a:ext>
            </a:extLst>
          </p:cNvPr>
          <p:cNvSpPr>
            <a:spLocks noGrp="1"/>
          </p:cNvSpPr>
          <p:nvPr>
            <p:ph idx="1"/>
          </p:nvPr>
        </p:nvSpPr>
        <p:spPr>
          <a:xfrm>
            <a:off x="457200" y="1359841"/>
            <a:ext cx="7543800" cy="2970421"/>
          </a:xfrm>
        </p:spPr>
        <p:txBody>
          <a:bodyPr/>
          <a:lstStyle/>
          <a:p>
            <a:r>
              <a:rPr lang="en-US" dirty="0"/>
              <a:t>Potential changes:</a:t>
            </a:r>
          </a:p>
          <a:p>
            <a:pPr lvl="1"/>
            <a:r>
              <a:rPr lang="en-US" dirty="0"/>
              <a:t>Raise threshold for justifying low-productivity programs</a:t>
            </a:r>
          </a:p>
          <a:p>
            <a:pPr lvl="1"/>
            <a:r>
              <a:rPr lang="en-US" dirty="0"/>
              <a:t>More frequent review (currently, every five years)</a:t>
            </a:r>
          </a:p>
          <a:p>
            <a:pPr lvl="1"/>
            <a:r>
              <a:rPr lang="en-US" dirty="0"/>
              <a:t>Use VOEE data that’s used to justify initial approval</a:t>
            </a:r>
          </a:p>
          <a:p>
            <a:pPr lvl="1"/>
            <a:endParaRPr lang="en-US" dirty="0"/>
          </a:p>
          <a:p>
            <a:pPr lvl="1"/>
            <a:endParaRPr lang="en-US" dirty="0"/>
          </a:p>
          <a:p>
            <a:endParaRPr lang="en-US" dirty="0"/>
          </a:p>
        </p:txBody>
      </p:sp>
      <p:sp>
        <p:nvSpPr>
          <p:cNvPr id="4" name="Title 3">
            <a:extLst>
              <a:ext uri="{FF2B5EF4-FFF2-40B4-BE49-F238E27FC236}">
                <a16:creationId xmlns:a16="http://schemas.microsoft.com/office/drawing/2014/main" id="{B5271AF1-3068-29EF-51F0-5F9E4742CD01}"/>
              </a:ext>
            </a:extLst>
          </p:cNvPr>
          <p:cNvSpPr>
            <a:spLocks noGrp="1"/>
          </p:cNvSpPr>
          <p:nvPr>
            <p:ph type="title"/>
          </p:nvPr>
        </p:nvSpPr>
        <p:spPr/>
        <p:txBody>
          <a:bodyPr/>
          <a:lstStyle/>
          <a:p>
            <a:r>
              <a:rPr lang="en-US" sz="3200" dirty="0"/>
              <a:t>Reforms in Process—Program Productivity</a:t>
            </a:r>
          </a:p>
        </p:txBody>
      </p:sp>
    </p:spTree>
    <p:extLst>
      <p:ext uri="{BB962C8B-B14F-4D97-AF65-F5344CB8AC3E}">
        <p14:creationId xmlns:p14="http://schemas.microsoft.com/office/powerpoint/2010/main" val="13749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3276F7-ADEA-6C43-4487-FE81C8CD3609}"/>
              </a:ext>
            </a:extLst>
          </p:cNvPr>
          <p:cNvSpPr>
            <a:spLocks noGrp="1"/>
          </p:cNvSpPr>
          <p:nvPr>
            <p:ph type="sldNum" sz="quarter" idx="10"/>
          </p:nvPr>
        </p:nvSpPr>
        <p:spPr/>
        <p:txBody>
          <a:bodyPr/>
          <a:lstStyle/>
          <a:p>
            <a:fld id="{04E195D4-3F35-4E05-B500-7E7FD17C6DB3}" type="slidenum">
              <a:rPr lang="en-US" smtClean="0"/>
              <a:pPr/>
              <a:t>7</a:t>
            </a:fld>
            <a:endParaRPr lang="en-US" dirty="0"/>
          </a:p>
        </p:txBody>
      </p:sp>
      <p:sp>
        <p:nvSpPr>
          <p:cNvPr id="3" name="Content Placeholder 2">
            <a:extLst>
              <a:ext uri="{FF2B5EF4-FFF2-40B4-BE49-F238E27FC236}">
                <a16:creationId xmlns:a16="http://schemas.microsoft.com/office/drawing/2014/main" id="{BEEA2892-4EB1-266D-BED3-21D15E9A0E82}"/>
              </a:ext>
            </a:extLst>
          </p:cNvPr>
          <p:cNvSpPr>
            <a:spLocks noGrp="1"/>
          </p:cNvSpPr>
          <p:nvPr>
            <p:ph idx="1"/>
          </p:nvPr>
        </p:nvSpPr>
        <p:spPr>
          <a:xfrm>
            <a:off x="301752" y="1135578"/>
            <a:ext cx="8540496" cy="3683442"/>
          </a:xfrm>
        </p:spPr>
        <p:txBody>
          <a:bodyPr/>
          <a:lstStyle/>
          <a:p>
            <a:pPr>
              <a:spcAft>
                <a:spcPts val="600"/>
              </a:spcAft>
            </a:pPr>
            <a:r>
              <a:rPr lang="en-US" sz="2600" dirty="0"/>
              <a:t>SCHEV’s approval and productivity functions rely on Boards exerting themselves as stewards of institutional planning.</a:t>
            </a:r>
          </a:p>
          <a:p>
            <a:pPr>
              <a:spcAft>
                <a:spcPts val="600"/>
              </a:spcAft>
            </a:pPr>
            <a:r>
              <a:rPr lang="en-US" sz="2600" dirty="0"/>
              <a:t>SCHEV reforms to these functions are intended </a:t>
            </a:r>
            <a:r>
              <a:rPr lang="en-US" sz="2600" u="sng" dirty="0"/>
              <a:t>both</a:t>
            </a:r>
            <a:r>
              <a:rPr lang="en-US" sz="2600" dirty="0"/>
              <a:t> to ease the path to initial approval </a:t>
            </a:r>
            <a:r>
              <a:rPr lang="en-US" sz="2600" u="sng" dirty="0"/>
              <a:t>and</a:t>
            </a:r>
            <a:r>
              <a:rPr lang="en-US" sz="2600" dirty="0"/>
              <a:t> to bolster the back-end review of programs to ensure their value to students and the Commonwealth.</a:t>
            </a:r>
          </a:p>
          <a:p>
            <a:pPr>
              <a:spcAft>
                <a:spcPts val="600"/>
              </a:spcAft>
            </a:pPr>
            <a:r>
              <a:rPr lang="en-US" sz="2600" i="1" dirty="0"/>
              <a:t>These reforms will make the Board role more important than ever.</a:t>
            </a:r>
          </a:p>
        </p:txBody>
      </p:sp>
      <p:sp>
        <p:nvSpPr>
          <p:cNvPr id="4" name="Title 3">
            <a:extLst>
              <a:ext uri="{FF2B5EF4-FFF2-40B4-BE49-F238E27FC236}">
                <a16:creationId xmlns:a16="http://schemas.microsoft.com/office/drawing/2014/main" id="{B47945CB-43BF-BB89-D965-773E75210A20}"/>
              </a:ext>
            </a:extLst>
          </p:cNvPr>
          <p:cNvSpPr>
            <a:spLocks noGrp="1"/>
          </p:cNvSpPr>
          <p:nvPr>
            <p:ph type="title"/>
          </p:nvPr>
        </p:nvSpPr>
        <p:spPr/>
        <p:txBody>
          <a:bodyPr/>
          <a:lstStyle/>
          <a:p>
            <a:r>
              <a:rPr lang="en-US" dirty="0"/>
              <a:t>Some Bottom Lines</a:t>
            </a:r>
          </a:p>
        </p:txBody>
      </p:sp>
    </p:spTree>
    <p:extLst>
      <p:ext uri="{BB962C8B-B14F-4D97-AF65-F5344CB8AC3E}">
        <p14:creationId xmlns:p14="http://schemas.microsoft.com/office/powerpoint/2010/main" val="335238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63CE13-4BA7-273A-B114-19801D9CE2E5}"/>
              </a:ext>
            </a:extLst>
          </p:cNvPr>
          <p:cNvSpPr>
            <a:spLocks noGrp="1"/>
          </p:cNvSpPr>
          <p:nvPr>
            <p:ph type="sldNum" sz="quarter" idx="10"/>
          </p:nvPr>
        </p:nvSpPr>
        <p:spPr/>
        <p:txBody>
          <a:bodyPr/>
          <a:lstStyle/>
          <a:p>
            <a:fld id="{04E195D4-3F35-4E05-B500-7E7FD17C6DB3}" type="slidenum">
              <a:rPr lang="en-US" smtClean="0"/>
              <a:pPr/>
              <a:t>8</a:t>
            </a:fld>
            <a:endParaRPr lang="en-US" dirty="0"/>
          </a:p>
        </p:txBody>
      </p:sp>
      <p:sp>
        <p:nvSpPr>
          <p:cNvPr id="3" name="Content Placeholder 2">
            <a:extLst>
              <a:ext uri="{FF2B5EF4-FFF2-40B4-BE49-F238E27FC236}">
                <a16:creationId xmlns:a16="http://schemas.microsoft.com/office/drawing/2014/main" id="{3885F528-6AA0-BA17-879A-0F1FAAFD3791}"/>
              </a:ext>
            </a:extLst>
          </p:cNvPr>
          <p:cNvSpPr>
            <a:spLocks noGrp="1"/>
          </p:cNvSpPr>
          <p:nvPr>
            <p:ph idx="1"/>
          </p:nvPr>
        </p:nvSpPr>
        <p:spPr/>
        <p:txBody>
          <a:bodyPr/>
          <a:lstStyle/>
          <a:p>
            <a:pPr marL="182880" indent="0">
              <a:buNone/>
            </a:pPr>
            <a:endParaRPr lang="en-US" dirty="0"/>
          </a:p>
          <a:p>
            <a:pPr marL="182880" indent="0">
              <a:buNone/>
            </a:pPr>
            <a:endParaRPr lang="en-US" dirty="0"/>
          </a:p>
        </p:txBody>
      </p:sp>
      <p:sp>
        <p:nvSpPr>
          <p:cNvPr id="4" name="Title 3">
            <a:extLst>
              <a:ext uri="{FF2B5EF4-FFF2-40B4-BE49-F238E27FC236}">
                <a16:creationId xmlns:a16="http://schemas.microsoft.com/office/drawing/2014/main" id="{099AFB52-B8C0-AA38-AB7A-D380A63E5B1B}"/>
              </a:ext>
            </a:extLst>
          </p:cNvPr>
          <p:cNvSpPr>
            <a:spLocks noGrp="1"/>
          </p:cNvSpPr>
          <p:nvPr>
            <p:ph type="title"/>
          </p:nvPr>
        </p:nvSpPr>
        <p:spPr/>
        <p:txBody>
          <a:bodyPr/>
          <a:lstStyle/>
          <a:p>
            <a:endParaRPr lang="en-US"/>
          </a:p>
        </p:txBody>
      </p:sp>
      <p:pic>
        <p:nvPicPr>
          <p:cNvPr id="6" name="Picture 5">
            <a:extLst>
              <a:ext uri="{FF2B5EF4-FFF2-40B4-BE49-F238E27FC236}">
                <a16:creationId xmlns:a16="http://schemas.microsoft.com/office/drawing/2014/main" id="{72EA0429-3F10-9CD2-16E0-8EECCCAD3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388" y="1035703"/>
            <a:ext cx="4214812" cy="2800508"/>
          </a:xfrm>
          <a:prstGeom prst="rect">
            <a:avLst/>
          </a:prstGeom>
        </p:spPr>
      </p:pic>
    </p:spTree>
    <p:extLst>
      <p:ext uri="{BB962C8B-B14F-4D97-AF65-F5344CB8AC3E}">
        <p14:creationId xmlns:p14="http://schemas.microsoft.com/office/powerpoint/2010/main" val="638249797"/>
      </p:ext>
    </p:extLst>
  </p:cSld>
  <p:clrMapOvr>
    <a:masterClrMapping/>
  </p:clrMapOvr>
</p:sld>
</file>

<file path=ppt/theme/theme1.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892DDBB-58CE-C143-9B00-C5C3E6374327}" vid="{5482470F-8A80-784C-B73F-6C52D6DB48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169LongPPTTemplate</Template>
  <TotalTime>78</TotalTime>
  <Words>468</Words>
  <Application>Microsoft Office PowerPoint</Application>
  <PresentationFormat>On-screen Show (16:9)</PresentationFormat>
  <Paragraphs>48</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Franklin Gothic Book</vt:lpstr>
      <vt:lpstr>Franklin Gothic Medium</vt:lpstr>
      <vt:lpstr>Franklin Gothic Medium Cond</vt:lpstr>
      <vt:lpstr>Palatino Linotype</vt:lpstr>
      <vt:lpstr>Times New Roman</vt:lpstr>
      <vt:lpstr>169LongPPTTemplate</vt:lpstr>
      <vt:lpstr>SCHEV’s Role in Academic Program Approval and Productivity  Joseph G. DeFilippo, Ph.D. Director of Academic Affairs</vt:lpstr>
      <vt:lpstr>Council Duties</vt:lpstr>
      <vt:lpstr>New Academic Degree Programs</vt:lpstr>
      <vt:lpstr>Employment Demand Information</vt:lpstr>
      <vt:lpstr>Certification Statements Required by SCHEV</vt:lpstr>
      <vt:lpstr>Reforms in Process—Program Approval</vt:lpstr>
      <vt:lpstr>Reforms in Process—Program Productivity</vt:lpstr>
      <vt:lpstr>Some Bottom Lines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SCHEV PPT Template  16:9 Version</dc:title>
  <dc:creator>Joe DeFilippo</dc:creator>
  <dc:description>16:9 rectangular template</dc:description>
  <cp:lastModifiedBy>Osberger, Laura (SCHEV)</cp:lastModifiedBy>
  <cp:revision>12</cp:revision>
  <cp:lastPrinted>2016-12-06T20:27:31Z</cp:lastPrinted>
  <dcterms:created xsi:type="dcterms:W3CDTF">2023-11-08T18:20:36Z</dcterms:created>
  <dcterms:modified xsi:type="dcterms:W3CDTF">2024-11-11T15:40:55Z</dcterms:modified>
</cp:coreProperties>
</file>