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3" r:id="rId1"/>
    <p:sldMasterId id="2147483723" r:id="rId2"/>
  </p:sldMasterIdLst>
  <p:notesMasterIdLst>
    <p:notesMasterId r:id="rId36"/>
  </p:notesMasterIdLst>
  <p:handoutMasterIdLst>
    <p:handoutMasterId r:id="rId37"/>
  </p:handoutMasterIdLst>
  <p:sldIdLst>
    <p:sldId id="545" r:id="rId3"/>
    <p:sldId id="488" r:id="rId4"/>
    <p:sldId id="849" r:id="rId5"/>
    <p:sldId id="770" r:id="rId6"/>
    <p:sldId id="846" r:id="rId7"/>
    <p:sldId id="771" r:id="rId8"/>
    <p:sldId id="772" r:id="rId9"/>
    <p:sldId id="847" r:id="rId10"/>
    <p:sldId id="850" r:id="rId11"/>
    <p:sldId id="839" r:id="rId12"/>
    <p:sldId id="796" r:id="rId13"/>
    <p:sldId id="797" r:id="rId14"/>
    <p:sldId id="799" r:id="rId15"/>
    <p:sldId id="801" r:id="rId16"/>
    <p:sldId id="803" r:id="rId17"/>
    <p:sldId id="804" r:id="rId18"/>
    <p:sldId id="826" r:id="rId19"/>
    <p:sldId id="812" r:id="rId20"/>
    <p:sldId id="817" r:id="rId21"/>
    <p:sldId id="818" r:id="rId22"/>
    <p:sldId id="820" r:id="rId23"/>
    <p:sldId id="834" r:id="rId24"/>
    <p:sldId id="823" r:id="rId25"/>
    <p:sldId id="824" r:id="rId26"/>
    <p:sldId id="851" r:id="rId27"/>
    <p:sldId id="845" r:id="rId28"/>
    <p:sldId id="716" r:id="rId29"/>
    <p:sldId id="742" r:id="rId30"/>
    <p:sldId id="840" r:id="rId31"/>
    <p:sldId id="841" r:id="rId32"/>
    <p:sldId id="848" r:id="rId33"/>
    <p:sldId id="842" r:id="rId34"/>
    <p:sldId id="735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 userDrawn="1">
          <p15:clr>
            <a:srgbClr val="A4A3A4"/>
          </p15:clr>
        </p15:guide>
        <p15:guide id="2" pos="2206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9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80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A66"/>
    <a:srgbClr val="000000"/>
    <a:srgbClr val="4167B1"/>
    <a:srgbClr val="20ABBF"/>
    <a:srgbClr val="000099"/>
    <a:srgbClr val="FFFF66"/>
    <a:srgbClr val="546B8A"/>
    <a:srgbClr val="7DBBC9"/>
    <a:srgbClr val="AFD5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6395" autoAdjust="0"/>
  </p:normalViewPr>
  <p:slideViewPr>
    <p:cSldViewPr snapToObjects="1">
      <p:cViewPr varScale="1">
        <p:scale>
          <a:sx n="56" d="100"/>
          <a:sy n="56" d="100"/>
        </p:scale>
        <p:origin x="145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1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2124"/>
    </p:cViewPr>
  </p:sorterViewPr>
  <p:notesViewPr>
    <p:cSldViewPr snapToObjects="1">
      <p:cViewPr varScale="1">
        <p:scale>
          <a:sx n="84" d="100"/>
          <a:sy n="84" d="100"/>
        </p:scale>
        <p:origin x="3870" y="72"/>
      </p:cViewPr>
      <p:guideLst>
        <p:guide orient="horz" pos="2926"/>
        <p:guide pos="2206"/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8/10/relationships/authors" Target="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3037840" cy="466435"/>
          </a:xfrm>
          <a:prstGeom prst="rect">
            <a:avLst/>
          </a:prstGeom>
        </p:spPr>
        <p:txBody>
          <a:bodyPr vert="horz" lIns="93816" tIns="46911" rIns="93816" bIns="469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2" y="5"/>
            <a:ext cx="3037840" cy="466435"/>
          </a:xfrm>
          <a:prstGeom prst="rect">
            <a:avLst/>
          </a:prstGeom>
        </p:spPr>
        <p:txBody>
          <a:bodyPr vert="horz" lIns="93816" tIns="46911" rIns="93816" bIns="46911" rtlCol="0"/>
          <a:lstStyle>
            <a:lvl1pPr algn="r">
              <a:defRPr sz="1200"/>
            </a:lvl1pPr>
          </a:lstStyle>
          <a:p>
            <a:fld id="{9A6F4268-BB9D-46EE-9BDD-467CD6B06D6B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69"/>
            <a:ext cx="3037840" cy="466434"/>
          </a:xfrm>
          <a:prstGeom prst="rect">
            <a:avLst/>
          </a:prstGeom>
        </p:spPr>
        <p:txBody>
          <a:bodyPr vert="horz" lIns="93816" tIns="46911" rIns="93816" bIns="469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2" y="8829969"/>
            <a:ext cx="3037840" cy="466434"/>
          </a:xfrm>
          <a:prstGeom prst="rect">
            <a:avLst/>
          </a:prstGeom>
        </p:spPr>
        <p:txBody>
          <a:bodyPr vert="horz" lIns="93816" tIns="46911" rIns="93816" bIns="46911" rtlCol="0" anchor="b"/>
          <a:lstStyle>
            <a:lvl1pPr algn="r">
              <a:defRPr sz="1200"/>
            </a:lvl1pPr>
          </a:lstStyle>
          <a:p>
            <a:fld id="{E0EECD80-DE44-49EE-93F5-455B7ECBC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66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4"/>
            <a:ext cx="3038155" cy="464978"/>
          </a:xfrm>
          <a:prstGeom prst="rect">
            <a:avLst/>
          </a:prstGeom>
        </p:spPr>
        <p:txBody>
          <a:bodyPr vert="horz" lIns="91325" tIns="45666" rIns="91325" bIns="456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81" y="4"/>
            <a:ext cx="3038155" cy="464978"/>
          </a:xfrm>
          <a:prstGeom prst="rect">
            <a:avLst/>
          </a:prstGeom>
        </p:spPr>
        <p:txBody>
          <a:bodyPr vert="horz" lIns="91325" tIns="45666" rIns="91325" bIns="45666" rtlCol="0"/>
          <a:lstStyle>
            <a:lvl1pPr algn="r">
              <a:defRPr sz="1200"/>
            </a:lvl1pPr>
          </a:lstStyle>
          <a:p>
            <a:fld id="{C80BF94B-B0C6-43A7-9969-E46E6C13E489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5" tIns="45666" rIns="91325" bIns="456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0" y="4416505"/>
            <a:ext cx="5607691" cy="4183222"/>
          </a:xfrm>
          <a:prstGeom prst="rect">
            <a:avLst/>
          </a:prstGeom>
        </p:spPr>
        <p:txBody>
          <a:bodyPr vert="horz" lIns="91325" tIns="45666" rIns="91325" bIns="456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8829848"/>
            <a:ext cx="3038155" cy="464978"/>
          </a:xfrm>
          <a:prstGeom prst="rect">
            <a:avLst/>
          </a:prstGeom>
        </p:spPr>
        <p:txBody>
          <a:bodyPr vert="horz" lIns="91325" tIns="45666" rIns="91325" bIns="456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81" y="8829848"/>
            <a:ext cx="3038155" cy="464978"/>
          </a:xfrm>
          <a:prstGeom prst="rect">
            <a:avLst/>
          </a:prstGeom>
        </p:spPr>
        <p:txBody>
          <a:bodyPr vert="horz" lIns="91325" tIns="45666" rIns="91325" bIns="45666" rtlCol="0" anchor="b"/>
          <a:lstStyle>
            <a:lvl1pPr algn="r">
              <a:defRPr sz="1200"/>
            </a:lvl1pPr>
          </a:lstStyle>
          <a:p>
            <a:fld id="{A8CDA5CC-381E-452E-8851-2099A3183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4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6910" y="4416505"/>
            <a:ext cx="5607691" cy="41832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96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15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30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25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99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4690" y="4416265"/>
            <a:ext cx="5607691" cy="4183222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02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59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36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92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87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2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93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71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29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52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44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6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81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8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3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453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7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04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21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808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2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5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04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87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77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10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DA5CC-381E-452E-8851-2099A31834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2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 - Repo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-76200" y="5943600"/>
            <a:ext cx="6000520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0B2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1504720" y="5944259"/>
            <a:ext cx="830580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4968240"/>
            <a:ext cx="7543800" cy="1051560"/>
          </a:xfrm>
          <a:noFill/>
        </p:spPr>
        <p:txBody>
          <a:bodyPr anchor="t" anchorCtr="0">
            <a:noAutofit/>
          </a:bodyPr>
          <a:lstStyle>
            <a:lvl1pPr>
              <a:defRPr sz="3600" b="1" baseline="0">
                <a:solidFill>
                  <a:srgbClr val="2E5597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Report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85" y="448346"/>
            <a:ext cx="2304815" cy="9132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6143730"/>
            <a:ext cx="4114800" cy="33855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1800" b="1" cap="none" spc="1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Board of Visitors Orientation</a:t>
            </a:r>
          </a:p>
        </p:txBody>
      </p:sp>
      <p:sp>
        <p:nvSpPr>
          <p:cNvPr id="5" name="Isosceles Triangle 4"/>
          <p:cNvSpPr/>
          <p:nvPr userDrawn="1"/>
        </p:nvSpPr>
        <p:spPr>
          <a:xfrm rot="7200000">
            <a:off x="6517571" y="-714815"/>
            <a:ext cx="4023973" cy="2296403"/>
          </a:xfrm>
          <a:custGeom>
            <a:avLst/>
            <a:gdLst>
              <a:gd name="connsiteX0" fmla="*/ 0 w 2667000"/>
              <a:gd name="connsiteY0" fmla="*/ 2299138 h 2299138"/>
              <a:gd name="connsiteX1" fmla="*/ 1333500 w 2667000"/>
              <a:gd name="connsiteY1" fmla="*/ 0 h 2299138"/>
              <a:gd name="connsiteX2" fmla="*/ 2667000 w 2667000"/>
              <a:gd name="connsiteY2" fmla="*/ 2299138 h 2299138"/>
              <a:gd name="connsiteX3" fmla="*/ 0 w 2667000"/>
              <a:gd name="connsiteY3" fmla="*/ 2299138 h 2299138"/>
              <a:gd name="connsiteX0" fmla="*/ 0 w 3545405"/>
              <a:gd name="connsiteY0" fmla="*/ 1251827 h 2299138"/>
              <a:gd name="connsiteX1" fmla="*/ 2211905 w 3545405"/>
              <a:gd name="connsiteY1" fmla="*/ 0 h 2299138"/>
              <a:gd name="connsiteX2" fmla="*/ 3545405 w 3545405"/>
              <a:gd name="connsiteY2" fmla="*/ 2299138 h 2299138"/>
              <a:gd name="connsiteX3" fmla="*/ 0 w 3545405"/>
              <a:gd name="connsiteY3" fmla="*/ 1251827 h 2299138"/>
              <a:gd name="connsiteX0" fmla="*/ 0 w 3554702"/>
              <a:gd name="connsiteY0" fmla="*/ 1286524 h 2299138"/>
              <a:gd name="connsiteX1" fmla="*/ 2221202 w 3554702"/>
              <a:gd name="connsiteY1" fmla="*/ 0 h 2299138"/>
              <a:gd name="connsiteX2" fmla="*/ 3554702 w 3554702"/>
              <a:gd name="connsiteY2" fmla="*/ 2299138 h 2299138"/>
              <a:gd name="connsiteX3" fmla="*/ 0 w 3554702"/>
              <a:gd name="connsiteY3" fmla="*/ 1286524 h 2299138"/>
              <a:gd name="connsiteX0" fmla="*/ 0 w 4023973"/>
              <a:gd name="connsiteY0" fmla="*/ 1557458 h 2299138"/>
              <a:gd name="connsiteX1" fmla="*/ 2690473 w 4023973"/>
              <a:gd name="connsiteY1" fmla="*/ 0 h 2299138"/>
              <a:gd name="connsiteX2" fmla="*/ 4023973 w 4023973"/>
              <a:gd name="connsiteY2" fmla="*/ 2299138 h 2299138"/>
              <a:gd name="connsiteX3" fmla="*/ 0 w 4023973"/>
              <a:gd name="connsiteY3" fmla="*/ 1557458 h 2299138"/>
              <a:gd name="connsiteX0" fmla="*/ 0 w 4023973"/>
              <a:gd name="connsiteY0" fmla="*/ 1537922 h 2279602"/>
              <a:gd name="connsiteX1" fmla="*/ 2720062 w 4023973"/>
              <a:gd name="connsiteY1" fmla="*/ 0 h 2279602"/>
              <a:gd name="connsiteX2" fmla="*/ 4023973 w 4023973"/>
              <a:gd name="connsiteY2" fmla="*/ 2279602 h 2279602"/>
              <a:gd name="connsiteX3" fmla="*/ 0 w 4023973"/>
              <a:gd name="connsiteY3" fmla="*/ 1537922 h 2279602"/>
              <a:gd name="connsiteX0" fmla="*/ 0 w 4023973"/>
              <a:gd name="connsiteY0" fmla="*/ 1535798 h 2277478"/>
              <a:gd name="connsiteX1" fmla="*/ 2684670 w 4023973"/>
              <a:gd name="connsiteY1" fmla="*/ 0 h 2277478"/>
              <a:gd name="connsiteX2" fmla="*/ 4023973 w 4023973"/>
              <a:gd name="connsiteY2" fmla="*/ 2277478 h 2277478"/>
              <a:gd name="connsiteX3" fmla="*/ 0 w 4023973"/>
              <a:gd name="connsiteY3" fmla="*/ 1535798 h 2277478"/>
              <a:gd name="connsiteX0" fmla="*/ 0 w 4023973"/>
              <a:gd name="connsiteY0" fmla="*/ 1529994 h 2271674"/>
              <a:gd name="connsiteX1" fmla="*/ 2706330 w 4023973"/>
              <a:gd name="connsiteY1" fmla="*/ 0 h 2271674"/>
              <a:gd name="connsiteX2" fmla="*/ 4023973 w 4023973"/>
              <a:gd name="connsiteY2" fmla="*/ 2271674 h 2271674"/>
              <a:gd name="connsiteX3" fmla="*/ 0 w 4023973"/>
              <a:gd name="connsiteY3" fmla="*/ 1529994 h 2271674"/>
              <a:gd name="connsiteX0" fmla="*/ 0 w 4023973"/>
              <a:gd name="connsiteY0" fmla="*/ 1556232 h 2297912"/>
              <a:gd name="connsiteX1" fmla="*/ 2709491 w 4023973"/>
              <a:gd name="connsiteY1" fmla="*/ 0 h 2297912"/>
              <a:gd name="connsiteX2" fmla="*/ 4023973 w 4023973"/>
              <a:gd name="connsiteY2" fmla="*/ 2297912 h 2297912"/>
              <a:gd name="connsiteX3" fmla="*/ 0 w 4023973"/>
              <a:gd name="connsiteY3" fmla="*/ 1556232 h 2297912"/>
              <a:gd name="connsiteX0" fmla="*/ 0 w 4023973"/>
              <a:gd name="connsiteY0" fmla="*/ 1548770 h 2290450"/>
              <a:gd name="connsiteX1" fmla="*/ 2691801 w 4023973"/>
              <a:gd name="connsiteY1" fmla="*/ 0 h 2290450"/>
              <a:gd name="connsiteX2" fmla="*/ 4023973 w 4023973"/>
              <a:gd name="connsiteY2" fmla="*/ 2290450 h 2290450"/>
              <a:gd name="connsiteX3" fmla="*/ 0 w 4023973"/>
              <a:gd name="connsiteY3" fmla="*/ 1548770 h 2290450"/>
              <a:gd name="connsiteX0" fmla="*/ 0 w 4023973"/>
              <a:gd name="connsiteY0" fmla="*/ 1554723 h 2296403"/>
              <a:gd name="connsiteX1" fmla="*/ 2702112 w 4023973"/>
              <a:gd name="connsiteY1" fmla="*/ 0 h 2296403"/>
              <a:gd name="connsiteX2" fmla="*/ 4023973 w 4023973"/>
              <a:gd name="connsiteY2" fmla="*/ 2296403 h 2296403"/>
              <a:gd name="connsiteX3" fmla="*/ 0 w 4023973"/>
              <a:gd name="connsiteY3" fmla="*/ 1554723 h 229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3973" h="2296403">
                <a:moveTo>
                  <a:pt x="0" y="1554723"/>
                </a:moveTo>
                <a:lnTo>
                  <a:pt x="2702112" y="0"/>
                </a:lnTo>
                <a:lnTo>
                  <a:pt x="4023973" y="2296403"/>
                </a:lnTo>
                <a:lnTo>
                  <a:pt x="0" y="1554723"/>
                </a:lnTo>
                <a:close/>
              </a:path>
            </a:pathLst>
          </a:custGeom>
          <a:solidFill>
            <a:srgbClr val="0B2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4"/>
          <p:cNvSpPr/>
          <p:nvPr userDrawn="1"/>
        </p:nvSpPr>
        <p:spPr>
          <a:xfrm rot="7200000">
            <a:off x="5588848" y="-714816"/>
            <a:ext cx="4023973" cy="2296403"/>
          </a:xfrm>
          <a:custGeom>
            <a:avLst/>
            <a:gdLst>
              <a:gd name="connsiteX0" fmla="*/ 0 w 2667000"/>
              <a:gd name="connsiteY0" fmla="*/ 2299138 h 2299138"/>
              <a:gd name="connsiteX1" fmla="*/ 1333500 w 2667000"/>
              <a:gd name="connsiteY1" fmla="*/ 0 h 2299138"/>
              <a:gd name="connsiteX2" fmla="*/ 2667000 w 2667000"/>
              <a:gd name="connsiteY2" fmla="*/ 2299138 h 2299138"/>
              <a:gd name="connsiteX3" fmla="*/ 0 w 2667000"/>
              <a:gd name="connsiteY3" fmla="*/ 2299138 h 2299138"/>
              <a:gd name="connsiteX0" fmla="*/ 0 w 3545405"/>
              <a:gd name="connsiteY0" fmla="*/ 1251827 h 2299138"/>
              <a:gd name="connsiteX1" fmla="*/ 2211905 w 3545405"/>
              <a:gd name="connsiteY1" fmla="*/ 0 h 2299138"/>
              <a:gd name="connsiteX2" fmla="*/ 3545405 w 3545405"/>
              <a:gd name="connsiteY2" fmla="*/ 2299138 h 2299138"/>
              <a:gd name="connsiteX3" fmla="*/ 0 w 3545405"/>
              <a:gd name="connsiteY3" fmla="*/ 1251827 h 2299138"/>
              <a:gd name="connsiteX0" fmla="*/ 0 w 3554702"/>
              <a:gd name="connsiteY0" fmla="*/ 1286524 h 2299138"/>
              <a:gd name="connsiteX1" fmla="*/ 2221202 w 3554702"/>
              <a:gd name="connsiteY1" fmla="*/ 0 h 2299138"/>
              <a:gd name="connsiteX2" fmla="*/ 3554702 w 3554702"/>
              <a:gd name="connsiteY2" fmla="*/ 2299138 h 2299138"/>
              <a:gd name="connsiteX3" fmla="*/ 0 w 3554702"/>
              <a:gd name="connsiteY3" fmla="*/ 1286524 h 2299138"/>
              <a:gd name="connsiteX0" fmla="*/ 0 w 4023973"/>
              <a:gd name="connsiteY0" fmla="*/ 1557458 h 2299138"/>
              <a:gd name="connsiteX1" fmla="*/ 2690473 w 4023973"/>
              <a:gd name="connsiteY1" fmla="*/ 0 h 2299138"/>
              <a:gd name="connsiteX2" fmla="*/ 4023973 w 4023973"/>
              <a:gd name="connsiteY2" fmla="*/ 2299138 h 2299138"/>
              <a:gd name="connsiteX3" fmla="*/ 0 w 4023973"/>
              <a:gd name="connsiteY3" fmla="*/ 1557458 h 2299138"/>
              <a:gd name="connsiteX0" fmla="*/ 0 w 4023973"/>
              <a:gd name="connsiteY0" fmla="*/ 1537922 h 2279602"/>
              <a:gd name="connsiteX1" fmla="*/ 2720062 w 4023973"/>
              <a:gd name="connsiteY1" fmla="*/ 0 h 2279602"/>
              <a:gd name="connsiteX2" fmla="*/ 4023973 w 4023973"/>
              <a:gd name="connsiteY2" fmla="*/ 2279602 h 2279602"/>
              <a:gd name="connsiteX3" fmla="*/ 0 w 4023973"/>
              <a:gd name="connsiteY3" fmla="*/ 1537922 h 2279602"/>
              <a:gd name="connsiteX0" fmla="*/ 0 w 4023973"/>
              <a:gd name="connsiteY0" fmla="*/ 1535798 h 2277478"/>
              <a:gd name="connsiteX1" fmla="*/ 2684670 w 4023973"/>
              <a:gd name="connsiteY1" fmla="*/ 0 h 2277478"/>
              <a:gd name="connsiteX2" fmla="*/ 4023973 w 4023973"/>
              <a:gd name="connsiteY2" fmla="*/ 2277478 h 2277478"/>
              <a:gd name="connsiteX3" fmla="*/ 0 w 4023973"/>
              <a:gd name="connsiteY3" fmla="*/ 1535798 h 2277478"/>
              <a:gd name="connsiteX0" fmla="*/ 0 w 4023973"/>
              <a:gd name="connsiteY0" fmla="*/ 1529994 h 2271674"/>
              <a:gd name="connsiteX1" fmla="*/ 2706330 w 4023973"/>
              <a:gd name="connsiteY1" fmla="*/ 0 h 2271674"/>
              <a:gd name="connsiteX2" fmla="*/ 4023973 w 4023973"/>
              <a:gd name="connsiteY2" fmla="*/ 2271674 h 2271674"/>
              <a:gd name="connsiteX3" fmla="*/ 0 w 4023973"/>
              <a:gd name="connsiteY3" fmla="*/ 1529994 h 2271674"/>
              <a:gd name="connsiteX0" fmla="*/ 0 w 4023973"/>
              <a:gd name="connsiteY0" fmla="*/ 1556232 h 2297912"/>
              <a:gd name="connsiteX1" fmla="*/ 2709491 w 4023973"/>
              <a:gd name="connsiteY1" fmla="*/ 0 h 2297912"/>
              <a:gd name="connsiteX2" fmla="*/ 4023973 w 4023973"/>
              <a:gd name="connsiteY2" fmla="*/ 2297912 h 2297912"/>
              <a:gd name="connsiteX3" fmla="*/ 0 w 4023973"/>
              <a:gd name="connsiteY3" fmla="*/ 1556232 h 2297912"/>
              <a:gd name="connsiteX0" fmla="*/ 0 w 4023973"/>
              <a:gd name="connsiteY0" fmla="*/ 1548770 h 2290450"/>
              <a:gd name="connsiteX1" fmla="*/ 2691801 w 4023973"/>
              <a:gd name="connsiteY1" fmla="*/ 0 h 2290450"/>
              <a:gd name="connsiteX2" fmla="*/ 4023973 w 4023973"/>
              <a:gd name="connsiteY2" fmla="*/ 2290450 h 2290450"/>
              <a:gd name="connsiteX3" fmla="*/ 0 w 4023973"/>
              <a:gd name="connsiteY3" fmla="*/ 1548770 h 2290450"/>
              <a:gd name="connsiteX0" fmla="*/ 0 w 4023973"/>
              <a:gd name="connsiteY0" fmla="*/ 1554723 h 2296403"/>
              <a:gd name="connsiteX1" fmla="*/ 2702112 w 4023973"/>
              <a:gd name="connsiteY1" fmla="*/ 0 h 2296403"/>
              <a:gd name="connsiteX2" fmla="*/ 4023973 w 4023973"/>
              <a:gd name="connsiteY2" fmla="*/ 2296403 h 2296403"/>
              <a:gd name="connsiteX3" fmla="*/ 0 w 4023973"/>
              <a:gd name="connsiteY3" fmla="*/ 1554723 h 229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3973" h="2296403">
                <a:moveTo>
                  <a:pt x="0" y="1554723"/>
                </a:moveTo>
                <a:lnTo>
                  <a:pt x="2702112" y="0"/>
                </a:lnTo>
                <a:lnTo>
                  <a:pt x="4023973" y="2296403"/>
                </a:lnTo>
                <a:lnTo>
                  <a:pt x="0" y="1554723"/>
                </a:lnTo>
                <a:close/>
              </a:path>
            </a:pathLst>
          </a:custGeom>
          <a:solidFill>
            <a:srgbClr val="0B2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248083"/>
            <a:ext cx="4114800" cy="338328"/>
          </a:xfrm>
          <a:prstGeom prst="rect">
            <a:avLst/>
          </a:prstGeom>
        </p:spPr>
        <p:txBody>
          <a:bodyPr tIns="0" bIns="0" anchor="ctr" anchorCtr="0">
            <a:noAutofit/>
          </a:bodyPr>
          <a:lstStyle>
            <a:lvl1pPr marL="0" indent="0" algn="r">
              <a:buFontTx/>
              <a:buNone/>
              <a:defRPr sz="1600" b="1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Month 2015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43000" y="4800600"/>
            <a:ext cx="8229600" cy="0"/>
          </a:xfrm>
          <a:prstGeom prst="line">
            <a:avLst/>
          </a:prstGeom>
          <a:ln w="19050">
            <a:solidFill>
              <a:srgbClr val="0B2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06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DISCUSSION DRAFT - NOT FOR DISTRIBUTION OR RELEASE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E7AE-502C-4AA1-84CF-F66D304E9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7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DISCUSSION DRAFT - NOT FOR DISTRIBUTION OR RELEASE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E7AE-502C-4AA1-84CF-F66D304E9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19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DISCUSSION DRAFT - NOT FOR DISTRIBUTION OR RELEASE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E7AE-502C-4AA1-84CF-F66D304E9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29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DISCUSSION DRAFT - NOT FOR DISTRIBUTION OR RELEASE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E7AE-502C-4AA1-84CF-F66D304E9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DISCUSSION DRAFT - NOT FOR DISTRIBUTION OR RELEASE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E7AE-502C-4AA1-84CF-F66D304E9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5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DISCUSSION DRAFT - NOT FOR DISTRIBUTION OR RELEASE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E7AE-502C-4AA1-84CF-F66D304E9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2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DISCUSSION DRAFT - NOT FOR DISTRIBUTION OR RELEASE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E7AE-502C-4AA1-84CF-F66D304E9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20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DISCUSSION DRAFT - NOT FOR DISTRIBUTION OR RELEASE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E7AE-502C-4AA1-84CF-F66D304E9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67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DISCUSSION DRAFT - NOT FOR DISTRIBUTION OR RELEASE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E7AE-502C-4AA1-84CF-F66D304E9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79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DISCUSSION DRAFT - NOT FOR DISTRIBUTION OR RELEASE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E7AE-502C-4AA1-84CF-F66D304E9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2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24" y="1600200"/>
            <a:ext cx="7772400" cy="3579849"/>
          </a:xfrm>
        </p:spPr>
        <p:txBody>
          <a:bodyPr tIns="0" rIns="0" bIns="0">
            <a:noAutofit/>
          </a:bodyPr>
          <a:lstStyle>
            <a:lvl1pPr marL="274320" indent="-274320"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 b="0" spc="0" baseline="0"/>
            </a:lvl1pPr>
            <a:lvl2pPr marL="640080" indent="-274320">
              <a:defRPr sz="2200" spc="0"/>
            </a:lvl2pPr>
            <a:lvl3pPr>
              <a:defRPr sz="2200"/>
            </a:lvl3pPr>
            <a:lvl4pPr marL="731520" indent="-274320">
              <a:spcBef>
                <a:spcPts val="300"/>
              </a:spcBef>
              <a:spcAft>
                <a:spcPts val="300"/>
              </a:spcAft>
              <a:buSzPct val="40000"/>
              <a:buFont typeface="Segoe UI Symbol" panose="020B0502040204020203" pitchFamily="34" charset="0"/>
              <a:buChar char="▀"/>
              <a:defRPr lang="en-US" sz="2300" kern="1200" spc="2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274320">
              <a:spcBef>
                <a:spcPts val="400"/>
              </a:spcBef>
              <a:spcAft>
                <a:spcPts val="400"/>
              </a:spcAft>
              <a:buSzPct val="40000"/>
              <a:buFont typeface="Segoe UI Symbol" panose="020B0502040204020203" pitchFamily="34" charset="0"/>
              <a:buChar char="▀"/>
              <a:defRPr sz="2300"/>
            </a:lvl5pPr>
            <a:lvl6pPr marL="1097280" indent="-274320">
              <a:spcBef>
                <a:spcPts val="400"/>
              </a:spcBef>
              <a:spcAft>
                <a:spcPts val="400"/>
              </a:spcAft>
              <a:buSzPct val="40000"/>
              <a:buFont typeface="Segoe UI Symbol" panose="020B0502040204020203" pitchFamily="34" charset="0"/>
              <a:buChar char="▀"/>
              <a:defRPr sz="2300"/>
            </a:lvl6pPr>
            <a:lvl7pPr marL="1353312" indent="-274320">
              <a:spcBef>
                <a:spcPts val="400"/>
              </a:spcBef>
              <a:spcAft>
                <a:spcPts val="400"/>
              </a:spcAft>
              <a:buSzPct val="40000"/>
              <a:buFont typeface="Segoe UI Symbol" panose="020B0502040204020203" pitchFamily="34" charset="0"/>
              <a:buChar char="▀"/>
              <a:defRPr sz="2300"/>
            </a:lvl7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324" y="365760"/>
            <a:ext cx="7589520" cy="548640"/>
          </a:xfrm>
        </p:spPr>
        <p:txBody>
          <a:bodyPr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22324" y="5486400"/>
            <a:ext cx="7589520" cy="457200"/>
          </a:xfrm>
        </p:spPr>
        <p:txBody>
          <a:bodyPr tIns="0" rIns="0" anchor="b" anchorCtr="0">
            <a:noAutofit/>
          </a:bodyPr>
          <a:lstStyle>
            <a:lvl1pPr>
              <a:defRPr sz="1400" spc="0" baseline="0"/>
            </a:lvl1pPr>
          </a:lstStyle>
          <a:p>
            <a:pPr lvl="0"/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35660658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DISCUSSION DRAFT - NOT FOR DISTRIBUTION OR RELEASE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7E7AE-502C-4AA1-84CF-F66D304E9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0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Study man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822960" y="1600200"/>
            <a:ext cx="7772400" cy="3784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Text of mandate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>
                <a:solidFill>
                  <a:srgbClr val="0B2A66"/>
                </a:solidFill>
              </a:defRPr>
            </a:lvl1pPr>
          </a:lstStyle>
          <a:p>
            <a:r>
              <a:rPr lang="en-US" dirty="0"/>
              <a:t>Study mandate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01038" y="6170822"/>
            <a:ext cx="502920" cy="502920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39445" y="6021315"/>
            <a:ext cx="14655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JLARC</a:t>
            </a:r>
            <a:endParaRPr lang="en-US" sz="1600" b="1" kern="1200" baseline="0" noProof="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7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In Thi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445" y="6021315"/>
            <a:ext cx="14655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JLARC</a:t>
            </a:r>
            <a:endParaRPr lang="en-US" sz="1600" b="1" kern="1200" baseline="0" noProof="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1"/>
          <p:cNvSpPr txBox="1">
            <a:spLocks/>
          </p:cNvSpPr>
          <p:nvPr userDrawn="1"/>
        </p:nvSpPr>
        <p:spPr>
          <a:xfrm>
            <a:off x="822960" y="381000"/>
            <a:ext cx="7520940" cy="548640"/>
          </a:xfrm>
          <a:prstGeom prst="rect">
            <a:avLst/>
          </a:prstGeom>
        </p:spPr>
        <p:txBody>
          <a:bodyPr vert="horz" lIns="91440" tIns="4572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none" baseline="0">
                <a:solidFill>
                  <a:srgbClr val="0B2A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 this presentation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822959" y="1600201"/>
            <a:ext cx="7772400" cy="3733799"/>
          </a:xfrm>
        </p:spPr>
        <p:txBody>
          <a:bodyPr rIns="0" bIns="0" anchor="t" anchorCtr="0">
            <a:no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165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Fin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822960" y="1524000"/>
            <a:ext cx="7772400" cy="2854732"/>
          </a:xfrm>
          <a:prstGeom prst="rect">
            <a:avLst/>
          </a:prstGeom>
        </p:spPr>
        <p:txBody>
          <a:bodyPr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pc="20" baseline="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Text of findings/recommendations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89520" cy="548640"/>
          </a:xfrm>
        </p:spPr>
        <p:txBody>
          <a:bodyPr rIns="0" bIns="0" anchor="t" anchorCtr="0"/>
          <a:lstStyle>
            <a:lvl1pPr>
              <a:defRPr>
                <a:solidFill>
                  <a:srgbClr val="0B2A66"/>
                </a:solidFill>
              </a:defRPr>
            </a:lvl1pPr>
          </a:lstStyle>
          <a:p>
            <a:r>
              <a:rPr lang="en-US" dirty="0"/>
              <a:t>Findings/Recommendations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01038" y="6170822"/>
            <a:ext cx="502920" cy="502920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39445" y="6021315"/>
            <a:ext cx="14655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JLARC</a:t>
            </a:r>
            <a:endParaRPr lang="en-US" sz="1600" b="1" kern="1200" baseline="0" noProof="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Table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822325" y="1752600"/>
            <a:ext cx="7521575" cy="2819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0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DIE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4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4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JLARC sta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14400" y="381000"/>
            <a:ext cx="7772400" cy="5334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0B2A66"/>
                </a:solidFill>
              </a:defRPr>
            </a:lvl1pPr>
          </a:lstStyle>
          <a:p>
            <a:r>
              <a:rPr lang="en-US" dirty="0"/>
              <a:t>JLARC staff for this report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1600200"/>
            <a:ext cx="7772400" cy="3810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Name,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 dirty="0"/>
              <a:t>Name,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 dirty="0"/>
              <a:t>Name,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 dirty="0"/>
              <a:t>Name, title</a:t>
            </a:r>
          </a:p>
          <a:p>
            <a:pPr lvl="0"/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439445" y="6021315"/>
            <a:ext cx="14655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JLARC</a:t>
            </a:r>
            <a:endParaRPr lang="en-US" sz="1600" b="1" kern="1200" baseline="0" noProof="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962400" y="6122834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</a:rPr>
              <a:t>http://jlarc.virginia.gov/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</a:rPr>
              <a:t>(804) 786-1258</a:t>
            </a:r>
          </a:p>
        </p:txBody>
      </p:sp>
    </p:spTree>
    <p:extLst>
      <p:ext uri="{BB962C8B-B14F-4D97-AF65-F5344CB8AC3E}">
        <p14:creationId xmlns:p14="http://schemas.microsoft.com/office/powerpoint/2010/main" val="294436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943600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0B2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944259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08A1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39445" y="6021315"/>
            <a:ext cx="146555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JLARC</a:t>
            </a:r>
            <a:endParaRPr lang="en-US" sz="1600" b="1" kern="1200" baseline="0" noProof="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600200"/>
            <a:ext cx="777240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lvl="0" indent="-274320" algn="l" defTabSz="914400" rtl="0" eaLnBrk="1" latinLnBrk="0" hangingPunct="1"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274320" lvl="0" indent="-274320" algn="l" defTabSz="914400" rtl="0" eaLnBrk="1" latinLnBrk="0" hangingPunct="1"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630936" lvl="3" indent="-27432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40000"/>
              <a:buFont typeface="Segoe UI Symbol" panose="020B0502040204020203" pitchFamily="34" charset="0"/>
              <a:buChar char="▀"/>
            </a:pPr>
            <a:r>
              <a:rPr lang="en-US" dirty="0"/>
              <a:t>Third level</a:t>
            </a:r>
          </a:p>
          <a:p>
            <a:pPr marL="630936" lvl="3" indent="-27432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40000"/>
              <a:buFont typeface="Segoe UI Symbol" panose="020B0502040204020203" pitchFamily="34" charset="0"/>
              <a:buChar char="▀"/>
            </a:pPr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 b="1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9160" y="388620"/>
            <a:ext cx="8473440" cy="0"/>
          </a:xfrm>
          <a:prstGeom prst="line">
            <a:avLst/>
          </a:prstGeom>
          <a:ln w="19050">
            <a:solidFill>
              <a:srgbClr val="0B2A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 noChangeAspect="1"/>
          </p:cNvSpPr>
          <p:nvPr userDrawn="1"/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1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none" baseline="0">
          <a:solidFill>
            <a:srgbClr val="0B2A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400"/>
        </a:spcBef>
        <a:spcAft>
          <a:spcPts val="400"/>
        </a:spcAft>
        <a:buFont typeface="Arial" pitchFamily="34" charset="0"/>
        <a:buNone/>
        <a:defRPr lang="en-US" sz="2400" b="0" kern="1200" spc="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SzPct val="40000"/>
        <a:buFont typeface="Segoe UI Symbol" panose="020B0502040204020203" pitchFamily="34" charset="0"/>
        <a:buChar char="▀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457200" algn="l" defTabSz="914400" rtl="0" eaLnBrk="1" latinLnBrk="0" hangingPunct="1">
        <a:spcBef>
          <a:spcPts val="300"/>
        </a:spcBef>
        <a:buClr>
          <a:schemeClr val="accent2"/>
        </a:buClr>
        <a:buSzPct val="6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274320" algn="l" defTabSz="914400" rtl="0" eaLnBrk="1" latinLnBrk="0" hangingPunct="1">
        <a:spcBef>
          <a:spcPts val="400"/>
        </a:spcBef>
        <a:spcAft>
          <a:spcPts val="400"/>
        </a:spcAft>
        <a:buClr>
          <a:schemeClr val="accent2"/>
        </a:buClr>
        <a:buSzPct val="40000"/>
        <a:buFont typeface="Segoe UI Symbol" panose="020B0502040204020203" pitchFamily="34" charset="0"/>
        <a:buChar char="▀"/>
        <a:defRPr lang="en-US" sz="2200" kern="1200" spc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30936" indent="-274320" algn="l" defTabSz="914400" rtl="0" eaLnBrk="1" latinLnBrk="0" hangingPunct="1">
        <a:spcBef>
          <a:spcPts val="400"/>
        </a:spcBef>
        <a:spcAft>
          <a:spcPts val="400"/>
        </a:spcAft>
        <a:buClr>
          <a:schemeClr val="accent2"/>
        </a:buClr>
        <a:buSzPct val="40000"/>
        <a:buFont typeface="Segoe UI Symbol" panose="020B0502040204020203" pitchFamily="34" charset="0"/>
        <a:buNone/>
        <a:defRPr sz="23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DISCUSSION DRAFT - NOT FOR DISTRIBUTION OR RELEASE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E7AE-502C-4AA1-84CF-F66D304E9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7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jlarc.virginia.gov/landing-2024-spending-and-efficiency-in-higher-education.asp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jlarc.virginia.gov/landing-2024-higher-education-institution-viability.as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876800"/>
            <a:ext cx="8077200" cy="1051560"/>
          </a:xfrm>
        </p:spPr>
        <p:txBody>
          <a:bodyPr/>
          <a:lstStyle/>
          <a:p>
            <a:r>
              <a:rPr lang="en-US" sz="2800" spc="-20" dirty="0"/>
              <a:t>Higher Education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0" y="1281632"/>
            <a:ext cx="4114800" cy="338328"/>
          </a:xfrm>
        </p:spPr>
        <p:txBody>
          <a:bodyPr/>
          <a:lstStyle/>
          <a:p>
            <a:r>
              <a:rPr lang="en-US" dirty="0"/>
              <a:t>November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2" y="1828800"/>
            <a:ext cx="7010398" cy="27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34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D12B50-0714-8C33-BF87-995AC9B5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DEA236-3452-4A64-E333-D5A6BEC7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attendance improved as the state</a:t>
            </a:r>
            <a:br>
              <a:rPr lang="en-US" dirty="0"/>
            </a:br>
            <a:r>
              <a:rPr lang="en-US" dirty="0"/>
              <a:t>has appropriated more funds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E026D-F10A-4777-674E-F020273CBB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" b="564"/>
          <a:stretch/>
        </p:blipFill>
        <p:spPr bwMode="auto">
          <a:xfrm>
            <a:off x="47382" y="1884642"/>
            <a:ext cx="9049236" cy="30887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5BADC3-A219-C87A-89F7-1D803B4B65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325" y="5486400"/>
            <a:ext cx="7589838" cy="457200"/>
          </a:xfrm>
        </p:spPr>
        <p:txBody>
          <a:bodyPr/>
          <a:lstStyle/>
          <a:p>
            <a:r>
              <a:rPr lang="en-US" dirty="0"/>
              <a:t>Adjusted for inflation to 2023 dollars.</a:t>
            </a:r>
          </a:p>
        </p:txBody>
      </p:sp>
    </p:spTree>
    <p:extLst>
      <p:ext uri="{BB962C8B-B14F-4D97-AF65-F5344CB8AC3E}">
        <p14:creationId xmlns:p14="http://schemas.microsoft.com/office/powerpoint/2010/main" val="214522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5BB73D-5CEC-7F00-359D-79BE57A87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Average </a:t>
            </a:r>
            <a:r>
              <a:rPr lang="en-US" i="1" dirty="0"/>
              <a:t>published price </a:t>
            </a:r>
            <a:r>
              <a:rPr lang="en-US" dirty="0"/>
              <a:t>at Virginia institutions was </a:t>
            </a:r>
            <a:br>
              <a:rPr lang="en-US" dirty="0"/>
            </a:br>
            <a:r>
              <a:rPr lang="en-US" dirty="0"/>
              <a:t>about 9 percent higher</a:t>
            </a:r>
          </a:p>
          <a:p>
            <a:r>
              <a:rPr lang="en-US" dirty="0"/>
              <a:t>Average net price for an in-state, undergraduate </a:t>
            </a:r>
            <a:br>
              <a:rPr lang="en-US" dirty="0"/>
            </a:br>
            <a:r>
              <a:rPr lang="en-US" dirty="0"/>
              <a:t>student was about 21 percent higher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073A8-6873-F8AD-EEC9-30229DB7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5DC9D9-C44B-DAAE-6186-8144766D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365760"/>
            <a:ext cx="7940676" cy="548640"/>
          </a:xfrm>
        </p:spPr>
        <p:txBody>
          <a:bodyPr/>
          <a:lstStyle/>
          <a:p>
            <a:r>
              <a:rPr lang="en-US" dirty="0"/>
              <a:t>Virginia institutions continue to cost more to attend than public institutions nationwide (2022–23)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EFB8B-8B40-6A8B-AB7B-5CDC0ECC8F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84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B21CC3-F48B-6DC6-C012-2A77F4851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Virginia’s public four-year institutions:</a:t>
            </a:r>
          </a:p>
          <a:p>
            <a:pPr lvl="1"/>
            <a:r>
              <a:rPr lang="en-US" dirty="0"/>
              <a:t>54 percent of in-state students graduating with a bachelor’s degree borrowed</a:t>
            </a:r>
          </a:p>
          <a:p>
            <a:pPr lvl="1"/>
            <a:r>
              <a:rPr lang="en-US" dirty="0"/>
              <a:t>Average debt of graduating students is about $30,000, which has grown by 15 percent in the last decade</a:t>
            </a:r>
          </a:p>
          <a:p>
            <a:r>
              <a:rPr lang="en-US" dirty="0"/>
              <a:t>Virginia students borrow more on average than graduates from public institutions nationwide (about $27,000)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75A67-E46E-EFDB-6C15-3FA12917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0F23C0-8D5B-B5A7-72FE-B9ED2A60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students still borrow to afford higher education, despite recent decreases in net price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51E8C-A220-600A-0F82-E5511D4AB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See Appendix E for more information on student debt.</a:t>
            </a:r>
          </a:p>
        </p:txBody>
      </p:sp>
    </p:spTree>
    <p:extLst>
      <p:ext uri="{BB962C8B-B14F-4D97-AF65-F5344CB8AC3E}">
        <p14:creationId xmlns:p14="http://schemas.microsoft.com/office/powerpoint/2010/main" val="114021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0AC98B-846C-A90E-FEB7-BC3130368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9199" y="1193438"/>
            <a:ext cx="6781801" cy="44891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75A67-E46E-EFDB-6C15-3FA12917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0F23C0-8D5B-B5A7-72FE-B9ED2A60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need and institutions’ ability to provide aid contribute to student debt levels (FY24)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51E8C-A220-600A-0F82-E5511D4AB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1518" y="5486400"/>
            <a:ext cx="7589520" cy="457200"/>
          </a:xfrm>
        </p:spPr>
        <p:txBody>
          <a:bodyPr/>
          <a:lstStyle/>
          <a:p>
            <a:r>
              <a:rPr lang="en-US" dirty="0"/>
              <a:t>Debt of those students who graduate, as of FY22.</a:t>
            </a:r>
          </a:p>
        </p:txBody>
      </p:sp>
    </p:spTree>
    <p:extLst>
      <p:ext uri="{BB962C8B-B14F-4D97-AF65-F5344CB8AC3E}">
        <p14:creationId xmlns:p14="http://schemas.microsoft.com/office/powerpoint/2010/main" val="192126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01612-D057-6CE8-3C52-1D8A51BC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CCEF6A-B3F6-F384-E899-9731F4A7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was largest driver of institutions’ spending growth in the last decade (FY14–FY23)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98DB7-CF30-9C26-4450-481E3627F7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Adjusted for inflation to 2023 dollars.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EB479-137F-3DFE-423D-F1432E8EAD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686548"/>
            <a:ext cx="8792009" cy="3647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41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1D22B-6034-C354-3C90-F9CFB93C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FBB1AA-C39C-C39D-5E5E-3D42A6A8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grew by 4,900 positions (12%); largest growth was in business and finance (FY14–FY23)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78738-984E-40DB-8C95-1734FF173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4CAC9B-8A3A-8CB1-3B35-FE9AEB89C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30" y="1685843"/>
            <a:ext cx="9093770" cy="3419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7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5EBAB-C9BD-B216-D89C-A67D6D6C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7E4DBD-8A69-B930-B45C-06A4CE6E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Virginia institutions spend about the same as or less than similar institutions nationwide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24B66-BDD8-FD6E-7F13-46D589DED2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405" y="5483080"/>
            <a:ext cx="8181510" cy="457200"/>
          </a:xfrm>
        </p:spPr>
        <p:txBody>
          <a:bodyPr/>
          <a:lstStyle/>
          <a:p>
            <a:r>
              <a:rPr lang="en-US" dirty="0"/>
              <a:t>        Virginia Military Institute is excluded from analysis because it has few comparable institutions nationwide. </a:t>
            </a:r>
            <a:r>
              <a:rPr lang="en-US" dirty="0">
                <a:solidFill>
                  <a:srgbClr val="000000"/>
                </a:solidFill>
              </a:rPr>
              <a:t>Comparisons are for FY22, the most recent year available for national spending data</a:t>
            </a:r>
            <a:r>
              <a:rPr lang="en-US" dirty="0"/>
              <a:t>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401CF0A-9E67-76F2-E3A4-3EF2EFDED931}"/>
              </a:ext>
            </a:extLst>
          </p:cNvPr>
          <p:cNvSpPr txBox="1">
            <a:spLocks/>
          </p:cNvSpPr>
          <p:nvPr/>
        </p:nvSpPr>
        <p:spPr>
          <a:xfrm>
            <a:off x="822324" y="1867677"/>
            <a:ext cx="7772400" cy="3579849"/>
          </a:xfrm>
          <a:prstGeom prst="rect">
            <a:avLst/>
          </a:prstGeom>
        </p:spPr>
        <p:txBody>
          <a:bodyPr vert="horz" lIns="91440" tIns="0" rIns="0" bIns="0" rtlCol="0">
            <a:noAutofit/>
          </a:bodyPr>
          <a:lstStyle>
            <a:lvl1pPr marL="274320" indent="-274320" algn="l" defTabSz="914400" rtl="0" eaLnBrk="1" latinLnBrk="0" hangingPunct="1">
              <a:spcBef>
                <a:spcPts val="12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en-US" sz="24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40000"/>
              <a:buFont typeface="Segoe UI Symbol" panose="020B0502040204020203" pitchFamily="34" charset="0"/>
              <a:buChar char="▀"/>
              <a:defRPr sz="22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45720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27432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40000"/>
              <a:buFont typeface="Segoe UI Symbol" panose="020B0502040204020203" pitchFamily="34" charset="0"/>
              <a:buChar char="▀"/>
              <a:defRPr lang="en-US" sz="2300" kern="1200" spc="2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27432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40000"/>
              <a:buFont typeface="Segoe UI Symbol" panose="020B0502040204020203" pitchFamily="34" charset="0"/>
              <a:buChar char="▀"/>
              <a:defRPr sz="23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27432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40000"/>
              <a:buFont typeface="Segoe UI Symbol" panose="020B0502040204020203" pitchFamily="34" charset="0"/>
              <a:buChar char="▀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274320" algn="l" defTabSz="914400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40000"/>
              <a:buFont typeface="Segoe UI Symbol" panose="020B0502040204020203" pitchFamily="34" charset="0"/>
              <a:buChar char="▀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8F24C22-A772-86AE-E4DF-A71509207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765" y="2209800"/>
            <a:ext cx="8759835" cy="2423441"/>
          </a:xfrm>
        </p:spPr>
      </p:pic>
    </p:spTree>
    <p:extLst>
      <p:ext uri="{BB962C8B-B14F-4D97-AF65-F5344CB8AC3E}">
        <p14:creationId xmlns:p14="http://schemas.microsoft.com/office/powerpoint/2010/main" val="30738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1B1BAC-4E41-3F8C-D87D-C5CDE1D9E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Institutions have fixed costs, such as facilities, that do not decrease when student enrollment drops</a:t>
            </a:r>
          </a:p>
          <a:p>
            <a:r>
              <a:rPr lang="en-US" dirty="0"/>
              <a:t>Declining enrollment, </a:t>
            </a:r>
            <a:r>
              <a:rPr lang="en-US" dirty="0">
                <a:solidFill>
                  <a:srgbClr val="000000"/>
                </a:solidFill>
              </a:rPr>
              <a:t>rather than major spending increases</a:t>
            </a:r>
            <a:r>
              <a:rPr lang="en-US" dirty="0"/>
              <a:t>, was a primary driver of higher spending per student at most institutions</a:t>
            </a:r>
          </a:p>
          <a:p>
            <a:r>
              <a:rPr lang="en-US" dirty="0"/>
              <a:t>Increased spending per student can be concerning because it can result in higher student costs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0C308-20B6-7183-D659-2D90612C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4F4A00-454C-D7D6-9DA2-2D3A0896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Declining enrollment contributed to reduced spending efficiency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DBAA2-5EC4-EC6E-AE3B-7CA28CA214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08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2F4372-A858-8436-1A2E-DEC56D1E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C4E371-C12D-3011-A81D-1DB90F605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Non-academic functions and scholarships &amp; student aid were most common spending drivers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4EC82-FEB5-50B5-0F0A-90891E9FDF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66C45B-B104-5A50-BE86-BEA4D5FF4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17998"/>
              </p:ext>
            </p:extLst>
          </p:nvPr>
        </p:nvGraphicFramePr>
        <p:xfrm>
          <a:off x="457652" y="1326663"/>
          <a:ext cx="8228695" cy="4732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893">
                  <a:extLst>
                    <a:ext uri="{9D8B030D-6E8A-4147-A177-3AD203B41FA5}">
                      <a16:colId xmlns:a16="http://schemas.microsoft.com/office/drawing/2014/main" val="3514543174"/>
                    </a:ext>
                  </a:extLst>
                </a:gridCol>
                <a:gridCol w="1508208">
                  <a:extLst>
                    <a:ext uri="{9D8B030D-6E8A-4147-A177-3AD203B41FA5}">
                      <a16:colId xmlns:a16="http://schemas.microsoft.com/office/drawing/2014/main" val="1601952817"/>
                    </a:ext>
                  </a:extLst>
                </a:gridCol>
                <a:gridCol w="960070">
                  <a:extLst>
                    <a:ext uri="{9D8B030D-6E8A-4147-A177-3AD203B41FA5}">
                      <a16:colId xmlns:a16="http://schemas.microsoft.com/office/drawing/2014/main" val="1259957273"/>
                    </a:ext>
                  </a:extLst>
                </a:gridCol>
                <a:gridCol w="1031502">
                  <a:extLst>
                    <a:ext uri="{9D8B030D-6E8A-4147-A177-3AD203B41FA5}">
                      <a16:colId xmlns:a16="http://schemas.microsoft.com/office/drawing/2014/main" val="604448863"/>
                    </a:ext>
                  </a:extLst>
                </a:gridCol>
                <a:gridCol w="1161119">
                  <a:extLst>
                    <a:ext uri="{9D8B030D-6E8A-4147-A177-3AD203B41FA5}">
                      <a16:colId xmlns:a16="http://schemas.microsoft.com/office/drawing/2014/main" val="1334961651"/>
                    </a:ext>
                  </a:extLst>
                </a:gridCol>
                <a:gridCol w="1266673">
                  <a:extLst>
                    <a:ext uri="{9D8B030D-6E8A-4147-A177-3AD203B41FA5}">
                      <a16:colId xmlns:a16="http://schemas.microsoft.com/office/drawing/2014/main" val="132522614"/>
                    </a:ext>
                  </a:extLst>
                </a:gridCol>
                <a:gridCol w="1372230">
                  <a:extLst>
                    <a:ext uri="{9D8B030D-6E8A-4147-A177-3AD203B41FA5}">
                      <a16:colId xmlns:a16="http://schemas.microsoft.com/office/drawing/2014/main" val="1763721323"/>
                    </a:ext>
                  </a:extLst>
                </a:gridCol>
              </a:tblGrid>
              <a:tr h="665141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endParaRPr lang="en-US" sz="900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0" marR="0" marT="0" marB="0" anchor="b">
                    <a:solidFill>
                      <a:srgbClr val="0B2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 student </a:t>
                      </a:r>
                      <a:b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spending change </a:t>
                      </a:r>
                      <a:b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(FY14–FY23)</a:t>
                      </a:r>
                    </a:p>
                  </a:txBody>
                  <a:tcPr marL="0" marR="0" marT="0" marB="0" anchor="ctr">
                    <a:solidFill>
                      <a:srgbClr val="0B2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Instruction</a:t>
                      </a:r>
                      <a:endParaRPr lang="en-US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B2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Non-instruction </a:t>
                      </a:r>
                      <a:b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functions</a:t>
                      </a:r>
                      <a:endParaRPr lang="en-US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B2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Auxiliary </a:t>
                      </a:r>
                      <a:b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enterprises</a:t>
                      </a:r>
                      <a:endParaRPr lang="en-US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B2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Scholarships 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&amp; aid</a:t>
                      </a:r>
                      <a:endParaRPr lang="en-US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B2A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Institution- funded </a:t>
                      </a:r>
                      <a:b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</a:br>
                      <a:r>
                        <a:rPr lang="en-US" sz="140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research</a:t>
                      </a:r>
                      <a:endParaRPr lang="en-US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0B2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58156"/>
                  </a:ext>
                </a:extLst>
              </a:tr>
              <a:tr h="273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UVAW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6192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  69%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1870330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NSU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07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53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72407652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VSU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07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38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57004875"/>
                  </a:ext>
                </a:extLst>
              </a:tr>
              <a:tr h="2398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RU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07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31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3637064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CNU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07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26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4785880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UMW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07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24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0241204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VMI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07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22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8629967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ODU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07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20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607820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VCU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07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17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6556620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UVA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07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16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019739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LU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07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11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6879696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W&amp;M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07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 2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7110768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JMU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07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 2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6971473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GMU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07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-1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7469702"/>
                  </a:ext>
                </a:extLst>
              </a:tr>
              <a:tr h="24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VT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075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0" dirty="0">
                          <a:effectLst/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 -5</a:t>
                      </a:r>
                      <a:endParaRPr lang="en-US" sz="1600" b="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8678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172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1B1BAC-4E41-3F8C-D87D-C5CDE1D9E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57" y="1600200"/>
            <a:ext cx="7772400" cy="3579849"/>
          </a:xfrm>
        </p:spPr>
        <p:txBody>
          <a:bodyPr/>
          <a:lstStyle/>
          <a:p>
            <a:r>
              <a:rPr lang="en-US" dirty="0"/>
              <a:t>Most common strategies were process redesigns, organizational changes, and contracting and shared services </a:t>
            </a:r>
          </a:p>
          <a:p>
            <a:r>
              <a:rPr lang="en-US" dirty="0"/>
              <a:t>These efforts produced a reported savings of ~$96 million annually; equal to about 1 percent of overall spending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0C308-20B6-7183-D659-2D90612C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4F4A00-454C-D7D6-9DA2-2D3A0896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365760"/>
            <a:ext cx="8016876" cy="548640"/>
          </a:xfrm>
        </p:spPr>
        <p:txBody>
          <a:bodyPr/>
          <a:lstStyle/>
          <a:p>
            <a:r>
              <a:rPr lang="en-US" dirty="0"/>
              <a:t>Institutions report implementing many efficiency and cost reduction strategies since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DBAA2-5EC4-EC6E-AE3B-7CA28CA214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*2021 used because SCHEV collected information from institutions for time period prior to 2021.</a:t>
            </a:r>
          </a:p>
        </p:txBody>
      </p:sp>
    </p:spTree>
    <p:extLst>
      <p:ext uri="{BB962C8B-B14F-4D97-AF65-F5344CB8AC3E}">
        <p14:creationId xmlns:p14="http://schemas.microsoft.com/office/powerpoint/2010/main" val="301162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792587" y="1219200"/>
            <a:ext cx="7772400" cy="40385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Directed JLARC to review several aspects of state’s 15 public four-year higher education institutions </a:t>
            </a:r>
          </a:p>
          <a:p>
            <a:r>
              <a:rPr lang="en-US" dirty="0"/>
              <a:t>Resolution items addressed in two reports</a:t>
            </a:r>
          </a:p>
          <a:p>
            <a:pPr lvl="1"/>
            <a:r>
              <a:rPr lang="en-US" i="1" dirty="0"/>
              <a:t>Spending &amp; Efficiency in Higher Education</a:t>
            </a:r>
          </a:p>
          <a:p>
            <a:pPr lvl="1"/>
            <a:r>
              <a:rPr lang="en-US" i="1" dirty="0"/>
              <a:t>Higher Education Institutional Viability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resolution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22324" y="5410200"/>
            <a:ext cx="7589520" cy="457200"/>
          </a:xfrm>
        </p:spPr>
        <p:txBody>
          <a:bodyPr/>
          <a:lstStyle/>
          <a:p>
            <a:r>
              <a:rPr lang="en-US" sz="1600" dirty="0"/>
              <a:t>Commission resolution (December 11, 2023)</a:t>
            </a:r>
          </a:p>
        </p:txBody>
      </p:sp>
    </p:spTree>
    <p:extLst>
      <p:ext uri="{BB962C8B-B14F-4D97-AF65-F5344CB8AC3E}">
        <p14:creationId xmlns:p14="http://schemas.microsoft.com/office/powerpoint/2010/main" val="87930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1B1BAC-4E41-3F8C-D87D-C5CDE1D9E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57" y="1600200"/>
            <a:ext cx="7772400" cy="3579849"/>
          </a:xfrm>
        </p:spPr>
        <p:txBody>
          <a:bodyPr/>
          <a:lstStyle/>
          <a:p>
            <a:r>
              <a:rPr lang="en-US" dirty="0"/>
              <a:t>Some institutions are not consistently implementing efficiency strategies previously recommended by JLARC and subsequently required in Appropriation Act</a:t>
            </a:r>
          </a:p>
          <a:p>
            <a:r>
              <a:rPr lang="en-US" dirty="0"/>
              <a:t>Reviewing organizational structure can identify and improve efficiency in non-instructional staffing areas, such as business/finance</a:t>
            </a:r>
          </a:p>
          <a:p>
            <a:r>
              <a:rPr lang="en-US" dirty="0"/>
              <a:t>Spans of control policies and reviews can improve efficiency by reducing the number of managerial positions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0C308-20B6-7183-D659-2D90612C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4F4A00-454C-D7D6-9DA2-2D3A0896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institutions have not implemented efficiency strategies in areas of spending growth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DBAA2-5EC4-EC6E-AE3B-7CA28CA214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Span of control is the average or median number of employees directly reporting to a manager.</a:t>
            </a:r>
          </a:p>
        </p:txBody>
      </p:sp>
    </p:spTree>
    <p:extLst>
      <p:ext uri="{BB962C8B-B14F-4D97-AF65-F5344CB8AC3E}">
        <p14:creationId xmlns:p14="http://schemas.microsoft.com/office/powerpoint/2010/main" val="126679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1B1BAC-4E41-3F8C-D87D-C5CDE1D9E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57" y="1923611"/>
            <a:ext cx="7772400" cy="3579849"/>
          </a:xfrm>
        </p:spPr>
        <p:txBody>
          <a:bodyPr/>
          <a:lstStyle/>
          <a:p>
            <a:r>
              <a:rPr lang="en-US" dirty="0"/>
              <a:t>A majority of Virginia public institutions have already experienced a decline in enrollment</a:t>
            </a:r>
          </a:p>
          <a:p>
            <a:r>
              <a:rPr lang="en-US" dirty="0"/>
              <a:t>Demographic projections show institutions will be competing for fewer students in the near future</a:t>
            </a:r>
          </a:p>
          <a:p>
            <a:r>
              <a:rPr lang="en-US" dirty="0"/>
              <a:t>Changing higher education landscape will require institutions to further improve efficiency and focus on student costs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0C308-20B6-7183-D659-2D90612C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4F4A00-454C-D7D6-9DA2-2D3A0896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3" y="365760"/>
            <a:ext cx="7800833" cy="548640"/>
          </a:xfrm>
        </p:spPr>
        <p:txBody>
          <a:bodyPr/>
          <a:lstStyle/>
          <a:p>
            <a:r>
              <a:rPr lang="en-US" dirty="0"/>
              <a:t>Higher education landscape will likely consist of fewer students and more cost-conscious students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DBAA2-5EC4-EC6E-AE3B-7CA28CA214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03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6F4221-5A17-A45A-AEEC-56CDAA2AF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Strategies include:</a:t>
            </a:r>
          </a:p>
          <a:p>
            <a:pPr lvl="1"/>
            <a:r>
              <a:rPr lang="en-US" dirty="0"/>
              <a:t>reducing staffing, </a:t>
            </a:r>
          </a:p>
          <a:p>
            <a:pPr lvl="1"/>
            <a:r>
              <a:rPr lang="en-US" dirty="0"/>
              <a:t>discontinuing less utilized academic programs, and</a:t>
            </a:r>
          </a:p>
          <a:p>
            <a:pPr lvl="1"/>
            <a:r>
              <a:rPr lang="en-US" dirty="0"/>
              <a:t>reducing unused square footage</a:t>
            </a:r>
          </a:p>
          <a:p>
            <a:r>
              <a:rPr lang="en-US" dirty="0"/>
              <a:t>Institutions’ six-year plans broadly address topics related to academics, financing, and enrollment</a:t>
            </a:r>
          </a:p>
          <a:p>
            <a:r>
              <a:rPr lang="en-US" dirty="0"/>
              <a:t>Six-year planning process could be used as a mechanism for institutions to identify ongoing or future efforts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94B801-7A10-32A5-4CBF-A5CBBCB11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BA76EB-65C3-0DE3-C03B-257440A2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365760"/>
            <a:ext cx="8321676" cy="548640"/>
          </a:xfrm>
        </p:spPr>
        <p:txBody>
          <a:bodyPr/>
          <a:lstStyle/>
          <a:p>
            <a:r>
              <a:rPr lang="en-US" dirty="0"/>
              <a:t>Institutions with declining enrollment will need to better align scale of operations with enrollment levels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4550A-A4FC-9A3E-FD2D-DF876FBFC6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12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0C308-20B6-7183-D659-2D90612C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4F4A00-454C-D7D6-9DA2-2D3A0896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fees for intercollegiate athletics vary widely but are substantial at certain institutions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DBAA2-5EC4-EC6E-AE3B-7CA28CA214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Annual non-E&amp;G fees for intercollegiate athletics (2024–25) </a:t>
            </a:r>
          </a:p>
        </p:txBody>
      </p:sp>
      <p:pic>
        <p:nvPicPr>
          <p:cNvPr id="8" name="Content Placeholder 7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3AC29096-523E-8C06-5748-56F3A1595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" y="1752600"/>
            <a:ext cx="8969298" cy="3276600"/>
          </a:xfrm>
        </p:spPr>
      </p:pic>
    </p:spTree>
    <p:extLst>
      <p:ext uri="{BB962C8B-B14F-4D97-AF65-F5344CB8AC3E}">
        <p14:creationId xmlns:p14="http://schemas.microsoft.com/office/powerpoint/2010/main" val="3584664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9406B8-A158-720B-3CE1-26EBEE473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447800"/>
            <a:ext cx="7772400" cy="3579849"/>
          </a:xfrm>
        </p:spPr>
        <p:txBody>
          <a:bodyPr/>
          <a:lstStyle/>
          <a:p>
            <a:r>
              <a:rPr lang="en-US" dirty="0"/>
              <a:t>Legislation passed in 2015 limits the </a:t>
            </a:r>
            <a:r>
              <a:rPr lang="en-US" i="1" dirty="0"/>
              <a:t>proportion</a:t>
            </a:r>
            <a:r>
              <a:rPr lang="en-US" dirty="0"/>
              <a:t> of athletics revenue that can be funded by student fees and the institution, which has helped manage costs</a:t>
            </a:r>
          </a:p>
          <a:p>
            <a:r>
              <a:rPr lang="en-US" dirty="0"/>
              <a:t>However, as overall athletics revenue grows, so can student fees and institutional support</a:t>
            </a:r>
          </a:p>
          <a:p>
            <a:pPr lvl="1"/>
            <a:r>
              <a:rPr lang="en-US" dirty="0"/>
              <a:t>JMU athletics revenue grew $11.8 million over 10 years, $8.7 million funded by student fees and the institution without exceeding statutory limit</a:t>
            </a:r>
          </a:p>
          <a:p>
            <a:r>
              <a:rPr lang="en-US" dirty="0"/>
              <a:t>A cap could be imposed on student fees and institutional funds that can be spent on athletics; cap could be based on proportion of total cost of attendance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9F60D1-1FA9-2B64-A8D9-97C3C1F7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EBFC1F-80B3-C517-1238-B4F14256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focus is needed on student costs related to athletics spending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6DD02-D269-7533-382A-4CD8A23DC1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46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2959" y="1295400"/>
            <a:ext cx="7772400" cy="4419599"/>
          </a:xfrm>
        </p:spPr>
        <p:txBody>
          <a:bodyPr/>
          <a:lstStyle/>
          <a:p>
            <a:pPr marL="0" indent="0"/>
            <a:r>
              <a:rPr lang="en-US" spc="30" dirty="0"/>
              <a:t>Higher education landscape</a:t>
            </a:r>
          </a:p>
          <a:p>
            <a:pPr marL="0" indent="0"/>
            <a:r>
              <a:rPr lang="en-US" spc="30" dirty="0"/>
              <a:t>Student costs, spending, &amp; efficiency</a:t>
            </a:r>
          </a:p>
          <a:p>
            <a:pPr marL="0" indent="0"/>
            <a:r>
              <a:rPr lang="en-US" spc="30" dirty="0">
                <a:solidFill>
                  <a:schemeClr val="tx1"/>
                </a:solidFill>
              </a:rPr>
              <a:t>Institutional viability</a:t>
            </a:r>
          </a:p>
          <a:p>
            <a:pPr marL="0" indent="0"/>
            <a:endParaRPr lang="en-US" spc="30" dirty="0"/>
          </a:p>
        </p:txBody>
      </p:sp>
    </p:spTree>
    <p:extLst>
      <p:ext uri="{BB962C8B-B14F-4D97-AF65-F5344CB8AC3E}">
        <p14:creationId xmlns:p14="http://schemas.microsoft.com/office/powerpoint/2010/main" val="3745701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324" y="1447800"/>
            <a:ext cx="7772400" cy="3579849"/>
          </a:xfrm>
        </p:spPr>
        <p:txBody>
          <a:bodyPr/>
          <a:lstStyle/>
          <a:p>
            <a:r>
              <a:rPr lang="en-US" dirty="0"/>
              <a:t>Since 2016, 120+ four-year higher education institutions closed or merged with another institution*</a:t>
            </a:r>
          </a:p>
          <a:p>
            <a:r>
              <a:rPr lang="en-US" dirty="0"/>
              <a:t>Most institutions that closed or merged were private, located in the Northeast or Great Lakes, and small</a:t>
            </a:r>
          </a:p>
          <a:p>
            <a:pPr lvl="1"/>
            <a:r>
              <a:rPr lang="en-US" dirty="0"/>
              <a:t> 86% private institutions</a:t>
            </a:r>
          </a:p>
          <a:p>
            <a:pPr lvl="1"/>
            <a:r>
              <a:rPr lang="en-US" dirty="0"/>
              <a:t> 63% in three regions with declining populations—New England, Great Lakes, and Mideast</a:t>
            </a:r>
          </a:p>
          <a:p>
            <a:pPr lvl="1"/>
            <a:r>
              <a:rPr lang="en-US" dirty="0"/>
              <a:t>Median enrollment was 702 students</a:t>
            </a:r>
          </a:p>
          <a:p>
            <a:r>
              <a:rPr lang="en-US" dirty="0"/>
              <a:t>Examples of public institution mergers in Pennsylvania, Georgia, Tennessee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higher education institutions do not tend to close, but attention to viability still critical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*Excludes private for-profit institutions, two-year institutions, and professional/career institutions. </a:t>
            </a:r>
          </a:p>
        </p:txBody>
      </p:sp>
    </p:spTree>
    <p:extLst>
      <p:ext uri="{BB962C8B-B14F-4D97-AF65-F5344CB8AC3E}">
        <p14:creationId xmlns:p14="http://schemas.microsoft.com/office/powerpoint/2010/main" val="2437222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956893-981F-0F84-F44C-FC6EDE36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447800"/>
            <a:ext cx="7772400" cy="3579849"/>
          </a:xfrm>
        </p:spPr>
        <p:txBody>
          <a:bodyPr/>
          <a:lstStyle/>
          <a:p>
            <a:r>
              <a:rPr lang="en-US" dirty="0"/>
              <a:t>Several consulting groups, academic researchers, and state governments have developed frameworks to assess higher education institutional viability</a:t>
            </a:r>
          </a:p>
          <a:p>
            <a:r>
              <a:rPr lang="en-US" dirty="0"/>
              <a:t>Metrics in these frameworks typically include a combination of:</a:t>
            </a:r>
          </a:p>
          <a:p>
            <a:pPr lvl="1"/>
            <a:r>
              <a:rPr lang="en-US" dirty="0"/>
              <a:t>Student metrics (e.g., enrollment, graduation, retention, first-year student enrollment, admissions rate, yield)</a:t>
            </a:r>
          </a:p>
          <a:p>
            <a:pPr lvl="1"/>
            <a:r>
              <a:rPr lang="en-US" dirty="0"/>
              <a:t>Financial health metrics (e.g., primary reserve ratio, equity ratio, net income ratio, viability ratio)</a:t>
            </a:r>
          </a:p>
          <a:p>
            <a:pPr lvl="1"/>
            <a:r>
              <a:rPr lang="en-US" dirty="0"/>
              <a:t>Revenue metrics (e.g., discounting, state appropriations, endowment)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08880-8B0B-46E3-F8EB-E4225F56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EA510D-BA87-8292-172E-861FC16F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Researchers have used many frameworks and metrics to assess institutional viability</a:t>
            </a:r>
          </a:p>
        </p:txBody>
      </p:sp>
    </p:spTree>
    <p:extLst>
      <p:ext uri="{BB962C8B-B14F-4D97-AF65-F5344CB8AC3E}">
        <p14:creationId xmlns:p14="http://schemas.microsoft.com/office/powerpoint/2010/main" val="1872427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52798-CB93-5EDC-30CF-458927AF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02EBDB-65E9-19BC-AF63-8B662F09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365760"/>
            <a:ext cx="7864476" cy="548640"/>
          </a:xfrm>
        </p:spPr>
        <p:txBody>
          <a:bodyPr/>
          <a:lstStyle/>
          <a:p>
            <a:r>
              <a:rPr lang="en-US" dirty="0"/>
              <a:t>JLARC viability assessment uses multi-dimensional framework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84C621-CD2E-8A56-5C69-36B1C6A2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447800"/>
            <a:ext cx="7772400" cy="3579849"/>
          </a:xfrm>
        </p:spPr>
        <p:txBody>
          <a:bodyPr/>
          <a:lstStyle/>
          <a:p>
            <a:r>
              <a:rPr lang="en-US" dirty="0"/>
              <a:t>Selectivity – Is the institution highly selective compared to other public institutions nationally?</a:t>
            </a:r>
          </a:p>
          <a:p>
            <a:r>
              <a:rPr lang="en-US" dirty="0"/>
              <a:t>8 viability risk factors in three areas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662340-7FE7-B185-29B6-AEBBFDF64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42137"/>
              </p:ext>
            </p:extLst>
          </p:nvPr>
        </p:nvGraphicFramePr>
        <p:xfrm>
          <a:off x="1493982" y="2899129"/>
          <a:ext cx="65532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651444539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4291190592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Graduation rates (compared to predicted)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6016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Enrollment (first-year students)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7645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Retention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707733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Institutional appeal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Pricing power (tuition revenue per FTE student)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2998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Facility age/condition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61676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Finances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Financial health ratios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4646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 funds  (per FTE student)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10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Endowment (per FTE student)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60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808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324" y="1524000"/>
            <a:ext cx="7772400" cy="3579849"/>
          </a:xfrm>
        </p:spPr>
        <p:txBody>
          <a:bodyPr/>
          <a:lstStyle/>
          <a:p>
            <a:r>
              <a:rPr lang="en-US" dirty="0"/>
              <a:t>JLARC viability ratings are at a recent point in time, but near-term (or current) trends could lead to specific risk factors improving or worsening</a:t>
            </a:r>
          </a:p>
          <a:p>
            <a:r>
              <a:rPr lang="en-US" dirty="0"/>
              <a:t>Viability = an institution’s ability to continue operating without needing major changes to survive (e.g., significant new funding or merger with another institution)</a:t>
            </a:r>
          </a:p>
          <a:p>
            <a:r>
              <a:rPr lang="en-US" dirty="0"/>
              <a:t>Even institutions with very low viability risk face a dynamic environment that could require operational changes (e.g., budget shortfalls, closing or opening new academic programs)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324" y="365760"/>
            <a:ext cx="8081634" cy="548640"/>
          </a:xfrm>
        </p:spPr>
        <p:txBody>
          <a:bodyPr/>
          <a:lstStyle/>
          <a:p>
            <a:r>
              <a:rPr lang="en-US" sz="2600" dirty="0"/>
              <a:t>Ratings were at a recent point in time, and even very low-risk institutions need to manage operations well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1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2959" y="1295400"/>
            <a:ext cx="7772400" cy="4419599"/>
          </a:xfrm>
        </p:spPr>
        <p:txBody>
          <a:bodyPr/>
          <a:lstStyle/>
          <a:p>
            <a:pPr marL="0" indent="0"/>
            <a:r>
              <a:rPr lang="en-US" spc="30" dirty="0">
                <a:solidFill>
                  <a:schemeClr val="tx1"/>
                </a:solidFill>
              </a:rPr>
              <a:t>Higher education landscape</a:t>
            </a:r>
          </a:p>
          <a:p>
            <a:pPr marL="0" indent="0"/>
            <a:r>
              <a:rPr lang="en-US" spc="30" dirty="0"/>
              <a:t>Student costs, spending, &amp; efficiency</a:t>
            </a:r>
          </a:p>
          <a:p>
            <a:pPr marL="0" indent="0"/>
            <a:r>
              <a:rPr lang="en-US" spc="30" dirty="0"/>
              <a:t>Institutional viability</a:t>
            </a:r>
          </a:p>
          <a:p>
            <a:pPr marL="0" indent="0"/>
            <a:endParaRPr lang="en-US" spc="30" dirty="0"/>
          </a:p>
        </p:txBody>
      </p:sp>
    </p:spTree>
    <p:extLst>
      <p:ext uri="{BB962C8B-B14F-4D97-AF65-F5344CB8AC3E}">
        <p14:creationId xmlns:p14="http://schemas.microsoft.com/office/powerpoint/2010/main" val="338734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52798-CB93-5EDC-30CF-458927AF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02EBDB-65E9-19BC-AF63-8B662F09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institutions rated at relatively low or some viability risk and need to monitor risk factors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D2EBF1-012E-CD2E-19E0-B7577FCD3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/>
            <a:r>
              <a:rPr lang="en-US" dirty="0"/>
              <a:t>SOURCE: JLARC summary of viability risk assessment framework results, 2024.</a:t>
            </a:r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8338189-87A9-01D3-9151-B1D28DB6D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1828800"/>
            <a:ext cx="8231739" cy="2667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BC774D-C567-7300-BF49-3528461D38BC}"/>
              </a:ext>
            </a:extLst>
          </p:cNvPr>
          <p:cNvSpPr/>
          <p:nvPr/>
        </p:nvSpPr>
        <p:spPr>
          <a:xfrm>
            <a:off x="609600" y="2894911"/>
            <a:ext cx="192087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GMU, JMU,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ODU, UVA, VCU,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VMI, VT, W&amp;M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A95593-9FFE-5755-FA00-8A98CDC79461}"/>
              </a:ext>
            </a:extLst>
          </p:cNvPr>
          <p:cNvSpPr/>
          <p:nvPr/>
        </p:nvSpPr>
        <p:spPr>
          <a:xfrm>
            <a:off x="3962400" y="2897939"/>
            <a:ext cx="12192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RU, UMW, VSU</a:t>
            </a:r>
          </a:p>
        </p:txBody>
      </p:sp>
    </p:spTree>
    <p:extLst>
      <p:ext uri="{BB962C8B-B14F-4D97-AF65-F5344CB8AC3E}">
        <p14:creationId xmlns:p14="http://schemas.microsoft.com/office/powerpoint/2010/main" val="754664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956893-981F-0F84-F44C-FC6EDE36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447800"/>
            <a:ext cx="7772400" cy="3579849"/>
          </a:xfrm>
        </p:spPr>
        <p:txBody>
          <a:bodyPr/>
          <a:lstStyle/>
          <a:p>
            <a:r>
              <a:rPr lang="en-US" dirty="0"/>
              <a:t>Assessment represents a historical point-in-time review of viability risk for each of the state’s public four-year institutions</a:t>
            </a:r>
          </a:p>
          <a:p>
            <a:r>
              <a:rPr lang="en-US" dirty="0"/>
              <a:t>Recent developments or ongoing trends could change risk ratings for individual institutions. Examples include:</a:t>
            </a:r>
          </a:p>
          <a:p>
            <a:pPr lvl="1"/>
            <a:r>
              <a:rPr lang="en-US" dirty="0"/>
              <a:t>Fall 2024 enrollment</a:t>
            </a:r>
          </a:p>
          <a:p>
            <a:pPr lvl="1"/>
            <a:r>
              <a:rPr lang="en-US" dirty="0"/>
              <a:t>Changes in tuition discounting strategies</a:t>
            </a:r>
          </a:p>
          <a:p>
            <a:pPr lvl="1"/>
            <a:r>
              <a:rPr lang="en-US" dirty="0"/>
              <a:t>Improvements to campuses and buildings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08880-8B0B-46E3-F8EB-E4225F56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EA510D-BA87-8292-172E-861FC16F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and ongoing developments could change viability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2630140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956893-981F-0F84-F44C-FC6EDE36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4" y="1447800"/>
            <a:ext cx="7772400" cy="3579849"/>
          </a:xfrm>
        </p:spPr>
        <p:txBody>
          <a:bodyPr/>
          <a:lstStyle/>
          <a:p>
            <a:r>
              <a:rPr lang="en-US" dirty="0"/>
              <a:t>Institutions are required to submit a six-year plan biennially in odd years</a:t>
            </a:r>
          </a:p>
          <a:p>
            <a:r>
              <a:rPr lang="en-US" dirty="0"/>
              <a:t>Several requirements of six-year plans related to viability:</a:t>
            </a:r>
          </a:p>
          <a:p>
            <a:pPr lvl="1"/>
            <a:r>
              <a:rPr lang="en-US" dirty="0"/>
              <a:t>Financial planning reflecting anticipated revenues</a:t>
            </a:r>
          </a:p>
          <a:p>
            <a:pPr lvl="1"/>
            <a:r>
              <a:rPr lang="en-US" dirty="0"/>
              <a:t>Identification of new programs or initiatives</a:t>
            </a:r>
          </a:p>
          <a:p>
            <a:pPr lvl="1"/>
            <a:r>
              <a:rPr lang="en-US" dirty="0"/>
              <a:t>Plans for optimal use of facilities and resources</a:t>
            </a:r>
          </a:p>
          <a:p>
            <a:pPr lvl="1"/>
            <a:r>
              <a:rPr lang="en-US" dirty="0"/>
              <a:t>Plans for resource-sharing programs with other institutions</a:t>
            </a:r>
          </a:p>
          <a:p>
            <a:r>
              <a:rPr lang="en-US" dirty="0"/>
              <a:t>Existing six-year planning process should be augmented to more fully assess viability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08880-8B0B-46E3-F8EB-E4225F56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EA510D-BA87-8292-172E-861FC16F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education six-year planning process has elements related to viability</a:t>
            </a:r>
          </a:p>
        </p:txBody>
      </p:sp>
    </p:spTree>
    <p:extLst>
      <p:ext uri="{BB962C8B-B14F-4D97-AF65-F5344CB8AC3E}">
        <p14:creationId xmlns:p14="http://schemas.microsoft.com/office/powerpoint/2010/main" val="355124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8D9A-6DB2-EE41-2391-D0D764FC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747D7-1BF1-3C7A-2BD9-143419456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Full report details and recommendations available at</a:t>
            </a:r>
          </a:p>
          <a:p>
            <a:r>
              <a:rPr lang="en-US" dirty="0">
                <a:hlinkClick r:id="rId3"/>
              </a:rPr>
              <a:t>https://jlarc.virginia.gov/landing-2024-spending-and-efficiency-in-higher-education.asp</a:t>
            </a:r>
            <a:endParaRPr lang="en-US" dirty="0"/>
          </a:p>
          <a:p>
            <a:r>
              <a:rPr lang="en-US" dirty="0">
                <a:hlinkClick r:id="rId4"/>
              </a:rPr>
              <a:t>https://jlarc.virginia.gov/landing-2024-higher-education-institution-viability.asp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644EB-514A-6057-72C8-18C727FC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9DE6EB8-52AB-45EA-A660-3E1EBFA72987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4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Declining belief among some that four-year degrees are necessary or “worth it”</a:t>
            </a:r>
          </a:p>
          <a:p>
            <a:r>
              <a:rPr lang="en-US" dirty="0"/>
              <a:t>After decades of stagnation, earnings of those without a college degree have been increasing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though graduates from four-year institutions still make more, on average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of need for a four-year degree has been shifting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0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324" y="365760"/>
            <a:ext cx="8169276" cy="548640"/>
          </a:xfrm>
        </p:spPr>
        <p:txBody>
          <a:bodyPr/>
          <a:lstStyle/>
          <a:p>
            <a:r>
              <a:rPr lang="en-US" dirty="0"/>
              <a:t>Students and families may be less willing to spend or borrow to earn a four-year degree in the future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81087"/>
              </p:ext>
            </p:extLst>
          </p:nvPr>
        </p:nvGraphicFramePr>
        <p:xfrm>
          <a:off x="1183641" y="3886200"/>
          <a:ext cx="7045959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4731">
                  <a:extLst>
                    <a:ext uri="{9D8B030D-6E8A-4147-A177-3AD203B41FA5}">
                      <a16:colId xmlns:a16="http://schemas.microsoft.com/office/drawing/2014/main" val="1751553509"/>
                    </a:ext>
                  </a:extLst>
                </a:gridCol>
                <a:gridCol w="901228">
                  <a:extLst>
                    <a:ext uri="{9D8B030D-6E8A-4147-A177-3AD203B41FA5}">
                      <a16:colId xmlns:a16="http://schemas.microsoft.com/office/drawing/2014/main" val="217919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“It’s </a:t>
                      </a:r>
                      <a:r>
                        <a:rPr lang="en-US" b="0" u="sng" dirty="0">
                          <a:solidFill>
                            <a:srgbClr val="FF0000"/>
                          </a:solidFill>
                        </a:rPr>
                        <a:t>less important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 have a four-year college degree today in order to get a well-paying job than it was </a:t>
                      </a:r>
                      <a:r>
                        <a:rPr lang="en-US" b="0" u="sng" dirty="0">
                          <a:solidFill>
                            <a:schemeClr val="tx1"/>
                          </a:solidFill>
                        </a:rPr>
                        <a:t>20 years ago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”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(Pew Research survey)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≈50%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(2024)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20102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798054"/>
              </p:ext>
            </p:extLst>
          </p:nvPr>
        </p:nvGraphicFramePr>
        <p:xfrm>
          <a:off x="1483358" y="2971800"/>
          <a:ext cx="6477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948">
                  <a:extLst>
                    <a:ext uri="{9D8B030D-6E8A-4147-A177-3AD203B41FA5}">
                      <a16:colId xmlns:a16="http://schemas.microsoft.com/office/drawing/2014/main" val="1751553509"/>
                    </a:ext>
                  </a:extLst>
                </a:gridCol>
                <a:gridCol w="969026">
                  <a:extLst>
                    <a:ext uri="{9D8B030D-6E8A-4147-A177-3AD203B41FA5}">
                      <a16:colId xmlns:a16="http://schemas.microsoft.com/office/drawing/2014/main" val="217919360"/>
                    </a:ext>
                  </a:extLst>
                </a:gridCol>
                <a:gridCol w="969026">
                  <a:extLst>
                    <a:ext uri="{9D8B030D-6E8A-4147-A177-3AD203B41FA5}">
                      <a16:colId xmlns:a16="http://schemas.microsoft.com/office/drawing/2014/main" val="4030252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The cost of college is “worth it”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(VCU survey)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47%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(2023)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38%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(2024)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20102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C42C4D-7E5A-6A0E-7678-56E81A2452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682038"/>
              </p:ext>
            </p:extLst>
          </p:nvPr>
        </p:nvGraphicFramePr>
        <p:xfrm>
          <a:off x="1483358" y="1681324"/>
          <a:ext cx="6477000" cy="86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948">
                  <a:extLst>
                    <a:ext uri="{9D8B030D-6E8A-4147-A177-3AD203B41FA5}">
                      <a16:colId xmlns:a16="http://schemas.microsoft.com/office/drawing/2014/main" val="1751553509"/>
                    </a:ext>
                  </a:extLst>
                </a:gridCol>
                <a:gridCol w="969026">
                  <a:extLst>
                    <a:ext uri="{9D8B030D-6E8A-4147-A177-3AD203B41FA5}">
                      <a16:colId xmlns:a16="http://schemas.microsoft.com/office/drawing/2014/main" val="217919360"/>
                    </a:ext>
                  </a:extLst>
                </a:gridCol>
                <a:gridCol w="969026">
                  <a:extLst>
                    <a:ext uri="{9D8B030D-6E8A-4147-A177-3AD203B41FA5}">
                      <a16:colId xmlns:a16="http://schemas.microsoft.com/office/drawing/2014/main" val="4030252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Have a “great deal or quite a lot of confidence” in higher education</a:t>
                      </a:r>
                      <a:br>
                        <a:rPr lang="en-US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500" b="0" dirty="0">
                          <a:solidFill>
                            <a:schemeClr val="tx1"/>
                          </a:solidFill>
                        </a:rPr>
                        <a:t>(Gallup survey)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57%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(2015)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36%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(2024)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201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6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decades of steady growth, enrollment growth has slowed overall at Virginia institutions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22324" y="5502303"/>
            <a:ext cx="7589520" cy="457200"/>
          </a:xfrm>
        </p:spPr>
        <p:txBody>
          <a:bodyPr/>
          <a:lstStyle/>
          <a:p>
            <a:r>
              <a:rPr lang="en-US" dirty="0"/>
              <a:t>SOURCE: SCHEV FTE enrollment data for public four-year institutions, 2001–2023.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6" b="251"/>
          <a:stretch/>
        </p:blipFill>
        <p:spPr>
          <a:xfrm>
            <a:off x="685800" y="1310845"/>
            <a:ext cx="7679688" cy="43998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4968240"/>
            <a:ext cx="3505200" cy="742426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18124" y="4968240"/>
            <a:ext cx="1586868" cy="742426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86600" y="4968240"/>
            <a:ext cx="1278888" cy="742426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324" y="365760"/>
            <a:ext cx="8245476" cy="548640"/>
          </a:xfrm>
        </p:spPr>
        <p:txBody>
          <a:bodyPr/>
          <a:lstStyle/>
          <a:p>
            <a:r>
              <a:rPr lang="en-US" sz="2600" dirty="0"/>
              <a:t>Slowing overall enrollment growth has resulted in substantial shift in “market share” among institutions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SCHEV FTE enrollment data, 2014–2023.</a:t>
            </a:r>
          </a:p>
        </p:txBody>
      </p:sp>
      <p:pic>
        <p:nvPicPr>
          <p:cNvPr id="6" name="Picture 5" descr="A graph of percentages of a number of individuals&#10;&#10;Description automatically generated with medium confidenc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51181"/>
            <a:ext cx="6400800" cy="4387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61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033F07-6477-7EFA-095B-E14A6D92A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" b="421"/>
          <a:stretch/>
        </p:blipFill>
        <p:spPr>
          <a:xfrm>
            <a:off x="1600200" y="822944"/>
            <a:ext cx="6096000" cy="46763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F52798-CB93-5EDC-30CF-458927AF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02EBDB-65E9-19BC-AF63-8B662F09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4" y="365760"/>
            <a:ext cx="8169276" cy="548640"/>
          </a:xfrm>
        </p:spPr>
        <p:txBody>
          <a:bodyPr/>
          <a:lstStyle/>
          <a:p>
            <a:r>
              <a:rPr lang="en-US" dirty="0"/>
              <a:t>High school graduates are expected to peak in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DC6D7-EF9A-05D0-7542-A91FD7D85C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240" y="5486399"/>
            <a:ext cx="7589520" cy="457200"/>
          </a:xfrm>
        </p:spPr>
        <p:txBody>
          <a:bodyPr/>
          <a:lstStyle/>
          <a:p>
            <a:pPr marL="0" indent="0"/>
            <a:r>
              <a:rPr lang="en-US" dirty="0"/>
              <a:t>SOURCE: 2023 state high school graduate projections, U.S. Department of Education National Center for Education Statistics.</a:t>
            </a:r>
          </a:p>
        </p:txBody>
      </p:sp>
    </p:spTree>
    <p:extLst>
      <p:ext uri="{BB962C8B-B14F-4D97-AF65-F5344CB8AC3E}">
        <p14:creationId xmlns:p14="http://schemas.microsoft.com/office/powerpoint/2010/main" val="91198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2959" y="1295400"/>
            <a:ext cx="7772400" cy="4419599"/>
          </a:xfrm>
        </p:spPr>
        <p:txBody>
          <a:bodyPr/>
          <a:lstStyle/>
          <a:p>
            <a:pPr marL="0" indent="0"/>
            <a:r>
              <a:rPr lang="en-US" spc="30" dirty="0"/>
              <a:t>Higher education landscape</a:t>
            </a:r>
          </a:p>
          <a:p>
            <a:pPr marL="0" indent="0"/>
            <a:r>
              <a:rPr lang="en-US" spc="30" dirty="0">
                <a:solidFill>
                  <a:schemeClr val="tx1"/>
                </a:solidFill>
              </a:rPr>
              <a:t>Student costs, spending, &amp; efficiency</a:t>
            </a:r>
          </a:p>
          <a:p>
            <a:pPr marL="0" indent="0"/>
            <a:r>
              <a:rPr lang="en-US" spc="30" dirty="0"/>
              <a:t>Institutional viability</a:t>
            </a:r>
          </a:p>
          <a:p>
            <a:pPr marL="0" indent="0"/>
            <a:endParaRPr lang="en-US" spc="30" dirty="0"/>
          </a:p>
        </p:txBody>
      </p:sp>
    </p:spTree>
    <p:extLst>
      <p:ext uri="{BB962C8B-B14F-4D97-AF65-F5344CB8AC3E}">
        <p14:creationId xmlns:p14="http://schemas.microsoft.com/office/powerpoint/2010/main" val="4005107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txDef>
      <a:spPr/>
      <a:bodyPr/>
      <a:lstStyle>
        <a:defPPr>
          <a:defRPr sz="1400" b="0" dirty="0" smtClean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1856</Words>
  <Application>Microsoft Office PowerPoint</Application>
  <PresentationFormat>On-screen Show (4:3)</PresentationFormat>
  <Paragraphs>321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Calibri Light</vt:lpstr>
      <vt:lpstr>Franklin Gothic Book</vt:lpstr>
      <vt:lpstr>Franklin Gothic Medium</vt:lpstr>
      <vt:lpstr>Garamond</vt:lpstr>
      <vt:lpstr>Segoe UI</vt:lpstr>
      <vt:lpstr>Segoe UI Semibold</vt:lpstr>
      <vt:lpstr>Segoe UI Symbol</vt:lpstr>
      <vt:lpstr>Wingdings</vt:lpstr>
      <vt:lpstr>Angles</vt:lpstr>
      <vt:lpstr>Custom Design</vt:lpstr>
      <vt:lpstr>Higher Education</vt:lpstr>
      <vt:lpstr>Study resolution</vt:lpstr>
      <vt:lpstr>PowerPoint Presentation</vt:lpstr>
      <vt:lpstr>Perception of need for a four-year degree has been shifting</vt:lpstr>
      <vt:lpstr>Students and families may be less willing to spend or borrow to earn a four-year degree in the future </vt:lpstr>
      <vt:lpstr>After decades of steady growth, enrollment growth has slowed overall at Virginia institutions</vt:lpstr>
      <vt:lpstr>Slowing overall enrollment growth has resulted in substantial shift in “market share” among institutions</vt:lpstr>
      <vt:lpstr>High school graduates are expected to peak in 2025</vt:lpstr>
      <vt:lpstr>PowerPoint Presentation</vt:lpstr>
      <vt:lpstr>Cost of attendance improved as the state has appropriated more funds</vt:lpstr>
      <vt:lpstr>Virginia institutions continue to cost more to attend than public institutions nationwide (2022–23)</vt:lpstr>
      <vt:lpstr>Many students still borrow to afford higher education, despite recent decreases in net price </vt:lpstr>
      <vt:lpstr>Student need and institutions’ ability to provide aid contribute to student debt levels (FY24)</vt:lpstr>
      <vt:lpstr>Instruction was largest driver of institutions’ spending growth in the last decade (FY14–FY23)</vt:lpstr>
      <vt:lpstr>Staffing grew by 4,900 positions (12%); largest growth was in business and finance (FY14–FY23)</vt:lpstr>
      <vt:lpstr>10 Virginia institutions spend about the same as or less than similar institutions nationwide </vt:lpstr>
      <vt:lpstr>Declining enrollment contributed to reduced spending efficiency</vt:lpstr>
      <vt:lpstr>Non-academic functions and scholarships &amp; student aid were most common spending drivers </vt:lpstr>
      <vt:lpstr>Institutions report implementing many efficiency and cost reduction strategies since 2021</vt:lpstr>
      <vt:lpstr>Some institutions have not implemented efficiency strategies in areas of spending growth</vt:lpstr>
      <vt:lpstr>Higher education landscape will likely consist of fewer students and more cost-conscious students</vt:lpstr>
      <vt:lpstr>Institutions with declining enrollment will need to better align scale of operations with enrollment levels</vt:lpstr>
      <vt:lpstr>Student fees for intercollegiate athletics vary widely but are substantial at certain institutions</vt:lpstr>
      <vt:lpstr>More focus is needed on student costs related to athletics spending</vt:lpstr>
      <vt:lpstr>PowerPoint Presentation</vt:lpstr>
      <vt:lpstr>Public higher education institutions do not tend to close, but attention to viability still critical</vt:lpstr>
      <vt:lpstr>Researchers have used many frameworks and metrics to assess institutional viability</vt:lpstr>
      <vt:lpstr>JLARC viability assessment uses multi-dimensional framework</vt:lpstr>
      <vt:lpstr>Ratings were at a recent point in time, and even very low-risk institutions need to manage operations well</vt:lpstr>
      <vt:lpstr>Seven institutions rated at relatively low or some viability risk and need to monitor risk factors</vt:lpstr>
      <vt:lpstr>Recent and ongoing developments could change viability risk assessment</vt:lpstr>
      <vt:lpstr>Higher education six-year planning process has elements related to viability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2020-11-16T21:50:53Z</dcterms:created>
  <dcterms:modified xsi:type="dcterms:W3CDTF">2024-11-10T15:14:18Z</dcterms:modified>
</cp:coreProperties>
</file>