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Lst>
  <p:sldIdLst>
    <p:sldId id="262" r:id="rId3"/>
    <p:sldId id="264" r:id="rId4"/>
    <p:sldId id="266" r:id="rId5"/>
    <p:sldId id="267" r:id="rId6"/>
    <p:sldId id="268" r:id="rId7"/>
    <p:sldId id="263"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56" d="100"/>
          <a:sy n="56" d="100"/>
        </p:scale>
        <p:origin x="9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456830"/>
            <a:ext cx="2743200" cy="365125"/>
          </a:xfrm>
        </p:spPr>
        <p:txBody>
          <a:bodyPr/>
          <a:lstStyle/>
          <a:p>
            <a:fld id="{F635828B-173E-294C-96FF-1292DEEB2887}" type="datetimeFigureOut">
              <a:t>11/11/2024</a:t>
            </a:fld>
            <a:endParaRPr lang="en-US"/>
          </a:p>
        </p:txBody>
      </p:sp>
      <p:sp>
        <p:nvSpPr>
          <p:cNvPr id="5" name="Footer Placeholder 4"/>
          <p:cNvSpPr>
            <a:spLocks noGrp="1"/>
          </p:cNvSpPr>
          <p:nvPr>
            <p:ph type="ftr" sz="quarter" idx="11"/>
          </p:nvPr>
        </p:nvSpPr>
        <p:spPr>
          <a:xfrm>
            <a:off x="4038600" y="6456830"/>
            <a:ext cx="4114800" cy="365125"/>
          </a:xfrm>
        </p:spPr>
        <p:txBody>
          <a:bodyPr/>
          <a:lstStyle/>
          <a:p>
            <a:r>
              <a:rPr lang="en-US"/>
              <a:t>GEORGE MASON POLICE DEPARTMENT</a:t>
            </a:r>
          </a:p>
        </p:txBody>
      </p:sp>
      <p:sp>
        <p:nvSpPr>
          <p:cNvPr id="6" name="Slide Number Placeholder 5"/>
          <p:cNvSpPr>
            <a:spLocks noGrp="1"/>
          </p:cNvSpPr>
          <p:nvPr>
            <p:ph type="sldNum" sz="quarter" idx="12"/>
          </p:nvPr>
        </p:nvSpPr>
        <p:spPr>
          <a:xfrm>
            <a:off x="8610600" y="6456830"/>
            <a:ext cx="2743200" cy="365125"/>
          </a:xfrm>
        </p:spPr>
        <p:txBody>
          <a:bodyPr/>
          <a:lstStyle/>
          <a:p>
            <a:fld id="{3B4B6C21-160C-3644-BBAE-A90D76F574E4}" type="slidenum">
              <a:t>‹#›</a:t>
            </a:fld>
            <a:endParaRPr lang="en-US"/>
          </a:p>
        </p:txBody>
      </p:sp>
    </p:spTree>
    <p:extLst>
      <p:ext uri="{BB962C8B-B14F-4D97-AF65-F5344CB8AC3E}">
        <p14:creationId xmlns:p14="http://schemas.microsoft.com/office/powerpoint/2010/main" val="283297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35828B-173E-294C-96FF-1292DEEB2887}" type="datetimeFigureOut">
              <a:t>11/11/2024</a:t>
            </a:fld>
            <a:endParaRPr lang="en-US"/>
          </a:p>
        </p:txBody>
      </p:sp>
      <p:sp>
        <p:nvSpPr>
          <p:cNvPr id="5" name="Footer Placeholder 4"/>
          <p:cNvSpPr>
            <a:spLocks noGrp="1"/>
          </p:cNvSpPr>
          <p:nvPr>
            <p:ph type="ftr" sz="quarter" idx="11"/>
          </p:nvPr>
        </p:nvSpPr>
        <p:spPr/>
        <p:txBody>
          <a:bodyPr/>
          <a:lstStyle/>
          <a:p>
            <a:r>
              <a:rPr lang="en-US"/>
              <a:t>GEORGE MASON POLICE DEPARTMENT</a:t>
            </a:r>
          </a:p>
        </p:txBody>
      </p:sp>
      <p:sp>
        <p:nvSpPr>
          <p:cNvPr id="6" name="Slide Number Placeholder 5"/>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218793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35828B-173E-294C-96FF-1292DEEB2887}" type="datetimeFigureOut">
              <a:t>11/11/2024</a:t>
            </a:fld>
            <a:endParaRPr lang="en-US"/>
          </a:p>
        </p:txBody>
      </p:sp>
      <p:sp>
        <p:nvSpPr>
          <p:cNvPr id="5" name="Footer Placeholder 4"/>
          <p:cNvSpPr>
            <a:spLocks noGrp="1"/>
          </p:cNvSpPr>
          <p:nvPr>
            <p:ph type="ftr" sz="quarter" idx="11"/>
          </p:nvPr>
        </p:nvSpPr>
        <p:spPr/>
        <p:txBody>
          <a:bodyPr/>
          <a:lstStyle/>
          <a:p>
            <a:r>
              <a:rPr lang="en-US"/>
              <a:t>GEORGE MASON POLICE DEPARTMENT</a:t>
            </a:r>
          </a:p>
        </p:txBody>
      </p:sp>
      <p:sp>
        <p:nvSpPr>
          <p:cNvPr id="6" name="Slide Number Placeholder 5"/>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2809050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D85860-5D94-4376-9253-E2D6D7D9C21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55660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85860-5D94-4376-9253-E2D6D7D9C21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07672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85860-5D94-4376-9253-E2D6D7D9C21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32769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85860-5D94-4376-9253-E2D6D7D9C21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418451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D85860-5D94-4376-9253-E2D6D7D9C21D}"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10248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D85860-5D94-4376-9253-E2D6D7D9C21D}"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30869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85860-5D94-4376-9253-E2D6D7D9C21D}"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947493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85860-5D94-4376-9253-E2D6D7D9C21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30917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35828B-173E-294C-96FF-1292DEEB2887}" type="datetimeFigureOut">
              <a:t>11/11/2024</a:t>
            </a:fld>
            <a:endParaRPr lang="en-US"/>
          </a:p>
        </p:txBody>
      </p:sp>
      <p:sp>
        <p:nvSpPr>
          <p:cNvPr id="5" name="Footer Placeholder 4"/>
          <p:cNvSpPr>
            <a:spLocks noGrp="1"/>
          </p:cNvSpPr>
          <p:nvPr>
            <p:ph type="ftr" sz="quarter" idx="11"/>
          </p:nvPr>
        </p:nvSpPr>
        <p:spPr/>
        <p:txBody>
          <a:bodyPr/>
          <a:lstStyle/>
          <a:p>
            <a:r>
              <a:rPr lang="en-US"/>
              <a:t>GEORGE MASON POLICE DEPARTMENT</a:t>
            </a:r>
          </a:p>
        </p:txBody>
      </p:sp>
      <p:sp>
        <p:nvSpPr>
          <p:cNvPr id="6" name="Slide Number Placeholder 5"/>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936303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85860-5D94-4376-9253-E2D6D7D9C21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1669540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85860-5D94-4376-9253-E2D6D7D9C21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45660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85860-5D94-4376-9253-E2D6D7D9C21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812D5-FDA8-40BB-A20B-FC3B672BE82A}" type="slidenum">
              <a:rPr lang="en-US" smtClean="0"/>
              <a:t>‹#›</a:t>
            </a:fld>
            <a:endParaRPr lang="en-US"/>
          </a:p>
        </p:txBody>
      </p:sp>
    </p:spTree>
    <p:extLst>
      <p:ext uri="{BB962C8B-B14F-4D97-AF65-F5344CB8AC3E}">
        <p14:creationId xmlns:p14="http://schemas.microsoft.com/office/powerpoint/2010/main" val="92031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35828B-173E-294C-96FF-1292DEEB2887}" type="datetimeFigureOut">
              <a:t>11/11/2024</a:t>
            </a:fld>
            <a:endParaRPr lang="en-US"/>
          </a:p>
        </p:txBody>
      </p:sp>
      <p:sp>
        <p:nvSpPr>
          <p:cNvPr id="5" name="Footer Placeholder 4"/>
          <p:cNvSpPr>
            <a:spLocks noGrp="1"/>
          </p:cNvSpPr>
          <p:nvPr>
            <p:ph type="ftr" sz="quarter" idx="11"/>
          </p:nvPr>
        </p:nvSpPr>
        <p:spPr/>
        <p:txBody>
          <a:bodyPr/>
          <a:lstStyle/>
          <a:p>
            <a:r>
              <a:rPr lang="en-US"/>
              <a:t>GEORGE MASON POLICE DEPARTMENT</a:t>
            </a:r>
          </a:p>
        </p:txBody>
      </p:sp>
      <p:sp>
        <p:nvSpPr>
          <p:cNvPr id="6" name="Slide Number Placeholder 5"/>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299533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35828B-173E-294C-96FF-1292DEEB2887}" type="datetimeFigureOut">
              <a:t>11/11/2024</a:t>
            </a:fld>
            <a:endParaRPr lang="en-US"/>
          </a:p>
        </p:txBody>
      </p:sp>
      <p:sp>
        <p:nvSpPr>
          <p:cNvPr id="6" name="Footer Placeholder 5"/>
          <p:cNvSpPr>
            <a:spLocks noGrp="1"/>
          </p:cNvSpPr>
          <p:nvPr>
            <p:ph type="ftr" sz="quarter" idx="11"/>
          </p:nvPr>
        </p:nvSpPr>
        <p:spPr/>
        <p:txBody>
          <a:bodyPr/>
          <a:lstStyle/>
          <a:p>
            <a:r>
              <a:rPr lang="en-US"/>
              <a:t>GEORGE MASON POLICE DEPARTMENT</a:t>
            </a:r>
          </a:p>
        </p:txBody>
      </p:sp>
      <p:sp>
        <p:nvSpPr>
          <p:cNvPr id="7" name="Slide Number Placeholder 6"/>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3910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35828B-173E-294C-96FF-1292DEEB2887}" type="datetimeFigureOut">
              <a:t>11/11/2024</a:t>
            </a:fld>
            <a:endParaRPr lang="en-US"/>
          </a:p>
        </p:txBody>
      </p:sp>
      <p:sp>
        <p:nvSpPr>
          <p:cNvPr id="8" name="Footer Placeholder 7"/>
          <p:cNvSpPr>
            <a:spLocks noGrp="1"/>
          </p:cNvSpPr>
          <p:nvPr>
            <p:ph type="ftr" sz="quarter" idx="11"/>
          </p:nvPr>
        </p:nvSpPr>
        <p:spPr/>
        <p:txBody>
          <a:bodyPr/>
          <a:lstStyle/>
          <a:p>
            <a:r>
              <a:rPr lang="en-US"/>
              <a:t>GEORGE MASON POLICE DEPARTMENT</a:t>
            </a:r>
          </a:p>
        </p:txBody>
      </p:sp>
      <p:sp>
        <p:nvSpPr>
          <p:cNvPr id="9" name="Slide Number Placeholder 8"/>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108157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35828B-173E-294C-96FF-1292DEEB2887}" type="datetimeFigureOut">
              <a:t>11/11/2024</a:t>
            </a:fld>
            <a:endParaRPr lang="en-US"/>
          </a:p>
        </p:txBody>
      </p:sp>
      <p:sp>
        <p:nvSpPr>
          <p:cNvPr id="4" name="Footer Placeholder 3"/>
          <p:cNvSpPr>
            <a:spLocks noGrp="1"/>
          </p:cNvSpPr>
          <p:nvPr>
            <p:ph type="ftr" sz="quarter" idx="11"/>
          </p:nvPr>
        </p:nvSpPr>
        <p:spPr/>
        <p:txBody>
          <a:bodyPr/>
          <a:lstStyle/>
          <a:p>
            <a:r>
              <a:rPr lang="en-US"/>
              <a:t>GEORGE MASON POLICE DEPARTMENT</a:t>
            </a:r>
          </a:p>
        </p:txBody>
      </p:sp>
      <p:sp>
        <p:nvSpPr>
          <p:cNvPr id="5" name="Slide Number Placeholder 4"/>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10185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5828B-173E-294C-96FF-1292DEEB2887}" type="datetimeFigureOut">
              <a:t>11/11/2024</a:t>
            </a:fld>
            <a:endParaRPr lang="en-US"/>
          </a:p>
        </p:txBody>
      </p:sp>
      <p:sp>
        <p:nvSpPr>
          <p:cNvPr id="3" name="Footer Placeholder 2"/>
          <p:cNvSpPr>
            <a:spLocks noGrp="1"/>
          </p:cNvSpPr>
          <p:nvPr>
            <p:ph type="ftr" sz="quarter" idx="11"/>
          </p:nvPr>
        </p:nvSpPr>
        <p:spPr/>
        <p:txBody>
          <a:bodyPr/>
          <a:lstStyle/>
          <a:p>
            <a:r>
              <a:rPr lang="en-US"/>
              <a:t>GEORGE MASON POLICE DEPARTMENT</a:t>
            </a:r>
          </a:p>
        </p:txBody>
      </p:sp>
      <p:sp>
        <p:nvSpPr>
          <p:cNvPr id="4" name="Slide Number Placeholder 3"/>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119566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5828B-173E-294C-96FF-1292DEEB2887}" type="datetimeFigureOut">
              <a:t>11/11/2024</a:t>
            </a:fld>
            <a:endParaRPr lang="en-US"/>
          </a:p>
        </p:txBody>
      </p:sp>
      <p:sp>
        <p:nvSpPr>
          <p:cNvPr id="6" name="Footer Placeholder 5"/>
          <p:cNvSpPr>
            <a:spLocks noGrp="1"/>
          </p:cNvSpPr>
          <p:nvPr>
            <p:ph type="ftr" sz="quarter" idx="11"/>
          </p:nvPr>
        </p:nvSpPr>
        <p:spPr/>
        <p:txBody>
          <a:bodyPr/>
          <a:lstStyle/>
          <a:p>
            <a:r>
              <a:rPr lang="en-US"/>
              <a:t>GEORGE MASON POLICE DEPARTMENT</a:t>
            </a:r>
          </a:p>
        </p:txBody>
      </p:sp>
      <p:sp>
        <p:nvSpPr>
          <p:cNvPr id="7" name="Slide Number Placeholder 6"/>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351302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5828B-173E-294C-96FF-1292DEEB2887}" type="datetimeFigureOut">
              <a:t>11/11/2024</a:t>
            </a:fld>
            <a:endParaRPr lang="en-US"/>
          </a:p>
        </p:txBody>
      </p:sp>
      <p:sp>
        <p:nvSpPr>
          <p:cNvPr id="6" name="Footer Placeholder 5"/>
          <p:cNvSpPr>
            <a:spLocks noGrp="1"/>
          </p:cNvSpPr>
          <p:nvPr>
            <p:ph type="ftr" sz="quarter" idx="11"/>
          </p:nvPr>
        </p:nvSpPr>
        <p:spPr/>
        <p:txBody>
          <a:bodyPr/>
          <a:lstStyle/>
          <a:p>
            <a:r>
              <a:rPr lang="en-US"/>
              <a:t>GEORGE MASON POLICE DEPARTMENT</a:t>
            </a:r>
          </a:p>
        </p:txBody>
      </p:sp>
      <p:sp>
        <p:nvSpPr>
          <p:cNvPr id="7" name="Slide Number Placeholder 6"/>
          <p:cNvSpPr>
            <a:spLocks noGrp="1"/>
          </p:cNvSpPr>
          <p:nvPr>
            <p:ph type="sldNum" sz="quarter" idx="12"/>
          </p:nvPr>
        </p:nvSpPr>
        <p:spPr/>
        <p:txBody>
          <a:bodyPr/>
          <a:lstStyle/>
          <a:p>
            <a:fld id="{3B4B6C21-160C-3644-BBAE-A90D76F574E4}" type="slidenum">
              <a:t>‹#›</a:t>
            </a:fld>
            <a:endParaRPr lang="en-US"/>
          </a:p>
        </p:txBody>
      </p:sp>
    </p:spTree>
    <p:extLst>
      <p:ext uri="{BB962C8B-B14F-4D97-AF65-F5344CB8AC3E}">
        <p14:creationId xmlns:p14="http://schemas.microsoft.com/office/powerpoint/2010/main" val="14132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6963"/>
            <a:ext cx="12192000" cy="68518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2000" cy="63563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6878"/>
            <a:ext cx="2743200" cy="365125"/>
          </a:xfrm>
          <a:prstGeom prst="rect">
            <a:avLst/>
          </a:prstGeom>
        </p:spPr>
        <p:txBody>
          <a:bodyPr vert="horz" lIns="91440" tIns="45720" rIns="91440" bIns="45720" rtlCol="0" anchor="ctr"/>
          <a:lstStyle>
            <a:lvl1pPr algn="l">
              <a:defRPr sz="1200">
                <a:solidFill>
                  <a:schemeClr val="bg1"/>
                </a:solidFill>
              </a:defRPr>
            </a:lvl1pPr>
          </a:lstStyle>
          <a:p>
            <a:fld id="{F635828B-173E-294C-96FF-1292DEEB2887}" type="datetimeFigureOut">
              <a:rPr lang="en-US"/>
              <a:pPr/>
              <a:t>11/11/2024</a:t>
            </a:fld>
            <a:endParaRPr lang="en-US"/>
          </a:p>
        </p:txBody>
      </p:sp>
      <p:sp>
        <p:nvSpPr>
          <p:cNvPr id="5" name="Footer Placeholder 4"/>
          <p:cNvSpPr>
            <a:spLocks noGrp="1"/>
          </p:cNvSpPr>
          <p:nvPr>
            <p:ph type="ftr" sz="quarter" idx="3"/>
          </p:nvPr>
        </p:nvSpPr>
        <p:spPr>
          <a:xfrm>
            <a:off x="4038600" y="6466878"/>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GEORGE MASON POLICE DEPARTMENT</a:t>
            </a:r>
          </a:p>
        </p:txBody>
      </p:sp>
      <p:sp>
        <p:nvSpPr>
          <p:cNvPr id="6" name="Slide Number Placeholder 5"/>
          <p:cNvSpPr>
            <a:spLocks noGrp="1"/>
          </p:cNvSpPr>
          <p:nvPr>
            <p:ph type="sldNum" sz="quarter" idx="4"/>
          </p:nvPr>
        </p:nvSpPr>
        <p:spPr>
          <a:xfrm>
            <a:off x="8610600" y="6466878"/>
            <a:ext cx="2743200" cy="365125"/>
          </a:xfrm>
          <a:prstGeom prst="rect">
            <a:avLst/>
          </a:prstGeom>
        </p:spPr>
        <p:txBody>
          <a:bodyPr vert="horz" lIns="91440" tIns="45720" rIns="91440" bIns="45720" rtlCol="0" anchor="ctr"/>
          <a:lstStyle>
            <a:lvl1pPr algn="r">
              <a:defRPr sz="1200">
                <a:solidFill>
                  <a:schemeClr val="bg1"/>
                </a:solidFill>
              </a:defRPr>
            </a:lvl1pPr>
          </a:lstStyle>
          <a:p>
            <a:fld id="{3B4B6C21-160C-3644-BBAE-A90D76F574E4}" type="slidenum">
              <a:rPr lang="en-US"/>
              <a:pPr/>
              <a:t>‹#›</a:t>
            </a:fld>
            <a:endParaRPr lang="en-US"/>
          </a:p>
        </p:txBody>
      </p:sp>
    </p:spTree>
    <p:extLst>
      <p:ext uri="{BB962C8B-B14F-4D97-AF65-F5344CB8AC3E}">
        <p14:creationId xmlns:p14="http://schemas.microsoft.com/office/powerpoint/2010/main" val="8512618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82D85860-5D94-4376-9253-E2D6D7D9C21D}" type="datetimeFigureOut">
              <a:rPr lang="en-US" smtClean="0"/>
              <a:t>11/11/2024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3A812D5-FDA8-40BB-A20B-FC3B672BE82A}" type="slidenum">
              <a:rPr lang="en-US" smtClean="0"/>
              <a:t>‹#›</a:t>
            </a:fld>
            <a:endParaRPr lang="en-US"/>
          </a:p>
        </p:txBody>
      </p:sp>
    </p:spTree>
    <p:extLst>
      <p:ext uri="{BB962C8B-B14F-4D97-AF65-F5344CB8AC3E}">
        <p14:creationId xmlns:p14="http://schemas.microsoft.com/office/powerpoint/2010/main" val="315892684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342" y="943851"/>
            <a:ext cx="10505315" cy="1779906"/>
          </a:xfrm>
        </p:spPr>
        <p:txBody>
          <a:bodyPr/>
          <a:lstStyle/>
          <a:p>
            <a:r>
              <a:rPr kumimoji="0" lang="en-US" sz="5400" b="0" i="0" u="none" strike="noStrike" kern="1200" cap="none" spc="0" normalizeH="0" baseline="0" noProof="0" dirty="0">
                <a:ln>
                  <a:noFill/>
                </a:ln>
                <a:effectLst/>
                <a:uLnTx/>
                <a:uFillTx/>
                <a:latin typeface="Aptos Display" panose="02110004020202020204"/>
                <a:ea typeface="+mj-ea"/>
                <a:cs typeface="+mj-cs"/>
              </a:rPr>
              <a:t>Safety, Security, &amp; Free Expression: How Can the BOV Support the Effort?</a:t>
            </a:r>
            <a:endParaRPr lang="en-US" b="1" dirty="0"/>
          </a:p>
        </p:txBody>
      </p:sp>
      <p:sp>
        <p:nvSpPr>
          <p:cNvPr id="3" name="Content Placeholder 2"/>
          <p:cNvSpPr>
            <a:spLocks noGrp="1"/>
          </p:cNvSpPr>
          <p:nvPr>
            <p:ph type="subTitle" idx="1"/>
          </p:nvPr>
        </p:nvSpPr>
        <p:spPr>
          <a:xfrm>
            <a:off x="1523999" y="3275305"/>
            <a:ext cx="9144000" cy="165576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Aptos" panose="02110004020202020204"/>
                <a:ea typeface="+mn-ea"/>
                <a:cs typeface="+mn-cs"/>
              </a:rPr>
              <a:t>A Police Chief’s Perspective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Aptos" panose="02110004020202020204"/>
                <a:ea typeface="+mn-ea"/>
                <a:cs typeface="+mn-cs"/>
              </a:rPr>
              <a:t>Carl T. Rowan, Jr.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Aptos" panose="02110004020202020204"/>
                <a:ea typeface="+mn-ea"/>
                <a:cs typeface="+mn-cs"/>
              </a:rPr>
              <a:t>George Mason University Police Department</a:t>
            </a:r>
          </a:p>
          <a:p>
            <a:endParaRPr lang="en-US"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0B0004020202020204" pitchFamily="34" charset="0"/>
              </a:rPr>
              <a:t>GEORGE MASON </a:t>
            </a:r>
            <a:r>
              <a:rPr lang="en-US" dirty="0">
                <a:solidFill>
                  <a:prstClr val="white"/>
                </a:solidFill>
                <a:latin typeface="Aptos" panose="020B0004020202020204" pitchFamily="34" charset="0"/>
              </a:rPr>
              <a:t>UNIVERSITY </a:t>
            </a:r>
            <a:r>
              <a:rPr kumimoji="0" lang="en-US" sz="1200" b="0" i="0" u="none" strike="noStrike" kern="1200" cap="none" spc="0" normalizeH="0" baseline="0" noProof="0" dirty="0">
                <a:ln>
                  <a:noFill/>
                </a:ln>
                <a:solidFill>
                  <a:prstClr val="white"/>
                </a:solidFill>
                <a:effectLst/>
                <a:uLnTx/>
                <a:uFillTx/>
                <a:latin typeface="Aptos" panose="020B0004020202020204" pitchFamily="34" charset="0"/>
              </a:rPr>
              <a:t>POLICE DEPARTMENT</a:t>
            </a:r>
          </a:p>
        </p:txBody>
      </p:sp>
      <p:pic>
        <p:nvPicPr>
          <p:cNvPr id="7" name="Picture 6">
            <a:extLst>
              <a:ext uri="{FF2B5EF4-FFF2-40B4-BE49-F238E27FC236}">
                <a16:creationId xmlns:a16="http://schemas.microsoft.com/office/drawing/2014/main" id="{42429BF7-A0EE-CF90-40E7-5F5BCE9800F1}"/>
              </a:ext>
            </a:extLst>
          </p:cNvPr>
          <p:cNvPicPr>
            <a:picLocks noChangeAspect="1"/>
          </p:cNvPicPr>
          <p:nvPr/>
        </p:nvPicPr>
        <p:blipFill>
          <a:blip r:embed="rId2"/>
          <a:stretch>
            <a:fillRect/>
          </a:stretch>
        </p:blipFill>
        <p:spPr>
          <a:xfrm>
            <a:off x="5649226" y="4814835"/>
            <a:ext cx="893546" cy="1251769"/>
          </a:xfrm>
          <a:prstGeom prst="rect">
            <a:avLst/>
          </a:prstGeom>
        </p:spPr>
      </p:pic>
    </p:spTree>
    <p:extLst>
      <p:ext uri="{BB962C8B-B14F-4D97-AF65-F5344CB8AC3E}">
        <p14:creationId xmlns:p14="http://schemas.microsoft.com/office/powerpoint/2010/main" val="172780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4BFECF-4EF5-E38B-EE8A-90CFFA849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7A884-1B48-DF40-FBBA-D5770B98CA7F}"/>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300" dirty="0">
                <a:latin typeface="Aptos Display" panose="020B0004020202020204" pitchFamily="34" charset="0"/>
              </a:rPr>
              <a:t>Understand the Training &amp; Capabilities of Your Police Department</a:t>
            </a:r>
            <a:endParaRPr lang="en-US" sz="3300" b="1" dirty="0">
              <a:latin typeface="Aptos Display" panose="020B0004020202020204" pitchFamily="34" charset="0"/>
            </a:endParaRPr>
          </a:p>
        </p:txBody>
      </p:sp>
      <p:pic>
        <p:nvPicPr>
          <p:cNvPr id="10" name="Content Placeholder 9" descr="A group of police officers posing for a photo&#10;&#10;Description automatically generated">
            <a:extLst>
              <a:ext uri="{FF2B5EF4-FFF2-40B4-BE49-F238E27FC236}">
                <a16:creationId xmlns:a16="http://schemas.microsoft.com/office/drawing/2014/main" id="{6510FA54-2C6F-615E-3D89-E2E9D4554EA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8433" b="5304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5E4AA9C-297D-EA8C-2A73-D19610EB1C55}"/>
              </a:ext>
            </a:extLst>
          </p:cNvPr>
          <p:cNvSpPr>
            <a:spLocks noGrp="1"/>
          </p:cNvSpPr>
          <p:nvPr>
            <p:ph sz="half" idx="1"/>
          </p:nvPr>
        </p:nvSpPr>
        <p:spPr>
          <a:xfrm>
            <a:off x="4223982" y="3876270"/>
            <a:ext cx="7485413" cy="2452687"/>
          </a:xfrm>
        </p:spPr>
        <p:txBody>
          <a:bodyPr vert="horz" lIns="91440" tIns="45720" rIns="91440" bIns="45720" rtlCol="0" anchor="ctr">
            <a:noAutofit/>
          </a:bodyPr>
          <a:lstStyle/>
          <a:p>
            <a:pPr fontAlgn="base">
              <a:buFont typeface="Arial" panose="020B0604020202020204" pitchFamily="34" charset="0"/>
              <a:buChar char="•"/>
            </a:pPr>
            <a:r>
              <a:rPr lang="en-US" sz="1400" b="0" i="0" u="none" strike="noStrike" dirty="0">
                <a:effectLst/>
              </a:rPr>
              <a:t>Do those capabilities match the needs of your institution?</a:t>
            </a:r>
            <a:r>
              <a:rPr lang="en-US" sz="1400" b="0" i="0" dirty="0">
                <a:effectLst/>
              </a:rPr>
              <a:t> </a:t>
            </a:r>
          </a:p>
          <a:p>
            <a:pPr fontAlgn="base">
              <a:buFont typeface="Arial" panose="020B0604020202020204" pitchFamily="34" charset="0"/>
              <a:buChar char="•"/>
            </a:pPr>
            <a:r>
              <a:rPr lang="en-US" sz="1400" b="0" i="0" u="none" strike="noStrike" dirty="0">
                <a:effectLst/>
              </a:rPr>
              <a:t>Do you have a strong Threat </a:t>
            </a:r>
            <a:r>
              <a:rPr lang="en-US" sz="1400" dirty="0"/>
              <a:t>A</a:t>
            </a:r>
            <a:r>
              <a:rPr lang="en-US" sz="1400" b="0" i="0" u="none" strike="noStrike" dirty="0">
                <a:effectLst/>
              </a:rPr>
              <a:t>ssessment </a:t>
            </a:r>
            <a:r>
              <a:rPr lang="en-US" sz="1400" dirty="0"/>
              <a:t>T</a:t>
            </a:r>
            <a:r>
              <a:rPr lang="en-US" sz="1400" b="0" i="0" u="none" strike="noStrike" dirty="0">
                <a:effectLst/>
              </a:rPr>
              <a:t>eam, Clery Act manager, or Criminal Investigations Unit?</a:t>
            </a:r>
            <a:r>
              <a:rPr lang="en-US" sz="1400" b="0" i="0" dirty="0">
                <a:effectLst/>
              </a:rPr>
              <a:t> </a:t>
            </a:r>
          </a:p>
          <a:p>
            <a:pPr fontAlgn="base">
              <a:buFont typeface="Arial" panose="020B0604020202020204" pitchFamily="34" charset="0"/>
              <a:buChar char="•"/>
            </a:pPr>
            <a:r>
              <a:rPr lang="en-US" sz="1400" b="0" i="0" u="none" strike="noStrike" dirty="0">
                <a:effectLst/>
              </a:rPr>
              <a:t>What percentage of your Department is trained in Crisis Intervention?</a:t>
            </a:r>
            <a:r>
              <a:rPr lang="en-US" sz="1400" b="0" i="0" dirty="0">
                <a:effectLst/>
              </a:rPr>
              <a:t> </a:t>
            </a:r>
          </a:p>
          <a:p>
            <a:pPr fontAlgn="base">
              <a:buFont typeface="Arial" panose="020B0604020202020204" pitchFamily="34" charset="0"/>
              <a:buChar char="•"/>
            </a:pPr>
            <a:r>
              <a:rPr lang="en-US" sz="1400" b="0" i="0" u="none" strike="noStrike" dirty="0">
                <a:effectLst/>
              </a:rPr>
              <a:t>What is the state of your community policing effort?</a:t>
            </a:r>
            <a:r>
              <a:rPr lang="en-US" sz="1400" b="0" i="0" dirty="0">
                <a:effectLst/>
              </a:rPr>
              <a:t> </a:t>
            </a:r>
          </a:p>
          <a:p>
            <a:pPr fontAlgn="base">
              <a:buFont typeface="Arial" panose="020B0604020202020204" pitchFamily="34" charset="0"/>
              <a:buChar char="•"/>
            </a:pPr>
            <a:r>
              <a:rPr lang="en-US" sz="1400" b="0" i="0" u="none" strike="noStrike" dirty="0">
                <a:effectLst/>
              </a:rPr>
              <a:t>Does your police department have strong relationships with surrounding departments for mutual aid purposes?</a:t>
            </a:r>
            <a:r>
              <a:rPr lang="en-US" sz="1400" b="0" i="0" dirty="0">
                <a:effectLst/>
              </a:rPr>
              <a:t> </a:t>
            </a:r>
          </a:p>
          <a:p>
            <a:pPr fontAlgn="base">
              <a:buFont typeface="Arial" panose="020B0604020202020204" pitchFamily="34" charset="0"/>
              <a:buChar char="•"/>
            </a:pPr>
            <a:r>
              <a:rPr lang="en-US" sz="1400" b="0" i="0" u="none" strike="noStrike" dirty="0">
                <a:effectLst/>
              </a:rPr>
              <a:t>Does your police department interact synergistically with your academic units such as forensic science and criminology? </a:t>
            </a:r>
            <a:r>
              <a:rPr lang="en-US" sz="1400" b="0" i="0" dirty="0">
                <a:effectLst/>
              </a:rPr>
              <a:t> </a:t>
            </a:r>
          </a:p>
          <a:p>
            <a:pPr>
              <a:buFont typeface="Arial" panose="020B0604020202020204" pitchFamily="34" charset="0"/>
              <a:buChar char="•"/>
            </a:pPr>
            <a:endParaRPr lang="en-US" sz="1400" dirty="0"/>
          </a:p>
        </p:txBody>
      </p:sp>
      <p:sp>
        <p:nvSpPr>
          <p:cNvPr id="5" name="Footer Placeholder 4">
            <a:extLst>
              <a:ext uri="{FF2B5EF4-FFF2-40B4-BE49-F238E27FC236}">
                <a16:creationId xmlns:a16="http://schemas.microsoft.com/office/drawing/2014/main" id="{960B1E06-463B-9A0B-7591-FC0781C8E24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latin typeface="Calibri" panose="020F0502020204030204"/>
                <a:ea typeface="+mn-ea"/>
                <a:cs typeface="+mn-cs"/>
              </a:rPr>
              <a:t>GEORGE MASON UNIVERSITY POLICE DEPARTMENT</a:t>
            </a:r>
          </a:p>
        </p:txBody>
      </p:sp>
    </p:spTree>
    <p:extLst>
      <p:ext uri="{BB962C8B-B14F-4D97-AF65-F5344CB8AC3E}">
        <p14:creationId xmlns:p14="http://schemas.microsoft.com/office/powerpoint/2010/main" val="132003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FA2D-9EDE-4166-E2D1-65D0E4740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11A4D-3F90-0130-7F5E-CF94B578716F}"/>
              </a:ext>
            </a:extLst>
          </p:cNvPr>
          <p:cNvSpPr>
            <a:spLocks noGrp="1"/>
          </p:cNvSpPr>
          <p:nvPr>
            <p:ph type="title"/>
          </p:nvPr>
        </p:nvSpPr>
        <p:spPr/>
        <p:txBody>
          <a:bodyPr>
            <a:normAutofit fontScale="90000"/>
          </a:bodyPr>
          <a:lstStyle/>
          <a:p>
            <a:r>
              <a:rPr kumimoji="0" lang="en-US" sz="4000" b="0" i="0" u="none" strike="noStrike" kern="1200" cap="none" spc="0" normalizeH="0" baseline="0" noProof="0" dirty="0">
                <a:ln>
                  <a:noFill/>
                </a:ln>
                <a:solidFill>
                  <a:prstClr val="black"/>
                </a:solidFill>
                <a:effectLst/>
                <a:uLnTx/>
                <a:uFillTx/>
                <a:latin typeface="Aptos Display" panose="02110004020202020204"/>
                <a:ea typeface="+mj-ea"/>
                <a:cs typeface="+mj-cs"/>
              </a:rPr>
              <a:t>Does Your University Staff Value Law Enforcement? Confronting the “Barney Fife” Attitude vs. the Realities of Modern Policing</a:t>
            </a:r>
            <a:endParaRPr lang="en-US" b="1" dirty="0"/>
          </a:p>
        </p:txBody>
      </p:sp>
      <p:sp>
        <p:nvSpPr>
          <p:cNvPr id="3" name="Content Placeholder 2">
            <a:extLst>
              <a:ext uri="{FF2B5EF4-FFF2-40B4-BE49-F238E27FC236}">
                <a16:creationId xmlns:a16="http://schemas.microsoft.com/office/drawing/2014/main" id="{F796A2DD-5E17-C573-5407-4F94CE13E6B2}"/>
              </a:ext>
            </a:extLst>
          </p:cNvPr>
          <p:cNvSpPr>
            <a:spLocks noGrp="1"/>
          </p:cNvSpPr>
          <p:nvPr>
            <p:ph sz="half" idx="1"/>
          </p:nvPr>
        </p:nvSpPr>
        <p:spPr>
          <a:xfrm>
            <a:off x="838200" y="2413415"/>
            <a:ext cx="5181600" cy="3763547"/>
          </a:xfrm>
        </p:spPr>
        <p:txBody>
          <a:bodyPr>
            <a:normAutofit/>
          </a:bodyPr>
          <a:lstStyle/>
          <a:p>
            <a:pPr marL="228600" marR="0" lvl="0" indent="-228600" algn="l" defTabSz="914400" rtl="0" eaLnBrk="1" fontAlgn="base" latinLnBrk="0" hangingPunct="1">
              <a:lnSpc>
                <a:spcPts val="1657"/>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need for highly professional and capable university police forces has accelerated over the past decade due to the need for more critical thinking, more technology, complex court cases, and societal demands. </a:t>
            </a:r>
          </a:p>
          <a:p>
            <a:pPr marL="228600" marR="0" lvl="0" indent="-228600" algn="l" defTabSz="914400" rtl="0" eaLnBrk="1" fontAlgn="base" latinLnBrk="0" hangingPunct="1">
              <a:lnSpc>
                <a:spcPts val="1657"/>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Those changes may be lost on many university staffers who view the police as glorified security guards. That attitude shows itself in ways that are detrimental to public safety, including higher attrition and low morale. </a:t>
            </a:r>
          </a:p>
          <a:p>
            <a:pPr marL="228600" marR="0" lvl="0" indent="-228600" algn="l" defTabSz="914400" rtl="0" eaLnBrk="1" fontAlgn="base" latinLnBrk="0" hangingPunct="1">
              <a:lnSpc>
                <a:spcPts val="1657"/>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If your org chart shows the police reporting to a second or third tier manager, that is not a good sign.</a:t>
            </a:r>
          </a:p>
        </p:txBody>
      </p:sp>
      <p:pic>
        <p:nvPicPr>
          <p:cNvPr id="9" name="Content Placeholder 8" descr="A close-up of a badge&#10;&#10;Description automatically generated">
            <a:extLst>
              <a:ext uri="{FF2B5EF4-FFF2-40B4-BE49-F238E27FC236}">
                <a16:creationId xmlns:a16="http://schemas.microsoft.com/office/drawing/2014/main" id="{031120C6-CD72-6A59-0372-8DAF4C7314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5337" y="1825625"/>
            <a:ext cx="3833331" cy="3833331"/>
          </a:xfrm>
        </p:spPr>
      </p:pic>
      <p:sp>
        <p:nvSpPr>
          <p:cNvPr id="5" name="Footer Placeholder 4">
            <a:extLst>
              <a:ext uri="{FF2B5EF4-FFF2-40B4-BE49-F238E27FC236}">
                <a16:creationId xmlns:a16="http://schemas.microsoft.com/office/drawing/2014/main" id="{1E687E19-0226-1727-7AA7-D4BA656589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GEORGE MASON UNIVERSITY POLICE DEPARTMENT</a:t>
            </a:r>
          </a:p>
        </p:txBody>
      </p:sp>
    </p:spTree>
    <p:extLst>
      <p:ext uri="{BB962C8B-B14F-4D97-AF65-F5344CB8AC3E}">
        <p14:creationId xmlns:p14="http://schemas.microsoft.com/office/powerpoint/2010/main" val="309547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C0415E-669B-20E8-6A4F-00D38ED61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0FE63-3EB5-3DA8-D47D-A76DF1C651A5}"/>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kumimoji="0" lang="en-US" sz="3400" b="1" i="0" u="none" strike="noStrike" cap="none" spc="0" normalizeH="0" baseline="0" noProof="0" dirty="0">
                <a:ln>
                  <a:noFill/>
                </a:ln>
                <a:effectLst/>
                <a:uLnTx/>
                <a:uFillTx/>
              </a:rPr>
              <a:t>Best Practices to Consider for Maximizing the Potential of Your Police Force</a:t>
            </a:r>
            <a:endParaRPr lang="en-US" sz="3400" b="1" dirty="0"/>
          </a:p>
        </p:txBody>
      </p:sp>
      <p:pic>
        <p:nvPicPr>
          <p:cNvPr id="8" name="Content Placeholder 7" descr="A person shaking hands with another person in the back of a truck&#10;&#10;Description automatically generated">
            <a:extLst>
              <a:ext uri="{FF2B5EF4-FFF2-40B4-BE49-F238E27FC236}">
                <a16:creationId xmlns:a16="http://schemas.microsoft.com/office/drawing/2014/main" id="{471BBEB2-3ADD-B6F8-1C1B-D6F0D0C3AF7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 b="180"/>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D53029ED-A183-6B76-A0B2-750C674562CC}"/>
              </a:ext>
            </a:extLst>
          </p:cNvPr>
          <p:cNvSpPr>
            <a:spLocks noGrp="1"/>
          </p:cNvSpPr>
          <p:nvPr>
            <p:ph sz="half" idx="2"/>
          </p:nvPr>
        </p:nvSpPr>
        <p:spPr>
          <a:xfrm>
            <a:off x="6417734" y="2614612"/>
            <a:ext cx="5291663" cy="3752849"/>
          </a:xfrm>
        </p:spPr>
        <p:txBody>
          <a:bodyPr vert="horz" lIns="91440" tIns="45720" rIns="91440" bIns="45720" rtlCol="0">
            <a:normAutofit/>
          </a:bodyPr>
          <a:lstStyle/>
          <a:p>
            <a:pPr marL="228600" marR="0" lvl="0" fontAlgn="base">
              <a:spcBef>
                <a:spcPts val="10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In today’s world, the Chief of Police should be the direct report of someone in senior leadership, preferably someone in the Office of the President. There is a lot of very sensitive information that comes across our desks that we need to brief senior leadership about, and we need to do it personally, not through layers of bureaucracy.   </a:t>
            </a:r>
          </a:p>
          <a:p>
            <a:pPr marL="228600" marR="0" lvl="0" fontAlgn="base">
              <a:spcBef>
                <a:spcPts val="1000"/>
              </a:spcBef>
              <a:spcAft>
                <a:spcPts val="0"/>
              </a:spcAft>
              <a:buClrTx/>
              <a:buSzTx/>
              <a:buFont typeface="Arial" panose="020B0604020202020204" pitchFamily="34" charset="0"/>
              <a:buChar char="•"/>
              <a:tabLst/>
              <a:defRPr/>
            </a:pPr>
            <a:r>
              <a:rPr kumimoji="0" lang="en-US" sz="1800" b="0" i="0" u="none" strike="noStrike" cap="none" spc="0" normalizeH="0" baseline="0" noProof="0" dirty="0">
                <a:ln>
                  <a:noFill/>
                </a:ln>
                <a:effectLst/>
                <a:uLnTx/>
                <a:uFillTx/>
              </a:rPr>
              <a:t>If you have questions about police performance or the state of public safety, and the police are not participating in that briefing, ask why that is the case. </a:t>
            </a:r>
            <a:endParaRPr lang="en-US" sz="1800" dirty="0"/>
          </a:p>
        </p:txBody>
      </p:sp>
    </p:spTree>
    <p:extLst>
      <p:ext uri="{BB962C8B-B14F-4D97-AF65-F5344CB8AC3E}">
        <p14:creationId xmlns:p14="http://schemas.microsoft.com/office/powerpoint/2010/main" val="210433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4B5FD1-2E1A-83AE-1262-1066F2D47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A8EA1-C58C-256D-DD86-93B914FF9BDB}"/>
              </a:ext>
            </a:extLst>
          </p:cNvPr>
          <p:cNvSpPr>
            <a:spLocks noGrp="1"/>
          </p:cNvSpPr>
          <p:nvPr>
            <p:ph type="title"/>
          </p:nvPr>
        </p:nvSpPr>
        <p:spPr>
          <a:xfrm>
            <a:off x="6417733" y="490538"/>
            <a:ext cx="5291663" cy="843588"/>
          </a:xfrm>
        </p:spPr>
        <p:txBody>
          <a:bodyPr vert="horz" lIns="91440" tIns="45720" rIns="91440" bIns="45720" rtlCol="0" anchor="b">
            <a:normAutofit/>
          </a:bodyPr>
          <a:lstStyle/>
          <a:p>
            <a:r>
              <a:rPr kumimoji="0" lang="en-US" sz="4000" b="1" i="0" u="none" strike="noStrike" cap="none" spc="0" normalizeH="0" baseline="0" noProof="0" dirty="0">
                <a:ln>
                  <a:noFill/>
                </a:ln>
                <a:effectLst/>
                <a:uLnTx/>
                <a:uFillTx/>
              </a:rPr>
              <a:t>Best Practices, </a:t>
            </a:r>
            <a:r>
              <a:rPr kumimoji="0" lang="en-US" sz="4000" b="1" i="0" u="none" strike="noStrike" cap="none" spc="0" normalizeH="0" baseline="0" noProof="0" dirty="0" err="1">
                <a:ln>
                  <a:noFill/>
                </a:ln>
                <a:effectLst/>
                <a:uLnTx/>
                <a:uFillTx/>
              </a:rPr>
              <a:t>con’t</a:t>
            </a:r>
            <a:endParaRPr lang="en-US" sz="4000" b="1" dirty="0"/>
          </a:p>
        </p:txBody>
      </p:sp>
      <p:pic>
        <p:nvPicPr>
          <p:cNvPr id="8" name="Content Placeholder 7" descr="A person in police uniform standing next to a car&#10;&#10;Description automatically generated">
            <a:extLst>
              <a:ext uri="{FF2B5EF4-FFF2-40B4-BE49-F238E27FC236}">
                <a16:creationId xmlns:a16="http://schemas.microsoft.com/office/drawing/2014/main" id="{D3CA73C8-7E11-457A-672E-7EDBA82E8A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8470" r="4849"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98858DCA-D04A-2659-A3C2-987A93342FCD}"/>
              </a:ext>
            </a:extLst>
          </p:cNvPr>
          <p:cNvSpPr>
            <a:spLocks noGrp="1"/>
          </p:cNvSpPr>
          <p:nvPr>
            <p:ph sz="half" idx="1"/>
          </p:nvPr>
        </p:nvSpPr>
        <p:spPr>
          <a:xfrm>
            <a:off x="6417734" y="1776334"/>
            <a:ext cx="5291663" cy="4591127"/>
          </a:xfrm>
        </p:spPr>
        <p:txBody>
          <a:bodyPr vert="horz" lIns="91440" tIns="45720" rIns="91440" bIns="45720" rtlCol="0">
            <a:normAutofit/>
          </a:bodyPr>
          <a:lstStyle/>
          <a:p>
            <a:pPr marL="228600" marR="0" lvl="0" fontAlgn="base">
              <a:spcBef>
                <a:spcPts val="100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Quality pay is a necessity if your institution wants to retain its top talent. You don’t have to have the best pay scale in your region, but you need to be competitive. </a:t>
            </a:r>
          </a:p>
          <a:p>
            <a:pPr marL="228600" marR="0" lvl="0" fontAlgn="base">
              <a:spcBef>
                <a:spcPts val="100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Quality</a:t>
            </a:r>
            <a:r>
              <a:rPr kumimoji="0" lang="en-US" sz="1400" b="1" i="0" u="none" strike="noStrike" cap="none" spc="0" normalizeH="0" baseline="0" noProof="0" dirty="0">
                <a:ln>
                  <a:noFill/>
                </a:ln>
                <a:effectLst/>
                <a:uLnTx/>
                <a:uFillTx/>
              </a:rPr>
              <a:t> </a:t>
            </a:r>
            <a:r>
              <a:rPr kumimoji="0" lang="en-US" sz="1400" b="0" i="0" u="none" strike="noStrike" cap="none" spc="0" normalizeH="0" baseline="0" noProof="0" dirty="0">
                <a:ln>
                  <a:noFill/>
                </a:ln>
                <a:effectLst/>
                <a:uLnTx/>
                <a:uFillTx/>
              </a:rPr>
              <a:t>personnel will follow competitive pay. No successful organization is satisfied with hiring second rate, or third rate, personnel.  </a:t>
            </a:r>
          </a:p>
          <a:p>
            <a:pPr marL="228600" marR="0" lvl="0" fontAlgn="base">
              <a:spcBef>
                <a:spcPts val="100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Quality training, in excess of the state minimum requirement (480 hours of approved basic training and 100 hours of field training), is highly recommended. By comparison, George Mason officers receive 817 hours of basic training and 480 hours of field training. Well trained officers have fewer complaints and performance problems.</a:t>
            </a:r>
            <a:r>
              <a:rPr kumimoji="0" lang="en-US" sz="1400" b="1" i="0" u="none" strike="noStrike" cap="none" spc="0" normalizeH="0" baseline="0" noProof="0" dirty="0">
                <a:ln>
                  <a:noFill/>
                </a:ln>
                <a:effectLst/>
                <a:uLnTx/>
                <a:uFillTx/>
              </a:rPr>
              <a:t>     </a:t>
            </a:r>
            <a:r>
              <a:rPr kumimoji="0" lang="en-US" sz="1400" b="0" i="0" u="none" strike="noStrike" cap="none" spc="0" normalizeH="0" baseline="0" noProof="0" dirty="0">
                <a:ln>
                  <a:noFill/>
                </a:ln>
                <a:effectLst/>
                <a:uLnTx/>
                <a:uFillTx/>
              </a:rPr>
              <a:t> </a:t>
            </a:r>
          </a:p>
          <a:p>
            <a:pPr marL="228600" marR="0" lvl="0" fontAlgn="base">
              <a:spcBef>
                <a:spcPts val="100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If you have questions about the competency of your police force, consider having a peer review by other departments.</a:t>
            </a:r>
          </a:p>
          <a:p>
            <a:pPr marL="228600" marR="0" lvl="0" fontAlgn="base">
              <a:spcBef>
                <a:spcPts val="1000"/>
              </a:spcBef>
              <a:spcAft>
                <a:spcPts val="0"/>
              </a:spcAft>
              <a:buClrTx/>
              <a:buSzTx/>
              <a:buFont typeface="Arial" panose="020B0604020202020204" pitchFamily="34" charset="0"/>
              <a:buChar char="•"/>
              <a:tabLst/>
              <a:defRPr/>
            </a:pPr>
            <a:r>
              <a:rPr kumimoji="0" lang="en-US" sz="1400" b="0" i="0" u="none" strike="noStrike" cap="none" spc="0" normalizeH="0" baseline="0" noProof="0" dirty="0">
                <a:ln>
                  <a:noFill/>
                </a:ln>
                <a:effectLst/>
                <a:uLnTx/>
                <a:uFillTx/>
              </a:rPr>
              <a:t>Finally, the BOV sets the tone for their institutions. Speaking up for the need to invest in quality campus law enforcement will motivate the bureaucracy to make that happen and also raise the morale of your police department.</a:t>
            </a:r>
            <a:r>
              <a:rPr kumimoji="0" lang="en-US" sz="1400" b="1" i="0" u="none" strike="noStrike" cap="none" spc="0" normalizeH="0" baseline="0" noProof="0" dirty="0">
                <a:ln>
                  <a:noFill/>
                </a:ln>
                <a:effectLst/>
                <a:uLnTx/>
                <a:uFillTx/>
              </a:rPr>
              <a:t> </a:t>
            </a:r>
            <a:endParaRPr kumimoji="0" lang="en-US" sz="14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61738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200A60-C660-8591-C7F7-33DE29D2D67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B0DE31-96D3-D0F0-43D8-F411DAA5D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D8273E5C-761F-2CEB-3BC9-41CB0BA8300B}"/>
              </a:ext>
            </a:extLst>
          </p:cNvPr>
          <p:cNvPicPr>
            <a:picLocks noChangeAspect="1"/>
          </p:cNvPicPr>
          <p:nvPr/>
        </p:nvPicPr>
        <p:blipFill>
          <a:blip r:embed="rId2"/>
          <a:srcRect l="12229"/>
          <a:stretch/>
        </p:blipFill>
        <p:spPr>
          <a:xfrm>
            <a:off x="1" y="10"/>
            <a:ext cx="9669642" cy="6857990"/>
          </a:xfrm>
          <a:prstGeom prst="rect">
            <a:avLst/>
          </a:prstGeom>
        </p:spPr>
      </p:pic>
      <p:sp>
        <p:nvSpPr>
          <p:cNvPr id="6" name="Rectangle 5">
            <a:extLst>
              <a:ext uri="{FF2B5EF4-FFF2-40B4-BE49-F238E27FC236}">
                <a16:creationId xmlns:a16="http://schemas.microsoft.com/office/drawing/2014/main" id="{F00ED4E0-8D6F-22D1-2D4C-748BA7800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6CE365C-559A-FC62-94E8-FAF4F6DE81F8}"/>
              </a:ext>
            </a:extLst>
          </p:cNvPr>
          <p:cNvSpPr>
            <a:spLocks noGrp="1"/>
          </p:cNvSpPr>
          <p:nvPr>
            <p:ph type="title"/>
          </p:nvPr>
        </p:nvSpPr>
        <p:spPr>
          <a:xfrm>
            <a:off x="7247744" y="365125"/>
            <a:ext cx="4804348" cy="1899912"/>
          </a:xfrm>
        </p:spPr>
        <p:txBody>
          <a:bodyPr>
            <a:normAutofit/>
          </a:bodyPr>
          <a:lstStyle/>
          <a:p>
            <a:r>
              <a:rPr lang="en-US" sz="4000" dirty="0"/>
              <a:t>A Few Thoughts About Free Expression</a:t>
            </a:r>
          </a:p>
        </p:txBody>
      </p:sp>
      <p:sp>
        <p:nvSpPr>
          <p:cNvPr id="3" name="Content Placeholder 2">
            <a:extLst>
              <a:ext uri="{FF2B5EF4-FFF2-40B4-BE49-F238E27FC236}">
                <a16:creationId xmlns:a16="http://schemas.microsoft.com/office/drawing/2014/main" id="{0D92BC31-AA95-C363-CB2F-68D394C6590A}"/>
              </a:ext>
            </a:extLst>
          </p:cNvPr>
          <p:cNvSpPr>
            <a:spLocks noGrp="1"/>
          </p:cNvSpPr>
          <p:nvPr>
            <p:ph idx="1"/>
          </p:nvPr>
        </p:nvSpPr>
        <p:spPr>
          <a:xfrm>
            <a:off x="7382656" y="1986197"/>
            <a:ext cx="4572000" cy="4452078"/>
          </a:xfrm>
        </p:spPr>
        <p:txBody>
          <a:bodyPr>
            <a:noAutofit/>
          </a:bodyPr>
          <a:lstStyle/>
          <a:p>
            <a:pPr marL="0" indent="0" algn="just" rtl="0" fontAlgn="base">
              <a:spcAft>
                <a:spcPts val="800"/>
              </a:spcAft>
              <a:buNone/>
            </a:pPr>
            <a:r>
              <a:rPr lang="en-US" sz="1400" b="0" i="0" u="none" strike="noStrike" dirty="0">
                <a:effectLst/>
                <a:latin typeface="Aptos" panose="020B0004020202020204" pitchFamily="34" charset="0"/>
              </a:rPr>
              <a:t>Virginia Police officers take an oath to uphold the Constitutions of the United States and the Commonwealth of Virginia. It is an oath that we take very seriously, particularly the words of the 1</a:t>
            </a:r>
            <a:r>
              <a:rPr lang="en-US" sz="1400" b="0" i="0" u="none" strike="noStrike" baseline="30000" dirty="0">
                <a:effectLst/>
                <a:latin typeface="Aptos" panose="020B0004020202020204" pitchFamily="34" charset="0"/>
              </a:rPr>
              <a:t>st</a:t>
            </a:r>
            <a:r>
              <a:rPr lang="en-US" sz="1400" b="0" i="0" u="none" strike="noStrike" dirty="0">
                <a:effectLst/>
                <a:latin typeface="Aptos" panose="020B0004020202020204" pitchFamily="34" charset="0"/>
              </a:rPr>
              <a:t> Amendment. We will vigorously protect and defend the right of people to peacefully protest at our state university. Our institution has carefully considered policies that codify that commitment to free speech while imposing reasonable regulations on the place and manner of the speech so as not to trample on the rights of those who want to conduct their campus business. Some of the speech can be disturbing and vile, but we protect that too. The concept of “hate speech” does not trump the Constitution.</a:t>
            </a:r>
            <a:r>
              <a:rPr lang="en-US" sz="1400" b="0" i="0" dirty="0">
                <a:effectLst/>
                <a:latin typeface="Aptos" panose="020B0004020202020204" pitchFamily="34" charset="0"/>
              </a:rPr>
              <a:t> </a:t>
            </a:r>
            <a:endParaRPr lang="en-US" sz="1400" b="0" i="0" dirty="0">
              <a:effectLst/>
              <a:latin typeface="Segoe UI" panose="020B0502040204020203" pitchFamily="34" charset="0"/>
            </a:endParaRPr>
          </a:p>
          <a:p>
            <a:pPr marL="0" indent="0" algn="just" rtl="0" fontAlgn="base">
              <a:spcAft>
                <a:spcPts val="800"/>
              </a:spcAft>
              <a:buNone/>
            </a:pPr>
            <a:r>
              <a:rPr lang="en-US" sz="1400" b="0" i="0" u="none" strike="noStrike" dirty="0">
                <a:effectLst/>
                <a:latin typeface="Aptos" panose="020B0004020202020204" pitchFamily="34" charset="0"/>
              </a:rPr>
              <a:t>That said, individuals who violate university policies and/or criminal statutes as a part of their free expression will, and should, be held to account. That is not an opinion of just the police department. It is the policy of George Mason University, and we stand as one on that issue.</a:t>
            </a:r>
            <a:r>
              <a:rPr lang="en-US" sz="1400" b="0" i="0" dirty="0">
                <a:effectLst/>
                <a:latin typeface="Aptos" panose="020B0004020202020204" pitchFamily="34" charset="0"/>
              </a:rPr>
              <a:t> </a:t>
            </a:r>
            <a:endParaRPr lang="en-US" sz="1400" b="0" i="0" dirty="0">
              <a:effectLst/>
              <a:latin typeface="Segoe UI" panose="020B0502040204020203" pitchFamily="34" charset="0"/>
            </a:endParaRPr>
          </a:p>
        </p:txBody>
      </p:sp>
    </p:spTree>
    <p:extLst>
      <p:ext uri="{BB962C8B-B14F-4D97-AF65-F5344CB8AC3E}">
        <p14:creationId xmlns:p14="http://schemas.microsoft.com/office/powerpoint/2010/main" val="315939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4E87-636A-9198-EBE7-85D4EB649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4132C-798D-C149-4EFB-FD11EA947E53}"/>
              </a:ext>
            </a:extLst>
          </p:cNvPr>
          <p:cNvSpPr>
            <a:spLocks noGrp="1"/>
          </p:cNvSpPr>
          <p:nvPr>
            <p:ph type="title"/>
          </p:nvPr>
        </p:nvSpPr>
        <p:spPr/>
        <p:txBody>
          <a:bodyPr>
            <a:normAutofit/>
          </a:bodyPr>
          <a:lstStyle/>
          <a:p>
            <a:r>
              <a:rPr kumimoji="0" lang="en-US" sz="5400" b="0" i="0" u="none" strike="noStrike" kern="1200" cap="none" spc="0" normalizeH="0" baseline="0" noProof="0" dirty="0">
                <a:ln>
                  <a:noFill/>
                </a:ln>
                <a:effectLst/>
                <a:uLnTx/>
                <a:uFillTx/>
                <a:latin typeface="Aptos Display" panose="02110004020202020204"/>
                <a:ea typeface="+mj-ea"/>
                <a:cs typeface="+mj-cs"/>
              </a:rPr>
              <a:t>Questions?</a:t>
            </a:r>
            <a:endParaRPr lang="en-US" b="1" dirty="0"/>
          </a:p>
        </p:txBody>
      </p:sp>
      <p:sp>
        <p:nvSpPr>
          <p:cNvPr id="3" name="Content Placeholder 2">
            <a:extLst>
              <a:ext uri="{FF2B5EF4-FFF2-40B4-BE49-F238E27FC236}">
                <a16:creationId xmlns:a16="http://schemas.microsoft.com/office/drawing/2014/main" id="{33C5E3FB-892A-8C48-4C91-6AACACD0C75D}"/>
              </a:ext>
            </a:extLst>
          </p:cNvPr>
          <p:cNvSpPr>
            <a:spLocks noGrp="1"/>
          </p:cNvSpPr>
          <p:nvPr>
            <p:ph idx="1"/>
          </p:nvPr>
        </p:nvSpPr>
        <p:spPr/>
        <p:txBody>
          <a:bodyPr>
            <a:normAutofit/>
          </a:bodyPr>
          <a:lstStyle/>
          <a:p>
            <a:pPr marL="0" indent="0">
              <a:buNone/>
            </a:pPr>
            <a:r>
              <a:rPr lang="en-US" sz="2400" b="1" dirty="0"/>
              <a:t>Carl T. Rowan, Jr.</a:t>
            </a:r>
          </a:p>
          <a:p>
            <a:pPr marL="0" indent="0">
              <a:buNone/>
            </a:pPr>
            <a:r>
              <a:rPr lang="en-US" sz="2400" b="1" dirty="0"/>
              <a:t>Chief of Police &amp; AVP of Public Safety</a:t>
            </a:r>
          </a:p>
          <a:p>
            <a:pPr marL="0" indent="0">
              <a:buNone/>
            </a:pPr>
            <a:r>
              <a:rPr lang="en-US" sz="2400" dirty="0"/>
              <a:t>George Mason University</a:t>
            </a:r>
          </a:p>
          <a:p>
            <a:pPr marL="0" indent="0">
              <a:buNone/>
            </a:pPr>
            <a:r>
              <a:rPr lang="en-US" sz="2400" dirty="0"/>
              <a:t>Cell: 202-438-2062</a:t>
            </a:r>
          </a:p>
          <a:p>
            <a:pPr marL="0" indent="0">
              <a:buNone/>
            </a:pPr>
            <a:r>
              <a:rPr lang="en-US" sz="2400" dirty="0"/>
              <a:t>Email: crowan2@gmu.edu</a:t>
            </a:r>
            <a:endParaRPr lang="en-US" dirty="0"/>
          </a:p>
        </p:txBody>
      </p:sp>
      <p:sp>
        <p:nvSpPr>
          <p:cNvPr id="5" name="Footer Placeholder 4">
            <a:extLst>
              <a:ext uri="{FF2B5EF4-FFF2-40B4-BE49-F238E27FC236}">
                <a16:creationId xmlns:a16="http://schemas.microsoft.com/office/drawing/2014/main" id="{6F844334-C1F3-E869-2709-DB0C5AE9E7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GEORGE MASON UNIVERSITY POLICE DEPARTMENT</a:t>
            </a:r>
          </a:p>
        </p:txBody>
      </p:sp>
      <p:pic>
        <p:nvPicPr>
          <p:cNvPr id="7" name="Picture 6">
            <a:extLst>
              <a:ext uri="{FF2B5EF4-FFF2-40B4-BE49-F238E27FC236}">
                <a16:creationId xmlns:a16="http://schemas.microsoft.com/office/drawing/2014/main" id="{443FCCC7-CE22-B0C5-5B85-A0D3C2180C39}"/>
              </a:ext>
            </a:extLst>
          </p:cNvPr>
          <p:cNvPicPr>
            <a:picLocks noChangeAspect="1"/>
          </p:cNvPicPr>
          <p:nvPr/>
        </p:nvPicPr>
        <p:blipFill>
          <a:blip r:embed="rId2"/>
          <a:stretch>
            <a:fillRect/>
          </a:stretch>
        </p:blipFill>
        <p:spPr>
          <a:xfrm>
            <a:off x="5649226" y="4814835"/>
            <a:ext cx="893546" cy="1251769"/>
          </a:xfrm>
          <a:prstGeom prst="rect">
            <a:avLst/>
          </a:prstGeom>
        </p:spPr>
      </p:pic>
    </p:spTree>
    <p:extLst>
      <p:ext uri="{BB962C8B-B14F-4D97-AF65-F5344CB8AC3E}">
        <p14:creationId xmlns:p14="http://schemas.microsoft.com/office/powerpoint/2010/main" val="19392155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772</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Calibri</vt:lpstr>
      <vt:lpstr>Calibri Light</vt:lpstr>
      <vt:lpstr>Segoe UI</vt:lpstr>
      <vt:lpstr>1_Office Theme</vt:lpstr>
      <vt:lpstr>2_Office Theme</vt:lpstr>
      <vt:lpstr>Safety, Security, &amp; Free Expression: How Can the BOV Support the Effort?</vt:lpstr>
      <vt:lpstr>Understand the Training &amp; Capabilities of Your Police Department</vt:lpstr>
      <vt:lpstr>Does Your University Staff Value Law Enforcement? Confronting the “Barney Fife” Attitude vs. the Realities of Modern Policing</vt:lpstr>
      <vt:lpstr>Best Practices to Consider for Maximizing the Potential of Your Police Force</vt:lpstr>
      <vt:lpstr>Best Practices, con’t</vt:lpstr>
      <vt:lpstr>A Few Thoughts About Free Expression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Ross</dc:creator>
  <cp:lastModifiedBy>Osberger, Laura (SCHEV)</cp:lastModifiedBy>
  <cp:revision>16</cp:revision>
  <dcterms:created xsi:type="dcterms:W3CDTF">2024-11-10T15:56:11Z</dcterms:created>
  <dcterms:modified xsi:type="dcterms:W3CDTF">2024-11-11T15:38:36Z</dcterms:modified>
</cp:coreProperties>
</file>