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377" r:id="rId5"/>
    <p:sldId id="396" r:id="rId6"/>
    <p:sldId id="389" r:id="rId7"/>
    <p:sldId id="404" r:id="rId8"/>
    <p:sldId id="394" r:id="rId9"/>
    <p:sldId id="393" r:id="rId10"/>
    <p:sldId id="391" r:id="rId11"/>
    <p:sldId id="395" r:id="rId12"/>
    <p:sldId id="392" r:id="rId13"/>
    <p:sldId id="401" r:id="rId14"/>
    <p:sldId id="256" r:id="rId15"/>
    <p:sldId id="405" r:id="rId16"/>
  </p:sldIdLst>
  <p:sldSz cx="9144000" cy="514826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CB7"/>
    <a:srgbClr val="FFF9E7"/>
    <a:srgbClr val="CC9B00"/>
    <a:srgbClr val="FFC5C5"/>
    <a:srgbClr val="FFDDDD"/>
    <a:srgbClr val="FFEFC1"/>
    <a:srgbClr val="FFFFCC"/>
    <a:srgbClr val="FFCCCC"/>
    <a:srgbClr val="FFCCFF"/>
    <a:srgbClr val="FCE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D783DF-E59E-D949-8085-1E682A17B5E3}" v="434" dt="2024-11-11T15:19:19.666"/>
    <p1510:client id="{793BC1D0-B6AA-D067-FABC-47ABFF4B3C83}" v="21" dt="2024-11-11T14:32:15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74" d="100"/>
          <a:sy n="74" d="100"/>
        </p:scale>
        <p:origin x="9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102F93E8-AC97-4B46-BF5C-F62A1952739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1173163"/>
            <a:ext cx="562927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1FF10515-3A0C-42C9-8BD7-F6AE930AD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93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10">
              <a:defRPr/>
            </a:pP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10515-3A0C-42C9-8BD7-F6AE930AD5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0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10">
              <a:defRPr/>
            </a:pP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10515-3A0C-42C9-8BD7-F6AE930AD5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30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10515-3A0C-42C9-8BD7-F6AE930AD5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95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10">
              <a:defRPr/>
            </a:pP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10515-3A0C-42C9-8BD7-F6AE930AD5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4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10">
              <a:defRPr/>
            </a:pP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10515-3A0C-42C9-8BD7-F6AE930AD5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34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10">
              <a:defRPr/>
            </a:pP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10515-3A0C-42C9-8BD7-F6AE930AD5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80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10">
              <a:defRPr/>
            </a:pP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10515-3A0C-42C9-8BD7-F6AE930AD5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6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conversation on the strategic use of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10515-3A0C-42C9-8BD7-F6AE930AD50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825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6C01502-73D4-21B1-167C-6B89CBA5326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42201"/>
            <a:ext cx="7772400" cy="1103540"/>
          </a:xfrm>
        </p:spPr>
        <p:txBody>
          <a:bodyPr/>
          <a:lstStyle>
            <a:lvl1pPr algn="ctr">
              <a:defRPr sz="270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CD809F4-D6A0-6F74-1309-EBA55D11641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45740"/>
            <a:ext cx="6400800" cy="74363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3010BC74-0A7B-3B68-19BC-8C3B5F908D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0ED1F289-2D06-F321-1E9A-7AF99E87E5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2AC5B767-1262-7D5C-A8C3-435D52266A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2A0E8B-4A38-4EB0-ACE9-9BE4E42292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3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D0CC-50FB-030E-D7F8-4298C9222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0AA8C-CD53-9F45-63AA-59619F7D2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FD0D9-D597-9DEE-0A52-35352DF00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EDF3D-C016-D0D2-8266-3F94C172C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352CE-3FB7-2C48-DA88-AD165570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A152D-1963-4302-9950-3243385DA7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24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24503-A547-AB4B-9627-F059EAEE16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57203"/>
            <a:ext cx="2057400" cy="457623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C3D796-AA0A-32AF-E802-6DA987A98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57203"/>
            <a:ext cx="6019800" cy="45762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BDCD1-1A07-240F-AE9E-02F5B61D5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1F0BB-960E-00E7-9653-15C92A560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C1FA5-290B-B367-B35A-5B8ACB224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C5C7B-7593-41E1-8BBA-F37D70E31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063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49E5EB-03D6-0645-BCA1-49CCA3783F24}"/>
              </a:ext>
            </a:extLst>
          </p:cNvPr>
          <p:cNvSpPr/>
          <p:nvPr userDrawn="1"/>
        </p:nvSpPr>
        <p:spPr>
          <a:xfrm>
            <a:off x="0" y="0"/>
            <a:ext cx="9144000" cy="5148263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CFED86-954F-1246-B0FD-9497EBE4D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8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53B64D-A6CD-3942-9B96-EDE8BC3013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711" y="164029"/>
            <a:ext cx="7886700" cy="1271380"/>
          </a:xfrm>
        </p:spPr>
        <p:txBody>
          <a:bodyPr anchor="b"/>
          <a:lstStyle>
            <a:lvl1pPr>
              <a:defRPr sz="3378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4700A-B8B8-CC43-AB35-98959770B8F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28957" y="1435409"/>
            <a:ext cx="7886700" cy="1126182"/>
          </a:xfrm>
        </p:spPr>
        <p:txBody>
          <a:bodyPr>
            <a:normAutofit/>
          </a:bodyPr>
          <a:lstStyle>
            <a:lvl1pPr marL="0" indent="0">
              <a:buNone/>
              <a:defRPr sz="2027">
                <a:solidFill>
                  <a:schemeClr val="accent3"/>
                </a:solidFill>
              </a:defRPr>
            </a:lvl1pPr>
            <a:lvl2pPr marL="257415" indent="0">
              <a:buNone/>
              <a:defRPr sz="1126">
                <a:solidFill>
                  <a:schemeClr val="tx1">
                    <a:tint val="75000"/>
                  </a:schemeClr>
                </a:solidFill>
              </a:defRPr>
            </a:lvl2pPr>
            <a:lvl3pPr marL="51483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2245" indent="0">
              <a:buNone/>
              <a:defRPr sz="901">
                <a:solidFill>
                  <a:schemeClr val="tx1">
                    <a:tint val="75000"/>
                  </a:schemeClr>
                </a:solidFill>
              </a:defRPr>
            </a:lvl4pPr>
            <a:lvl5pPr marL="1029660" indent="0">
              <a:buNone/>
              <a:defRPr sz="901">
                <a:solidFill>
                  <a:schemeClr val="tx1">
                    <a:tint val="75000"/>
                  </a:schemeClr>
                </a:solidFill>
              </a:defRPr>
            </a:lvl5pPr>
            <a:lvl6pPr marL="1287075" indent="0">
              <a:buNone/>
              <a:defRPr sz="901">
                <a:solidFill>
                  <a:schemeClr val="tx1">
                    <a:tint val="75000"/>
                  </a:schemeClr>
                </a:solidFill>
              </a:defRPr>
            </a:lvl6pPr>
            <a:lvl7pPr marL="1544490" indent="0">
              <a:buNone/>
              <a:defRPr sz="901">
                <a:solidFill>
                  <a:schemeClr val="tx1">
                    <a:tint val="75000"/>
                  </a:schemeClr>
                </a:solidFill>
              </a:defRPr>
            </a:lvl7pPr>
            <a:lvl8pPr marL="1801905" indent="0">
              <a:buNone/>
              <a:defRPr sz="901">
                <a:solidFill>
                  <a:schemeClr val="tx1">
                    <a:tint val="75000"/>
                  </a:schemeClr>
                </a:solidFill>
              </a:defRPr>
            </a:lvl8pPr>
            <a:lvl9pPr marL="2059320" indent="0">
              <a:buNone/>
              <a:defRPr sz="9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5559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11504-B2E4-3956-E33D-66BC2B015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C331E-6E35-9692-4D02-CC8C93B9C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1CA68-C690-A136-56F8-5CFCD52D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C3BC0-790C-BA5D-949D-5CAF41EC9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A389A-4E56-5C24-3476-EA3CEFCB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0CB4E-3892-41EF-988D-169722FBB3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42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1A952-46E0-F7FE-367E-917F3B4ED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3491"/>
            <a:ext cx="7886700" cy="2141534"/>
          </a:xfrm>
        </p:spPr>
        <p:txBody>
          <a:bodyPr anchor="b"/>
          <a:lstStyle>
            <a:lvl1pPr>
              <a:defRPr sz="450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BF70C-F7EA-F791-6115-0C2633DE6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5285"/>
            <a:ext cx="7886700" cy="1126182"/>
          </a:xfrm>
        </p:spPr>
        <p:txBody>
          <a:bodyPr/>
          <a:lstStyle>
            <a:lvl1pPr marL="0" indent="0">
              <a:buNone/>
              <a:defRPr sz="1802"/>
            </a:lvl1pPr>
            <a:lvl2pPr marL="343220" indent="0">
              <a:buNone/>
              <a:defRPr sz="1501"/>
            </a:lvl2pPr>
            <a:lvl3pPr marL="686440" indent="0">
              <a:buNone/>
              <a:defRPr sz="1351"/>
            </a:lvl3pPr>
            <a:lvl4pPr marL="1029660" indent="0">
              <a:buNone/>
              <a:defRPr sz="1201"/>
            </a:lvl4pPr>
            <a:lvl5pPr marL="1372880" indent="0">
              <a:buNone/>
              <a:defRPr sz="1201"/>
            </a:lvl5pPr>
            <a:lvl6pPr marL="1716100" indent="0">
              <a:buNone/>
              <a:defRPr sz="1201"/>
            </a:lvl6pPr>
            <a:lvl7pPr marL="2059320" indent="0">
              <a:buNone/>
              <a:defRPr sz="1201"/>
            </a:lvl7pPr>
            <a:lvl8pPr marL="2402540" indent="0">
              <a:buNone/>
              <a:defRPr sz="1201"/>
            </a:lvl8pPr>
            <a:lvl9pPr marL="2745760" indent="0">
              <a:buNone/>
              <a:defRPr sz="12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49087-8B16-8F3D-EFDE-EEFD1DE56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6978B-C4E0-60C4-22F4-F0E68E783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97C96-5A32-10DC-1BE5-808155369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4D137-0B8F-4C4B-BE12-C9811B3663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875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2A0EA-8191-0221-5F4D-08C0E22C3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9CC88-D356-1C15-63C1-607F8B769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30073"/>
            <a:ext cx="4038600" cy="32033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014F81-792F-7FDB-9837-72CA3CFBD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30073"/>
            <a:ext cx="4038600" cy="32033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7FA09-B4E4-2F69-37BF-6332506D6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21B634-0AB8-2B6B-FDE1-9DDE809E4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C7208-F21E-335B-0E2A-E8C49E904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BCC02-BBA6-4118-B405-E3AFA67C46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44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08EBE-F7AC-9A5D-6DA2-F2CF2B20C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098"/>
            <a:ext cx="7886700" cy="99509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842C0-8821-2CB9-51C2-F4CAAA6A8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262040"/>
            <a:ext cx="3868737" cy="61850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56C61-3EC8-042F-9E09-7C0328761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1880546"/>
            <a:ext cx="3868737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07D4C0-40C1-8258-3012-50142827A0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2040"/>
            <a:ext cx="3887788" cy="618506"/>
          </a:xfrm>
        </p:spPr>
        <p:txBody>
          <a:bodyPr anchor="b"/>
          <a:lstStyle>
            <a:lvl1pPr marL="0" indent="0">
              <a:buNone/>
              <a:defRPr sz="1802" b="1"/>
            </a:lvl1pPr>
            <a:lvl2pPr marL="343220" indent="0">
              <a:buNone/>
              <a:defRPr sz="1501" b="1"/>
            </a:lvl2pPr>
            <a:lvl3pPr marL="686440" indent="0">
              <a:buNone/>
              <a:defRPr sz="1351" b="1"/>
            </a:lvl3pPr>
            <a:lvl4pPr marL="1029660" indent="0">
              <a:buNone/>
              <a:defRPr sz="1201" b="1"/>
            </a:lvl4pPr>
            <a:lvl5pPr marL="1372880" indent="0">
              <a:buNone/>
              <a:defRPr sz="1201" b="1"/>
            </a:lvl5pPr>
            <a:lvl6pPr marL="1716100" indent="0">
              <a:buNone/>
              <a:defRPr sz="1201" b="1"/>
            </a:lvl6pPr>
            <a:lvl7pPr marL="2059320" indent="0">
              <a:buNone/>
              <a:defRPr sz="1201" b="1"/>
            </a:lvl7pPr>
            <a:lvl8pPr marL="2402540" indent="0">
              <a:buNone/>
              <a:defRPr sz="1201" b="1"/>
            </a:lvl8pPr>
            <a:lvl9pPr marL="2745760" indent="0">
              <a:buNone/>
              <a:defRPr sz="12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6B7BD0-0470-4E0B-F662-481AE9AED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80546"/>
            <a:ext cx="3887788" cy="276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2E2591-4342-5801-2851-35462DCC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659C7D-74B3-DB57-42D5-7E88D72E6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958453-2115-C552-6769-ABB3F83A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A4189-9A7D-437F-8DCB-52E0EC01E4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9324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82523-AE13-B7D5-E7E8-7485A38A5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FAEF1E-FA19-E8D1-023F-7B690EBDF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96FB84-F423-71A5-409D-F1F3A90D7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43343-CDFE-8999-C213-7AC13945D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7F0B4-5330-41E9-B8F5-28633AEC03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9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898286-8BF7-BA2C-6C65-02B2D4678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6048E-7E8B-CF3B-668D-3421B2161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000B6-8E49-FE06-BB71-FF493355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DE7E9-0D9B-4C8E-A09E-47E269F133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878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81FE0-6DAA-2D57-5491-162DEA1F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3218"/>
            <a:ext cx="2949575" cy="1201261"/>
          </a:xfrm>
        </p:spPr>
        <p:txBody>
          <a:bodyPr anchor="b"/>
          <a:lstStyle>
            <a:lvl1pPr>
              <a:defRPr sz="24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02BC9-8080-E1BD-386D-62A2DE0EB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255"/>
            <a:ext cx="4629150" cy="3658604"/>
          </a:xfrm>
        </p:spPr>
        <p:txBody>
          <a:bodyPr/>
          <a:lstStyle>
            <a:lvl1pPr>
              <a:defRPr sz="2402"/>
            </a:lvl1pPr>
            <a:lvl2pPr>
              <a:defRPr sz="2102"/>
            </a:lvl2pPr>
            <a:lvl3pPr>
              <a:defRPr sz="1802"/>
            </a:lvl3pPr>
            <a:lvl4pPr>
              <a:defRPr sz="1501"/>
            </a:lvl4pPr>
            <a:lvl5pPr>
              <a:defRPr sz="150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0159F-6BE7-31E5-031C-DBED51A058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4479"/>
            <a:ext cx="2949575" cy="2861338"/>
          </a:xfrm>
        </p:spPr>
        <p:txBody>
          <a:bodyPr/>
          <a:lstStyle>
            <a:lvl1pPr marL="0" indent="0">
              <a:buNone/>
              <a:defRPr sz="1201"/>
            </a:lvl1pPr>
            <a:lvl2pPr marL="343220" indent="0">
              <a:buNone/>
              <a:defRPr sz="1051"/>
            </a:lvl2pPr>
            <a:lvl3pPr marL="686440" indent="0">
              <a:buNone/>
              <a:defRPr sz="901"/>
            </a:lvl3pPr>
            <a:lvl4pPr marL="1029660" indent="0">
              <a:buNone/>
              <a:defRPr sz="751"/>
            </a:lvl4pPr>
            <a:lvl5pPr marL="1372880" indent="0">
              <a:buNone/>
              <a:defRPr sz="751"/>
            </a:lvl5pPr>
            <a:lvl6pPr marL="1716100" indent="0">
              <a:buNone/>
              <a:defRPr sz="751"/>
            </a:lvl6pPr>
            <a:lvl7pPr marL="2059320" indent="0">
              <a:buNone/>
              <a:defRPr sz="751"/>
            </a:lvl7pPr>
            <a:lvl8pPr marL="2402540" indent="0">
              <a:buNone/>
              <a:defRPr sz="751"/>
            </a:lvl8pPr>
            <a:lvl9pPr marL="2745760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01C2C-70C4-C4E8-B726-D53CEEC4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157A1-7D61-544D-B2CE-ED64E3A8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74EE9-1E3C-1A30-E237-C72BB366A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9C215-E22A-44BC-A7D7-2CA543B107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202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334AD-147D-885E-BBA1-FF706C134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43218"/>
            <a:ext cx="2949575" cy="1201261"/>
          </a:xfrm>
        </p:spPr>
        <p:txBody>
          <a:bodyPr anchor="b"/>
          <a:lstStyle>
            <a:lvl1pPr>
              <a:defRPr sz="24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030F15-E444-F6A7-4F73-7353B67844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255"/>
            <a:ext cx="4629150" cy="3658604"/>
          </a:xfrm>
        </p:spPr>
        <p:txBody>
          <a:bodyPr/>
          <a:lstStyle>
            <a:lvl1pPr marL="0" indent="0">
              <a:buNone/>
              <a:defRPr sz="2402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07341-5728-E0BA-939A-E03BE93B6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544479"/>
            <a:ext cx="2949575" cy="2861338"/>
          </a:xfrm>
        </p:spPr>
        <p:txBody>
          <a:bodyPr/>
          <a:lstStyle>
            <a:lvl1pPr marL="0" indent="0">
              <a:buNone/>
              <a:defRPr sz="1201"/>
            </a:lvl1pPr>
            <a:lvl2pPr marL="343220" indent="0">
              <a:buNone/>
              <a:defRPr sz="1051"/>
            </a:lvl2pPr>
            <a:lvl3pPr marL="686440" indent="0">
              <a:buNone/>
              <a:defRPr sz="901"/>
            </a:lvl3pPr>
            <a:lvl4pPr marL="1029660" indent="0">
              <a:buNone/>
              <a:defRPr sz="751"/>
            </a:lvl4pPr>
            <a:lvl5pPr marL="1372880" indent="0">
              <a:buNone/>
              <a:defRPr sz="751"/>
            </a:lvl5pPr>
            <a:lvl6pPr marL="1716100" indent="0">
              <a:buNone/>
              <a:defRPr sz="751"/>
            </a:lvl6pPr>
            <a:lvl7pPr marL="2059320" indent="0">
              <a:buNone/>
              <a:defRPr sz="751"/>
            </a:lvl7pPr>
            <a:lvl8pPr marL="2402540" indent="0">
              <a:buNone/>
              <a:defRPr sz="751"/>
            </a:lvl8pPr>
            <a:lvl9pPr marL="2745760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43A71-397B-2BE8-88FF-7DAAF52CC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C4FF3-778A-CF38-F996-F7CEDE187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F2224-8567-E830-427A-24C01D73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BFEB2-0213-478F-B26E-A6EAD17BC0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119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1C2579-B6DF-1DF6-8474-883A8EC3E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203"/>
            <a:ext cx="8229600" cy="62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220C7FB-B6D6-E182-FB23-0FD6D9620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0073"/>
            <a:ext cx="8229600" cy="320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D9A85BC-5EE3-0E1C-51E6-8E511E7037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8256"/>
            <a:ext cx="2133600" cy="35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1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FEE2CDD-50FB-95BD-643E-5B46240C25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8256"/>
            <a:ext cx="2895600" cy="35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1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52FF4D3-C414-46BC-2C82-9C6118ABA0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8256"/>
            <a:ext cx="2133600" cy="35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1"/>
            </a:lvl1pPr>
          </a:lstStyle>
          <a:p>
            <a:fld id="{B7C0BD26-0A71-40DA-8342-97D4A8B66C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4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2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2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2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2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2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3220" algn="l" rtl="0" eaLnBrk="1" fontAlgn="base" hangingPunct="1">
        <a:spcBef>
          <a:spcPct val="0"/>
        </a:spcBef>
        <a:spcAft>
          <a:spcPct val="0"/>
        </a:spcAft>
        <a:defRPr sz="2402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6440" algn="l" rtl="0" eaLnBrk="1" fontAlgn="base" hangingPunct="1">
        <a:spcBef>
          <a:spcPct val="0"/>
        </a:spcBef>
        <a:spcAft>
          <a:spcPct val="0"/>
        </a:spcAft>
        <a:defRPr sz="2402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9660" algn="l" rtl="0" eaLnBrk="1" fontAlgn="base" hangingPunct="1">
        <a:spcBef>
          <a:spcPct val="0"/>
        </a:spcBef>
        <a:spcAft>
          <a:spcPct val="0"/>
        </a:spcAft>
        <a:defRPr sz="2402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2880" algn="l" rtl="0" eaLnBrk="1" fontAlgn="base" hangingPunct="1">
        <a:spcBef>
          <a:spcPct val="0"/>
        </a:spcBef>
        <a:spcAft>
          <a:spcPct val="0"/>
        </a:spcAft>
        <a:defRPr sz="2402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415" indent="-257415" algn="l" rtl="0" eaLnBrk="1" fontAlgn="base" hangingPunct="1">
        <a:spcBef>
          <a:spcPct val="20000"/>
        </a:spcBef>
        <a:spcAft>
          <a:spcPct val="0"/>
        </a:spcAft>
        <a:buChar char="•"/>
        <a:defRPr sz="1802" kern="1200">
          <a:solidFill>
            <a:schemeClr val="tx1"/>
          </a:solidFill>
          <a:latin typeface="+mn-lt"/>
          <a:ea typeface="+mn-ea"/>
          <a:cs typeface="+mn-cs"/>
        </a:defRPr>
      </a:lvl1pPr>
      <a:lvl2pPr marL="557733" indent="-214513" algn="l" rtl="0" eaLnBrk="1" fontAlgn="base" hangingPunct="1">
        <a:spcBef>
          <a:spcPct val="20000"/>
        </a:spcBef>
        <a:spcAft>
          <a:spcPct val="0"/>
        </a:spcAft>
        <a:buChar char="–"/>
        <a:defRPr sz="1501" kern="1200">
          <a:solidFill>
            <a:schemeClr val="tx1"/>
          </a:solidFill>
          <a:latin typeface="+mn-lt"/>
          <a:ea typeface="+mn-ea"/>
          <a:cs typeface="+mn-cs"/>
        </a:defRPr>
      </a:lvl2pPr>
      <a:lvl3pPr marL="858050" indent="-171610" algn="l" rtl="0" eaLnBrk="1" fontAlgn="base" hangingPunct="1">
        <a:spcBef>
          <a:spcPct val="20000"/>
        </a:spcBef>
        <a:spcAft>
          <a:spcPct val="0"/>
        </a:spcAft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1270" indent="-171610" algn="l" rtl="0" eaLnBrk="1" fontAlgn="base" hangingPunct="1">
        <a:spcBef>
          <a:spcPct val="20000"/>
        </a:spcBef>
        <a:spcAft>
          <a:spcPct val="0"/>
        </a:spcAft>
        <a:buChar char="–"/>
        <a:defRPr sz="1201" kern="1200">
          <a:solidFill>
            <a:schemeClr val="tx1"/>
          </a:solidFill>
          <a:latin typeface="+mn-lt"/>
          <a:ea typeface="+mn-ea"/>
          <a:cs typeface="+mn-cs"/>
        </a:defRPr>
      </a:lvl4pPr>
      <a:lvl5pPr marL="1544490" indent="-171610" algn="l" rtl="0" eaLnBrk="1" fontAlgn="base" hangingPunct="1">
        <a:spcBef>
          <a:spcPct val="20000"/>
        </a:spcBef>
        <a:spcAft>
          <a:spcPct val="0"/>
        </a:spcAft>
        <a:buChar char="»"/>
        <a:defRPr sz="1201" kern="1200">
          <a:solidFill>
            <a:schemeClr val="tx1"/>
          </a:solidFill>
          <a:latin typeface="+mn-lt"/>
          <a:ea typeface="+mn-ea"/>
          <a:cs typeface="+mn-cs"/>
        </a:defRPr>
      </a:lvl5pPr>
      <a:lvl6pPr marL="188771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ppando@reynolds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E9F9-DC39-8CEF-0843-52AE12B3E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395" y="1276670"/>
            <a:ext cx="7772400" cy="1103540"/>
          </a:xfrm>
        </p:spPr>
        <p:txBody>
          <a:bodyPr/>
          <a:lstStyle/>
          <a:p>
            <a:r>
              <a:rPr lang="en-US" sz="2800" b="1" dirty="0"/>
              <a:t>Turning Data Insights to </a:t>
            </a:r>
            <a:r>
              <a:rPr lang="en-US" sz="2800" b="1" i="1" dirty="0"/>
              <a:t>Action</a:t>
            </a:r>
            <a:r>
              <a:rPr lang="en-US" sz="2800" b="1" dirty="0"/>
              <a:t>: </a:t>
            </a:r>
            <a:br>
              <a:rPr lang="en-US" sz="2800" b="1" dirty="0"/>
            </a:br>
            <a:r>
              <a:rPr lang="en-US" sz="2800" b="1" dirty="0"/>
              <a:t>Transforming How We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FA8F6-1731-7D26-5A88-07DFD06E6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2195" y="2946949"/>
            <a:ext cx="6400800" cy="743638"/>
          </a:xfrm>
        </p:spPr>
        <p:txBody>
          <a:bodyPr/>
          <a:lstStyle/>
          <a:p>
            <a:r>
              <a:rPr lang="en-US" dirty="0"/>
              <a:t>Dr. Paula Pando, President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65630E-9F5D-00BB-668C-FECEA74EAA23}"/>
              </a:ext>
            </a:extLst>
          </p:cNvPr>
          <p:cNvSpPr txBox="1"/>
          <p:nvPr/>
        </p:nvSpPr>
        <p:spPr>
          <a:xfrm>
            <a:off x="2895600" y="4098131"/>
            <a:ext cx="2830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Gotham Book"/>
                <a:cs typeface="Gotham Book"/>
              </a:rPr>
              <a:t>Dr.</a:t>
            </a:r>
            <a:r>
              <a:rPr lang="en-US" sz="1400" spc="-28">
                <a:solidFill>
                  <a:schemeClr val="bg1"/>
                </a:solidFill>
                <a:latin typeface="Gotham Book"/>
                <a:cs typeface="Gotham Book"/>
              </a:rPr>
              <a:t> </a:t>
            </a:r>
            <a:r>
              <a:rPr lang="en-US" sz="1400">
                <a:solidFill>
                  <a:schemeClr val="bg1"/>
                </a:solidFill>
                <a:latin typeface="Gotham Book"/>
                <a:cs typeface="Gotham Book"/>
              </a:rPr>
              <a:t>Paula</a:t>
            </a:r>
            <a:r>
              <a:rPr lang="en-US" sz="1400" spc="-28">
                <a:solidFill>
                  <a:schemeClr val="bg1"/>
                </a:solidFill>
                <a:latin typeface="Gotham Book"/>
                <a:cs typeface="Gotham Book"/>
              </a:rPr>
              <a:t> </a:t>
            </a:r>
            <a:r>
              <a:rPr lang="en-US" sz="1400" spc="-10">
                <a:solidFill>
                  <a:schemeClr val="bg1"/>
                </a:solidFill>
                <a:latin typeface="Gotham Book"/>
                <a:cs typeface="Gotham Book"/>
              </a:rPr>
              <a:t>Pando, President </a:t>
            </a:r>
            <a:r>
              <a:rPr lang="en-US" sz="1400" spc="-5">
                <a:solidFill>
                  <a:schemeClr val="bg1"/>
                </a:solidFill>
                <a:latin typeface="Gotham Book"/>
                <a:cs typeface="Gotham Book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ppando@reynolds.edu</a:t>
            </a:r>
            <a:endParaRPr lang="en-US" sz="1400">
              <a:solidFill>
                <a:schemeClr val="bg1"/>
              </a:solidFill>
              <a:latin typeface="Gotham Book"/>
              <a:cs typeface="Gotham Book"/>
            </a:endParaRPr>
          </a:p>
        </p:txBody>
      </p:sp>
      <p:pic>
        <p:nvPicPr>
          <p:cNvPr id="5" name="Picture 4" descr="College that fits your life. | Reynolds Community College">
            <a:extLst>
              <a:ext uri="{FF2B5EF4-FFF2-40B4-BE49-F238E27FC236}">
                <a16:creationId xmlns:a16="http://schemas.microsoft.com/office/drawing/2014/main" id="{0FC75CA1-D2D7-7561-7800-8E63AA044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46650"/>
            <a:ext cx="1524000" cy="635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ject 8">
            <a:extLst>
              <a:ext uri="{FF2B5EF4-FFF2-40B4-BE49-F238E27FC236}">
                <a16:creationId xmlns:a16="http://schemas.microsoft.com/office/drawing/2014/main" id="{439F1D84-393F-A636-17B6-1213098BC0C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90969" y="2641954"/>
            <a:ext cx="1524000" cy="152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4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5CA28-3BBE-5005-2BB3-9D4410DE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Course Efficiency and Faculty Staffing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38297-595E-5C8F-F175-692767381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216446"/>
            <a:ext cx="7239000" cy="42054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+6% increase in course efficiency from fall 2023 to fall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746259"/>
            <a:ext cx="7275220" cy="3024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5685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uke Perry's Cause of Death Officially Revealed: See Autopsy Report | In  Touch Weekly">
            <a:extLst>
              <a:ext uri="{FF2B5EF4-FFF2-40B4-BE49-F238E27FC236}">
                <a16:creationId xmlns:a16="http://schemas.microsoft.com/office/drawing/2014/main" id="{692D6FD4-F019-6114-4758-53819B726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0" r="14062" b="1"/>
          <a:stretch/>
        </p:blipFill>
        <p:spPr bwMode="auto">
          <a:xfrm>
            <a:off x="529927" y="1810999"/>
            <a:ext cx="2407158" cy="2438992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nowing Your Health Numbers Is Key - Fort HealthCare">
            <a:extLst>
              <a:ext uri="{FF2B5EF4-FFF2-40B4-BE49-F238E27FC236}">
                <a16:creationId xmlns:a16="http://schemas.microsoft.com/office/drawing/2014/main" id="{34C13003-9689-54A5-ED65-6C44CB670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6915" y="2152905"/>
            <a:ext cx="2407158" cy="163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tch Good Morning America TV Show - ABC.com">
            <a:extLst>
              <a:ext uri="{FF2B5EF4-FFF2-40B4-BE49-F238E27FC236}">
                <a16:creationId xmlns:a16="http://schemas.microsoft.com/office/drawing/2014/main" id="{6F2FAB27-4DE5-3318-6E2F-B06AF25B2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6" r="32735"/>
          <a:stretch/>
        </p:blipFill>
        <p:spPr bwMode="auto">
          <a:xfrm>
            <a:off x="3368421" y="1810999"/>
            <a:ext cx="2407158" cy="243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F42C57-D4D8-4A19-84F4-04B8EB4232C4}"/>
              </a:ext>
            </a:extLst>
          </p:cNvPr>
          <p:cNvSpPr txBox="1"/>
          <p:nvPr/>
        </p:nvSpPr>
        <p:spPr>
          <a:xfrm>
            <a:off x="3299793" y="215225"/>
            <a:ext cx="277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Our “AHA” Moment</a:t>
            </a:r>
          </a:p>
        </p:txBody>
      </p:sp>
    </p:spTree>
    <p:extLst>
      <p:ext uri="{BB962C8B-B14F-4D97-AF65-F5344CB8AC3E}">
        <p14:creationId xmlns:p14="http://schemas.microsoft.com/office/powerpoint/2010/main" val="143786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82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Question marks in a line and one question mark is lit">
            <a:extLst>
              <a:ext uri="{FF2B5EF4-FFF2-40B4-BE49-F238E27FC236}">
                <a16:creationId xmlns:a16="http://schemas.microsoft.com/office/drawing/2014/main" id="{0408DFDB-232D-A6E1-9290-F92FBD83CD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971" b="1"/>
          <a:stretch/>
        </p:blipFill>
        <p:spPr>
          <a:xfrm>
            <a:off x="1891767" y="10"/>
            <a:ext cx="7252231" cy="514825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5148262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8A3379-3099-8A75-5478-079CDBCE2523}"/>
              </a:ext>
            </a:extLst>
          </p:cNvPr>
          <p:cNvSpPr txBox="1"/>
          <p:nvPr/>
        </p:nvSpPr>
        <p:spPr>
          <a:xfrm>
            <a:off x="437819" y="2209004"/>
            <a:ext cx="4134181" cy="280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400" dirty="0">
                <a:latin typeface="+mn-lt"/>
                <a:cs typeface="+mn-cs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2509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93850" y="2110968"/>
            <a:ext cx="2949575" cy="1228580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Application Projections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Enrollment (Actual)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Enrollment Projections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FTES Projections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Market Penetration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2" name="Picture 1" descr="Black Student Images | Free Vectors, PNGs, Mockups &amp; Backgrounds - rawpixe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96065"/>
            <a:ext cx="4621967" cy="2819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14C6B4-2C97-79A3-3EA0-8A84F32A715B}"/>
              </a:ext>
            </a:extLst>
          </p:cNvPr>
          <p:cNvSpPr txBox="1"/>
          <p:nvPr/>
        </p:nvSpPr>
        <p:spPr>
          <a:xfrm>
            <a:off x="2965836" y="182881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Deep Dive into Enrollment </a:t>
            </a:r>
          </a:p>
        </p:txBody>
      </p:sp>
    </p:spTree>
    <p:extLst>
      <p:ext uri="{BB962C8B-B14F-4D97-AF65-F5344CB8AC3E}">
        <p14:creationId xmlns:p14="http://schemas.microsoft.com/office/powerpoint/2010/main" val="2445114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5CA28-3BBE-5005-2BB3-9D4410DED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050131"/>
            <a:ext cx="8229600" cy="62923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Enrollment Dashboard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38297-595E-5C8F-F175-692767381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32" y="124334"/>
            <a:ext cx="8029868" cy="420542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>
                <a:solidFill>
                  <a:schemeClr val="bg1"/>
                </a:solidFill>
              </a:rPr>
              <a:t>People Play Differently when there is a Scoreboard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32" y="1675394"/>
            <a:ext cx="8013919" cy="3265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493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5CA28-3BBE-5005-2BB3-9D4410DE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Market Penetration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38297-595E-5C8F-F175-692767381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932" y="1391589"/>
            <a:ext cx="8029868" cy="420542"/>
          </a:xfrm>
        </p:spPr>
        <p:txBody>
          <a:bodyPr/>
          <a:lstStyle/>
          <a:p>
            <a:pPr marL="0" indent="0" algn="ctr">
              <a:buNone/>
            </a:pPr>
            <a:r>
              <a:rPr lang="en-US" b="1"/>
              <a:t>+8% in application yield from fall 2023 to fall 2024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888331"/>
            <a:ext cx="76112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8916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Royalty Free Degree Stock Photos | rawpixel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0" b="8830"/>
          <a:stretch>
            <a:fillRect/>
          </a:stretch>
        </p:blipFill>
        <p:spPr>
          <a:xfrm>
            <a:off x="4419600" y="1431131"/>
            <a:ext cx="3952981" cy="31242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66834" y="2150009"/>
            <a:ext cx="2949575" cy="1531445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Academic Program Performance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College-wide Student Performance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Fall to Spring Retention Monitoring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Instructor Course Outcomes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Spring to Fall Retention Monitoring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Tutoring Trends and Outcomes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C9711A-04FA-732B-569D-4D3BA9D1F907}"/>
              </a:ext>
            </a:extLst>
          </p:cNvPr>
          <p:cNvSpPr txBox="1"/>
          <p:nvPr/>
        </p:nvSpPr>
        <p:spPr>
          <a:xfrm>
            <a:off x="2679589" y="153511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Student Success Dashboards</a:t>
            </a:r>
          </a:p>
        </p:txBody>
      </p:sp>
    </p:spTree>
    <p:extLst>
      <p:ext uri="{BB962C8B-B14F-4D97-AF65-F5344CB8AC3E}">
        <p14:creationId xmlns:p14="http://schemas.microsoft.com/office/powerpoint/2010/main" val="3258529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5CA28-3BBE-5005-2BB3-9D4410DE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Tutoring Trends and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38297-595E-5C8F-F175-692767381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354931"/>
            <a:ext cx="7962900" cy="420542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On average, students receiving tutoring had a 3% higher success rate.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964531"/>
            <a:ext cx="7120957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7809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5CA28-3BBE-5005-2BB3-9D4410DE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College-wide Student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38297-595E-5C8F-F175-692767381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1278731"/>
            <a:ext cx="7239000" cy="420542"/>
          </a:xfrm>
        </p:spPr>
        <p:txBody>
          <a:bodyPr/>
          <a:lstStyle/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Upward trend in early momentum metrics predictive of graduation success</a:t>
            </a:r>
            <a:endParaRPr lang="en-US" sz="1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06" y="1927873"/>
            <a:ext cx="7555588" cy="3084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4582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73363" y="1978445"/>
            <a:ext cx="2949575" cy="1536031"/>
          </a:xfrm>
          <a:ln w="38100">
            <a:solidFill>
              <a:schemeClr val="accent1"/>
            </a:solidFill>
          </a:ln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/>
              <a:t>Building Utilization by Academic Courses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Course Efficiency and Faculty Staffing Model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Enrollment Cancellation Monitoring</a:t>
            </a:r>
          </a:p>
          <a:p>
            <a:pPr marL="342900" indent="-342900">
              <a:buFont typeface="+mj-lt"/>
              <a:buAutoNum type="arabicPeriod"/>
            </a:pPr>
            <a:r>
              <a:rPr lang="en-US"/>
              <a:t>Operating Budget and Expenditures</a:t>
            </a:r>
          </a:p>
        </p:txBody>
      </p:sp>
      <p:pic>
        <p:nvPicPr>
          <p:cNvPr id="3" name="Picture Placeholder 2" descr="Royalty Free Workshop Stock Photos | rawpixel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" r="820"/>
          <a:stretch>
            <a:fillRect/>
          </a:stretch>
        </p:blipFill>
        <p:spPr>
          <a:xfrm>
            <a:off x="4495800" y="1528869"/>
            <a:ext cx="3640138" cy="2876948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05DE2A-4345-89E7-2EB1-5C454610E068}"/>
              </a:ext>
            </a:extLst>
          </p:cNvPr>
          <p:cNvSpPr txBox="1"/>
          <p:nvPr/>
        </p:nvSpPr>
        <p:spPr>
          <a:xfrm>
            <a:off x="2759103" y="18288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Administrative Dashboards</a:t>
            </a:r>
          </a:p>
        </p:txBody>
      </p:sp>
    </p:spTree>
    <p:extLst>
      <p:ext uri="{BB962C8B-B14F-4D97-AF65-F5344CB8AC3E}">
        <p14:creationId xmlns:p14="http://schemas.microsoft.com/office/powerpoint/2010/main" val="1439405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5CA28-3BBE-5005-2BB3-9D4410DED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Building Utilization by Academic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38297-595E-5C8F-F175-692767381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1562" y="963913"/>
            <a:ext cx="9287124" cy="42054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Analysis of building utilization resulting in</a:t>
            </a:r>
          </a:p>
          <a:p>
            <a:pPr marL="0" indent="0" algn="ctr">
              <a:buNone/>
            </a:pPr>
            <a:r>
              <a:rPr lang="en-US" b="1" dirty="0"/>
              <a:t>repurposing of unused/underused computer labs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812131"/>
            <a:ext cx="5959085" cy="319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62279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C7E533E656E845B22F822311B35F27" ma:contentTypeVersion="18" ma:contentTypeDescription="Create a new document." ma:contentTypeScope="" ma:versionID="8026ef18a91fb4e4e809d07758eeec74">
  <xsd:schema xmlns:xsd="http://www.w3.org/2001/XMLSchema" xmlns:xs="http://www.w3.org/2001/XMLSchema" xmlns:p="http://schemas.microsoft.com/office/2006/metadata/properties" xmlns:ns3="4086b037-b5ab-4702-9930-c672f5970581" xmlns:ns4="f65a0ac3-127e-42ee-8832-12c81dad6957" targetNamespace="http://schemas.microsoft.com/office/2006/metadata/properties" ma:root="true" ma:fieldsID="61f25a0fdb3cdeac053ff952d1bfa118" ns3:_="" ns4:_="">
    <xsd:import namespace="4086b037-b5ab-4702-9930-c672f5970581"/>
    <xsd:import namespace="f65a0ac3-127e-42ee-8832-12c81dad69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86b037-b5ab-4702-9930-c672f59705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a0ac3-127e-42ee-8832-12c81dad695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086b037-b5ab-4702-9930-c672f5970581" xsi:nil="true"/>
  </documentManagement>
</p:properties>
</file>

<file path=customXml/itemProps1.xml><?xml version="1.0" encoding="utf-8"?>
<ds:datastoreItem xmlns:ds="http://schemas.openxmlformats.org/officeDocument/2006/customXml" ds:itemID="{0F0B17C3-E82B-4A13-8A6F-7DC88B87BA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BDE894-FC68-468B-A726-58D3C9E5A992}">
  <ds:schemaRefs>
    <ds:schemaRef ds:uri="4086b037-b5ab-4702-9930-c672f5970581"/>
    <ds:schemaRef ds:uri="f65a0ac3-127e-42ee-8832-12c81dad695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893E413-AD86-45FB-ACB7-A6BF4D307E43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f65a0ac3-127e-42ee-8832-12c81dad6957"/>
    <ds:schemaRef ds:uri="4086b037-b5ab-4702-9930-c672f5970581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PPP_SBUSI_PRT_Positive_Outlook_Blue_Widescreen</Template>
  <TotalTime>3</TotalTime>
  <Words>207</Words>
  <Application>Microsoft Office PowerPoint</Application>
  <PresentationFormat>Custom</PresentationFormat>
  <Paragraphs>45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Calibri</vt:lpstr>
      <vt:lpstr>Gotham Book</vt:lpstr>
      <vt:lpstr>1_Office Theme</vt:lpstr>
      <vt:lpstr>Turning Data Insights to Action:  Transforming How We Work</vt:lpstr>
      <vt:lpstr>PowerPoint Presentation</vt:lpstr>
      <vt:lpstr>Enrollment Dashboard</vt:lpstr>
      <vt:lpstr>Market Penetration</vt:lpstr>
      <vt:lpstr>PowerPoint Presentation</vt:lpstr>
      <vt:lpstr>Tutoring Trends and Outcomes</vt:lpstr>
      <vt:lpstr>College-wide Student Performance</vt:lpstr>
      <vt:lpstr>PowerPoint Presentation</vt:lpstr>
      <vt:lpstr>Building Utilization by Academic Courses</vt:lpstr>
      <vt:lpstr>Course Efficiency and Faculty Staffing Model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Reaching More Virginians:   Growing Access  Through Data and Marketing</dc:title>
  <dc:creator>Christina Hart</dc:creator>
  <cp:lastModifiedBy>Osberger, Laura (SCHEV)</cp:lastModifiedBy>
  <cp:revision>2</cp:revision>
  <cp:lastPrinted>2024-08-05T11:53:00Z</cp:lastPrinted>
  <dcterms:created xsi:type="dcterms:W3CDTF">2024-07-21T22:07:40Z</dcterms:created>
  <dcterms:modified xsi:type="dcterms:W3CDTF">2024-11-11T15:29:45Z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0x01010060C7E533E656E845B22F822311B35F27</vt:lpwstr>
  </property>
</Properties>
</file>